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8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DD129-A8C2-419E-B641-6CC90F507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1500" y="1524000"/>
            <a:ext cx="8001000" cy="22860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B33C04-8A23-4499-A6EF-1D190F0FB3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1500" y="4571999"/>
            <a:ext cx="8001000" cy="15240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A99FB-5674-4BC5-949F-8D45EC167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3CF93-DD67-4FE2-8083-864693FE8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5E934-32B6-44B1-9622-67F30BDA3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638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A5B09-FC60-445F-8A12-79869BEC6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219F7-87F2-409F-BB0B-8FE9270C9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C2BB8-59E0-4EB2-B3BE-59D8641EE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6984E-C0DE-461B-8011-8FC31B0EE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E7C03-68D3-445E-A5A2-8A935CFC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593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21F0D7-112D-48B1-B32B-170B1AA2B5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857999" y="762000"/>
            <a:ext cx="1714500" cy="5334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7A7C1-8E5B-41DA-9802-F242D382B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71501" y="762000"/>
            <a:ext cx="5714999" cy="5334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61CC7-F5B1-464A-8127-60645FB21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94302-B381-4F37-A9FF-5CC551917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07151-541F-4104-B989-83A9DCA6E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090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AF011-A499-4054-89BF-A4800A68F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FB6E8-D956-45B5-9B4A-9D31DF466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DB9DB-9E62-4292-915C-1DD413474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462F1-BC30-4172-8353-363123A1D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2EE8A-96DF-4D7D-B434-778324756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007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8453A-F2B4-4EDB-B8FA-150267BC1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1524001"/>
            <a:ext cx="8001000" cy="30384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46C51-ADF1-48FC-A4D9-38C369E78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1500" y="4589464"/>
            <a:ext cx="8001000" cy="15065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43B56-4DC7-490B-AEFD-55ED1ECFF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738F8-C4B2-41D8-B627-A6DDB24B2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43D49-23F8-4C4B-9C30-EDC030EE6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522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5556D-6916-42E6-8820-8A0D328A5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747A5-C962-477F-89AA-A32385D579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1501" y="2286000"/>
            <a:ext cx="3863339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D08312-30FC-44D8-B2A9-B5CAAD9F0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09160" y="2286000"/>
            <a:ext cx="3863341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D84EB-AF90-4F19-A376-0FE5E50F9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38ED0-2789-41E4-A36E-83F92CA2E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221A83-6D60-45F0-9173-5F6D2438B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162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FFAE2-03F4-4A94-86C4-9305B237C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762000"/>
            <a:ext cx="8001000" cy="152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BAC5A5-E184-46B6-8AB5-C8E132D36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1501" y="2286000"/>
            <a:ext cx="3863339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DCFE87-5D80-45CB-9D13-DFC9AFCEC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1501" y="3048000"/>
            <a:ext cx="3863339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AC1E5A-8423-4749-8EDA-E13425F696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09158" y="2286001"/>
            <a:ext cx="3863342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832AAA-4BB8-4A3D-9C79-516F82F80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09158" y="3048000"/>
            <a:ext cx="3863342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0BEC63-51D3-4C70-B804-BE9EF765A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5CA295-8563-402F-92C3-1F20C977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FA5918-109D-4342-84C0-9774A52C9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876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F2662-CBD1-4498-9B6E-2961F5EF1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F739AE-8101-4C18-8CF3-911BDF397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EB1C88-D181-449C-9BE1-E85068C18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38A2C9-E93B-4F0A-A021-9E3AEBC3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669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0AE8D9-9B42-438E-ADA6-CCFE4578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F792B9-A8AF-4E13-8A25-741E89691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3A2CF6-DBC5-4491-B213-B3CD09D31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614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27076-58C8-494C-B6B1-DC86F62DD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761998"/>
            <a:ext cx="2857500" cy="1524002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29E36-0340-452F-8D0A-1BC3F3A38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0500" y="762001"/>
            <a:ext cx="457200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051C2E-E587-45E8-BDB1-DFF2F2791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1500" y="2286001"/>
            <a:ext cx="2857500" cy="38100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1D993-DEDD-470E-B48B-CB053A55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926C64-7401-4CA4-859F-74472AF86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08F41-F1F6-431C-9B45-8A447F188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64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104FB-422C-4023-9381-EB12F1582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1" y="762000"/>
            <a:ext cx="2857499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BA3AA-DE44-4B1F-91D1-09F67B89B9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000500" y="762001"/>
            <a:ext cx="4516041" cy="533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27B131-5117-4106-80DB-2AB208C4C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1501" y="2286000"/>
            <a:ext cx="2857499" cy="3810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3918A-7F23-4C72-8E80-591324A30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071C8-76FE-4B83-8317-BD53C7C84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23681A-6F29-48FC-9409-319ED3E96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231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6EF5A53-0A64-4CA5-B9C7-1CB97CB5CF1C}"/>
              </a:ext>
            </a:extLst>
          </p:cNvPr>
          <p:cNvSpPr/>
          <p:nvPr/>
        </p:nvSpPr>
        <p:spPr>
          <a:xfrm>
            <a:off x="6118382" y="6244836"/>
            <a:ext cx="3025617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4ABFBEA-4EB0-4D02-A2C0-1733CD3D6F12}"/>
              </a:ext>
            </a:extLst>
          </p:cNvPr>
          <p:cNvSpPr/>
          <p:nvPr/>
        </p:nvSpPr>
        <p:spPr>
          <a:xfrm>
            <a:off x="1" y="688126"/>
            <a:ext cx="336368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9E083F6-57F4-487B-A766-EA0462B1EED8}"/>
              </a:ext>
            </a:extLst>
          </p:cNvPr>
          <p:cNvSpPr/>
          <p:nvPr/>
        </p:nvSpPr>
        <p:spPr>
          <a:xfrm>
            <a:off x="5482095" y="6144070"/>
            <a:ext cx="3313703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A2F988-7148-4375-83D8-12EE5EBC7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762000"/>
            <a:ext cx="8001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896238-C5B3-4F3C-97FA-890E1A51A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1500" y="2286001"/>
            <a:ext cx="8001000" cy="3818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E4474-0442-4E4B-9E5B-CA7B3951C1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041874" y="194321"/>
            <a:ext cx="15306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76969C88-B244-455D-A017-012B25B1ACDD}" type="datetimeFigureOut">
              <a:rPr lang="en-US" smtClean="0"/>
              <a:pPr/>
              <a:t>6/1/2023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26A98-F887-40E1-B9BA-9D93DE90E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1500" y="6356351"/>
            <a:ext cx="49596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C8119-73F6-4713-9AD3-3628DCDFB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429500" y="6356351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4553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userDrawn="1">
          <p15:clr>
            <a:srgbClr val="F26B43"/>
          </p15:clr>
        </p15:guide>
        <p15:guide id="2" pos="360" userDrawn="1">
          <p15:clr>
            <a:srgbClr val="F26B43"/>
          </p15:clr>
        </p15:guide>
        <p15:guide id="3" pos="720" userDrawn="1">
          <p15:clr>
            <a:srgbClr val="F26B43"/>
          </p15:clr>
        </p15:guide>
        <p15:guide id="4" pos="1080" userDrawn="1">
          <p15:clr>
            <a:srgbClr val="F26B43"/>
          </p15:clr>
        </p15:guide>
        <p15:guide id="5" pos="1440" userDrawn="1">
          <p15:clr>
            <a:srgbClr val="F26B43"/>
          </p15:clr>
        </p15:guide>
        <p15:guide id="6" pos="1800" userDrawn="1">
          <p15:clr>
            <a:srgbClr val="F26B43"/>
          </p15:clr>
        </p15:guide>
        <p15:guide id="7" pos="2160" userDrawn="1">
          <p15:clr>
            <a:srgbClr val="F26B43"/>
          </p15:clr>
        </p15:guide>
        <p15:guide id="8" pos="2520" userDrawn="1">
          <p15:clr>
            <a:srgbClr val="F26B43"/>
          </p15:clr>
        </p15:guide>
        <p15:guide id="9" pos="2880" userDrawn="1">
          <p15:clr>
            <a:srgbClr val="F26B43"/>
          </p15:clr>
        </p15:guide>
        <p15:guide id="10" pos="3240" userDrawn="1">
          <p15:clr>
            <a:srgbClr val="F26B43"/>
          </p15:clr>
        </p15:guide>
        <p15:guide id="11" pos="3600" userDrawn="1">
          <p15:clr>
            <a:srgbClr val="F26B43"/>
          </p15:clr>
        </p15:guide>
        <p15:guide id="12" pos="3960" userDrawn="1">
          <p15:clr>
            <a:srgbClr val="F26B43"/>
          </p15:clr>
        </p15:guide>
        <p15:guide id="13" pos="4320" userDrawn="1">
          <p15:clr>
            <a:srgbClr val="F26B43"/>
          </p15:clr>
        </p15:guide>
        <p15:guide id="14" pos="4680" userDrawn="1">
          <p15:clr>
            <a:srgbClr val="F26B43"/>
          </p15:clr>
        </p15:guide>
        <p15:guide id="15" pos="5040" userDrawn="1">
          <p15:clr>
            <a:srgbClr val="F26B43"/>
          </p15:clr>
        </p15:guide>
        <p15:guide id="16" pos="5400" userDrawn="1">
          <p15:clr>
            <a:srgbClr val="F26B43"/>
          </p15:clr>
        </p15:guide>
        <p15:guide id="17" pos="5760" userDrawn="1">
          <p15:clr>
            <a:srgbClr val="F26B43"/>
          </p15:clr>
        </p15:guide>
        <p15:guide id="18" orient="horz" userDrawn="1">
          <p15:clr>
            <a:srgbClr val="F26B43"/>
          </p15:clr>
        </p15:guide>
        <p15:guide id="19" orient="horz" pos="480" userDrawn="1">
          <p15:clr>
            <a:srgbClr val="F26B43"/>
          </p15:clr>
        </p15:guide>
        <p15:guide id="20" orient="horz" pos="960" userDrawn="1">
          <p15:clr>
            <a:srgbClr val="F26B43"/>
          </p15:clr>
        </p15:guide>
        <p15:guide id="21" orient="horz" pos="1440" userDrawn="1">
          <p15:clr>
            <a:srgbClr val="F26B43"/>
          </p15:clr>
        </p15:guide>
        <p15:guide id="22" orient="horz" pos="1920" userDrawn="1">
          <p15:clr>
            <a:srgbClr val="F26B43"/>
          </p15:clr>
        </p15:guide>
        <p15:guide id="23" orient="horz" pos="2400" userDrawn="1">
          <p15:clr>
            <a:srgbClr val="F26B43"/>
          </p15:clr>
        </p15:guide>
        <p15:guide id="24" orient="horz" pos="2880" userDrawn="1">
          <p15:clr>
            <a:srgbClr val="F26B43"/>
          </p15:clr>
        </p15:guide>
        <p15:guide id="25" orient="horz" pos="3360" userDrawn="1">
          <p15:clr>
            <a:srgbClr val="F26B43"/>
          </p15:clr>
        </p15:guide>
        <p15:guide id="26" orient="horz" pos="3840" userDrawn="1">
          <p15:clr>
            <a:srgbClr val="F26B43"/>
          </p15:clr>
        </p15:guide>
        <p15:guide id="27" orient="horz" pos="432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D6EA4-C52B-7C32-6EE7-E721487A97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1500" y="664591"/>
            <a:ext cx="8001000" cy="1605699"/>
          </a:xfrm>
        </p:spPr>
        <p:txBody>
          <a:bodyPr anchor="ctr"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Parable of the Unmerciful Servant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D45662-8306-827B-57AF-DA1A3157BC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1500" y="3037004"/>
            <a:ext cx="7629820" cy="1362173"/>
          </a:xfrm>
        </p:spPr>
        <p:txBody>
          <a:bodyPr anchor="ctr">
            <a:normAutofit/>
          </a:bodyPr>
          <a:lstStyle/>
          <a:p>
            <a:pPr algn="r"/>
            <a:r>
              <a:rPr lang="en-US" sz="3200" dirty="0">
                <a:solidFill>
                  <a:schemeClr val="bg1">
                    <a:alpha val="7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Matthew 18:21-35</a:t>
            </a:r>
          </a:p>
        </p:txBody>
      </p:sp>
      <p:pic>
        <p:nvPicPr>
          <p:cNvPr id="1026" name="Picture 2" descr="Sermon: The Parable of the Unforgiving Servant. Matthew Chapter 18 v 21 -  35 - St Wilfrid's">
            <a:extLst>
              <a:ext uri="{FF2B5EF4-FFF2-40B4-BE49-F238E27FC236}">
                <a16:creationId xmlns:a16="http://schemas.microsoft.com/office/drawing/2014/main" id="{F7178BCF-E200-B54F-ADBB-8C50D82979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765" y="2270290"/>
            <a:ext cx="2753967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9145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CFD66-1EA9-93E5-92E4-76B7991B0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309514"/>
            <a:ext cx="8001000" cy="1565470"/>
          </a:xfrm>
        </p:spPr>
        <p:txBody>
          <a:bodyPr>
            <a:normAutofit/>
          </a:bodyPr>
          <a:lstStyle/>
          <a:p>
            <a:r>
              <a:rPr lang="en-US" sz="30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 Few Things from Surrounding Context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9BAD8-32DC-6E0B-A7A9-FB0200DB3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951348"/>
            <a:ext cx="8001000" cy="4270343"/>
          </a:xfrm>
        </p:spPr>
        <p:txBody>
          <a:bodyPr anchor="ctr"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solidFill>
                  <a:schemeClr val="bg1">
                    <a:alpha val="7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The immediate </a:t>
            </a:r>
            <a:r>
              <a:rPr lang="en-US" sz="2400" b="1" dirty="0">
                <a:solidFill>
                  <a:schemeClr val="bg1">
                    <a:alpha val="7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reason</a:t>
            </a:r>
            <a:r>
              <a:rPr lang="en-US" sz="2400" dirty="0">
                <a:solidFill>
                  <a:schemeClr val="bg1">
                    <a:alpha val="7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Jesus spoke this parable—it’s in answer to the question Peter asked in v. 21.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solidFill>
                  <a:schemeClr val="bg1">
                    <a:alpha val="7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To understand </a:t>
            </a:r>
            <a:r>
              <a:rPr lang="en-US" sz="2400" b="1" dirty="0">
                <a:solidFill>
                  <a:schemeClr val="bg1">
                    <a:alpha val="7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WHY</a:t>
            </a:r>
            <a:r>
              <a:rPr lang="en-US" sz="2400" dirty="0">
                <a:solidFill>
                  <a:schemeClr val="bg1">
                    <a:alpha val="7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he asked this question, we need to go back to verses 15-17.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solidFill>
                  <a:schemeClr val="bg1">
                    <a:alpha val="7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And to understand </a:t>
            </a:r>
            <a:r>
              <a:rPr lang="en-US" sz="2400" b="1" dirty="0">
                <a:solidFill>
                  <a:schemeClr val="bg1">
                    <a:alpha val="7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WHY</a:t>
            </a:r>
            <a:r>
              <a:rPr lang="en-US" sz="2400" dirty="0">
                <a:solidFill>
                  <a:schemeClr val="bg1">
                    <a:alpha val="7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Peter and the other apostles might have some difficulty with forgiveness, we need to go all the way back to v. 1.</a:t>
            </a:r>
          </a:p>
        </p:txBody>
      </p:sp>
    </p:spTree>
    <p:extLst>
      <p:ext uri="{BB962C8B-B14F-4D97-AF65-F5344CB8AC3E}">
        <p14:creationId xmlns:p14="http://schemas.microsoft.com/office/powerpoint/2010/main" val="3472077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CFD66-1EA9-93E5-92E4-76B7991B0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309514"/>
            <a:ext cx="8001000" cy="1565470"/>
          </a:xfrm>
        </p:spPr>
        <p:txBody>
          <a:bodyPr>
            <a:normAutofit/>
          </a:bodyPr>
          <a:lstStyle/>
          <a:p>
            <a:r>
              <a:rPr lang="en-US" sz="30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 Few Things from Surrounding Context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9BAD8-32DC-6E0B-A7A9-FB0200DB3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951348"/>
            <a:ext cx="8001000" cy="4270343"/>
          </a:xfrm>
        </p:spPr>
        <p:txBody>
          <a:bodyPr anchor="ctr"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solidFill>
                  <a:schemeClr val="bg1">
                    <a:alpha val="7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They asked this question right after Jesus warned them of His suffering and death in 17:22-23.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solidFill>
                  <a:schemeClr val="bg1">
                    <a:alpha val="7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Verse 24—arrive in Capernaum. Mark 9:33-34 reveals when they arrived there Jesus asked them what they had been arguing about on the road.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solidFill>
                  <a:schemeClr val="bg1">
                    <a:alpha val="7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Who would be the greatest in the kingdom?</a:t>
            </a:r>
          </a:p>
        </p:txBody>
      </p:sp>
    </p:spTree>
    <p:extLst>
      <p:ext uri="{BB962C8B-B14F-4D97-AF65-F5344CB8AC3E}">
        <p14:creationId xmlns:p14="http://schemas.microsoft.com/office/powerpoint/2010/main" val="3908272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CFD66-1EA9-93E5-92E4-76B7991B0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309514"/>
            <a:ext cx="8001000" cy="1565470"/>
          </a:xfrm>
        </p:spPr>
        <p:txBody>
          <a:bodyPr>
            <a:normAutofit/>
          </a:bodyPr>
          <a:lstStyle/>
          <a:p>
            <a:r>
              <a:rPr lang="en-US" sz="30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 Few Things from Surrounding Context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9BAD8-32DC-6E0B-A7A9-FB0200DB3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951348"/>
            <a:ext cx="8001000" cy="4270343"/>
          </a:xfrm>
        </p:spPr>
        <p:txBody>
          <a:bodyPr anchor="ctr"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solidFill>
                  <a:schemeClr val="bg1">
                    <a:alpha val="7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His disciples still have an issue with </a:t>
            </a:r>
            <a:r>
              <a:rPr lang="en-US" sz="2400" b="1" dirty="0">
                <a:solidFill>
                  <a:schemeClr val="bg1">
                    <a:alpha val="7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________</a:t>
            </a:r>
            <a:r>
              <a:rPr lang="en-US" sz="2400" dirty="0">
                <a:solidFill>
                  <a:schemeClr val="bg1">
                    <a:alpha val="7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solidFill>
                  <a:schemeClr val="bg1">
                    <a:alpha val="7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And what is the underlying issue in one’s unwillingness to forgive?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solidFill>
                  <a:schemeClr val="bg1">
                    <a:alpha val="7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We have trouble understanding the magnitude of our </a:t>
            </a:r>
            <a:r>
              <a:rPr lang="en-US" sz="2200" b="1" dirty="0">
                <a:solidFill>
                  <a:schemeClr val="bg1">
                    <a:alpha val="7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own</a:t>
            </a:r>
            <a:r>
              <a:rPr lang="en-US" sz="2200" dirty="0">
                <a:solidFill>
                  <a:schemeClr val="bg1">
                    <a:alpha val="7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sins, but not sins committed against us.</a:t>
            </a:r>
          </a:p>
        </p:txBody>
      </p:sp>
    </p:spTree>
    <p:extLst>
      <p:ext uri="{BB962C8B-B14F-4D97-AF65-F5344CB8AC3E}">
        <p14:creationId xmlns:p14="http://schemas.microsoft.com/office/powerpoint/2010/main" val="2317944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CFD66-1EA9-93E5-92E4-76B7991B0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Reading Through the Text</a:t>
            </a:r>
          </a:p>
        </p:txBody>
      </p:sp>
    </p:spTree>
    <p:extLst>
      <p:ext uri="{BB962C8B-B14F-4D97-AF65-F5344CB8AC3E}">
        <p14:creationId xmlns:p14="http://schemas.microsoft.com/office/powerpoint/2010/main" val="1918994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CFD66-1EA9-93E5-92E4-76B7991B0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309514"/>
            <a:ext cx="8001000" cy="1170494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9BAD8-32DC-6E0B-A7A9-FB0200DB3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611984"/>
            <a:ext cx="8001000" cy="4609707"/>
          </a:xfrm>
        </p:spPr>
        <p:txBody>
          <a:bodyPr anchor="ctr"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solidFill>
                  <a:schemeClr val="bg1">
                    <a:alpha val="7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Ephesians 4:31-32; Colossians 3:12-13.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solidFill>
                  <a:schemeClr val="bg1">
                    <a:alpha val="7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Luke 17:3-4.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solidFill>
                  <a:schemeClr val="bg1">
                    <a:alpha val="7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Matthew 6:12, 14-15.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solidFill>
                  <a:schemeClr val="bg1">
                    <a:alpha val="7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James 2:13</a:t>
            </a:r>
          </a:p>
          <a:p>
            <a:pPr lvl="1">
              <a:spcBef>
                <a:spcPts val="0"/>
              </a:spcBef>
              <a:spcAft>
                <a:spcPts val="1800"/>
              </a:spcAft>
              <a:buSzPct val="90000"/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bg1">
                    <a:alpha val="7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“Blessed are the merciful, for they shall obtain mercy” (Matthew 5:7).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solidFill>
                  <a:schemeClr val="bg1">
                    <a:alpha val="7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Hebrews 10:29, 31</a:t>
            </a:r>
          </a:p>
        </p:txBody>
      </p:sp>
    </p:spTree>
    <p:extLst>
      <p:ext uri="{BB962C8B-B14F-4D97-AF65-F5344CB8AC3E}">
        <p14:creationId xmlns:p14="http://schemas.microsoft.com/office/powerpoint/2010/main" val="1737361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PebbleVTI">
  <a:themeElements>
    <a:clrScheme name="Blush 3">
      <a:dk1>
        <a:sysClr val="windowText" lastClr="000000"/>
      </a:dk1>
      <a:lt1>
        <a:sysClr val="window" lastClr="FFFFFF"/>
      </a:lt1>
      <a:dk2>
        <a:srgbClr val="B15E4E"/>
      </a:dk2>
      <a:lt2>
        <a:srgbClr val="FFFFFF"/>
      </a:lt2>
      <a:accent1>
        <a:srgbClr val="C5B096"/>
      </a:accent1>
      <a:accent2>
        <a:srgbClr val="ECA855"/>
      </a:accent2>
      <a:accent3>
        <a:srgbClr val="9BBFB0"/>
      </a:accent3>
      <a:accent4>
        <a:srgbClr val="A9AEA7"/>
      </a:accent4>
      <a:accent5>
        <a:srgbClr val="6A787C"/>
      </a:accent5>
      <a:accent6>
        <a:srgbClr val="3B4345"/>
      </a:accent6>
      <a:hlink>
        <a:srgbClr val="ECA855"/>
      </a:hlink>
      <a:folHlink>
        <a:srgbClr val="6A392F"/>
      </a:folHlink>
    </a:clrScheme>
    <a:fontScheme name="Custom 4">
      <a:majorFont>
        <a:latin typeface="Sitka Subheading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bbleVTI" id="{8B4DB91D-6BB4-4BA3-973A-733D3AF2680E}" vid="{9A19CF0D-2077-4BF4-BAA5-86934C336D5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Pebble</Template>
  <TotalTime>102</TotalTime>
  <Words>224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Avenir Next LT Pro</vt:lpstr>
      <vt:lpstr>Avenir Next LT Pro Light</vt:lpstr>
      <vt:lpstr>Lucida Sans Unicode</vt:lpstr>
      <vt:lpstr>Sitka Subheading</vt:lpstr>
      <vt:lpstr>Wingdings</vt:lpstr>
      <vt:lpstr>PebbleVTI</vt:lpstr>
      <vt:lpstr>Parable of the Unmerciful Servant</vt:lpstr>
      <vt:lpstr>A Few Things from Surrounding Context</vt:lpstr>
      <vt:lpstr>A Few Things from Surrounding Context</vt:lpstr>
      <vt:lpstr>A Few Things from Surrounding Context</vt:lpstr>
      <vt:lpstr>Reading Through the Text</vt:lpstr>
      <vt:lpstr>Applications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Parable of the Unmerciful Servant</dc:title>
  <dc:creator>William Gibson</dc:creator>
  <cp:lastModifiedBy>William Gibson</cp:lastModifiedBy>
  <cp:revision>2</cp:revision>
  <cp:lastPrinted>2023-05-25T15:55:32Z</cp:lastPrinted>
  <dcterms:created xsi:type="dcterms:W3CDTF">2023-05-25T14:30:08Z</dcterms:created>
  <dcterms:modified xsi:type="dcterms:W3CDTF">2023-06-01T15:21:48Z</dcterms:modified>
</cp:coreProperties>
</file>