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61" autoAdjust="0"/>
  </p:normalViewPr>
  <p:slideViewPr>
    <p:cSldViewPr>
      <p:cViewPr varScale="1">
        <p:scale>
          <a:sx n="87" d="100"/>
          <a:sy n="87" d="100"/>
        </p:scale>
        <p:origin x="2226" y="7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A6FA1B-95EE-4E44-A79A-73D967A3ADD6}" type="datetimeFigureOut">
              <a:rPr lang="en-US" smtClean="0"/>
              <a:t>4/27/2023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EB8C598-52A2-41D7-BB6B-46F9122461EE}" type="slidenum">
              <a:rPr lang="en-US" smtClean="0"/>
              <a:t>‹#›</a:t>
            </a:fld>
            <a:endParaRPr lang="en-US"/>
          </a:p>
        </p:txBody>
      </p:sp>
    </p:spTree>
    <p:extLst>
      <p:ext uri="{BB962C8B-B14F-4D97-AF65-F5344CB8AC3E}">
        <p14:creationId xmlns:p14="http://schemas.microsoft.com/office/powerpoint/2010/main" val="791334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R.J. Evans said if they had not issued the plea to stop, he estimates they would have received about 3 million.</a:t>
            </a:r>
          </a:p>
          <a:p>
            <a:r>
              <a:rPr lang="en-US" dirty="0"/>
              <a:t>Said if anyone ever doubts the compassion and generosity of brethren, tell them to come and talk to him.</a:t>
            </a:r>
          </a:p>
          <a:p>
            <a:r>
              <a:rPr lang="en-US" dirty="0"/>
              <a:t>On the question of authority, we can’t just say, “how can anything be wrong with such a loving act?”</a:t>
            </a:r>
          </a:p>
        </p:txBody>
      </p:sp>
      <p:sp>
        <p:nvSpPr>
          <p:cNvPr id="4" name="Slide Number Placeholder 3"/>
          <p:cNvSpPr>
            <a:spLocks noGrp="1"/>
          </p:cNvSpPr>
          <p:nvPr>
            <p:ph type="sldNum" sz="quarter" idx="5"/>
          </p:nvPr>
        </p:nvSpPr>
        <p:spPr/>
        <p:txBody>
          <a:bodyPr/>
          <a:lstStyle/>
          <a:p>
            <a:fld id="{0EB8C598-52A2-41D7-BB6B-46F9122461EE}" type="slidenum">
              <a:rPr lang="en-US" smtClean="0"/>
              <a:t>3</a:t>
            </a:fld>
            <a:endParaRPr lang="en-US"/>
          </a:p>
        </p:txBody>
      </p:sp>
    </p:spTree>
    <p:extLst>
      <p:ext uri="{BB962C8B-B14F-4D97-AF65-F5344CB8AC3E}">
        <p14:creationId xmlns:p14="http://schemas.microsoft.com/office/powerpoint/2010/main" val="252378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passages all describe the same relief effort.</a:t>
            </a:r>
          </a:p>
          <a:p>
            <a:endParaRPr lang="en-US" dirty="0"/>
          </a:p>
          <a:p>
            <a:r>
              <a:rPr lang="en-US" dirty="0"/>
              <a:t>God says, When needs arise, and not just among you, I’m </a:t>
            </a:r>
            <a:r>
              <a:rPr lang="en-US" dirty="0" err="1"/>
              <a:t>gonna</a:t>
            </a:r>
            <a:r>
              <a:rPr lang="en-US" dirty="0"/>
              <a:t> give you a picture of how to do it.</a:t>
            </a:r>
          </a:p>
        </p:txBody>
      </p:sp>
      <p:sp>
        <p:nvSpPr>
          <p:cNvPr id="4" name="Slide Number Placeholder 3"/>
          <p:cNvSpPr>
            <a:spLocks noGrp="1"/>
          </p:cNvSpPr>
          <p:nvPr>
            <p:ph type="sldNum" sz="quarter" idx="5"/>
          </p:nvPr>
        </p:nvSpPr>
        <p:spPr/>
        <p:txBody>
          <a:bodyPr/>
          <a:lstStyle/>
          <a:p>
            <a:fld id="{0EB8C598-52A2-41D7-BB6B-46F9122461EE}" type="slidenum">
              <a:rPr lang="en-US" smtClean="0"/>
              <a:t>4</a:t>
            </a:fld>
            <a:endParaRPr lang="en-US"/>
          </a:p>
        </p:txBody>
      </p:sp>
    </p:spTree>
    <p:extLst>
      <p:ext uri="{BB962C8B-B14F-4D97-AF65-F5344CB8AC3E}">
        <p14:creationId xmlns:p14="http://schemas.microsoft.com/office/powerpoint/2010/main" val="2353204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when Prattmont couldn’t do as much as we can now—didn’t have the resources to do it.</a:t>
            </a:r>
          </a:p>
          <a:p>
            <a:endParaRPr lang="en-US" dirty="0"/>
          </a:p>
          <a:p>
            <a:r>
              <a:rPr lang="en-US" dirty="0"/>
              <a:t>But through the generosity of brethren, we can do more now—support more preachers.</a:t>
            </a:r>
          </a:p>
          <a:p>
            <a:endParaRPr lang="en-US" dirty="0"/>
          </a:p>
          <a:p>
            <a:r>
              <a:rPr lang="en-US" dirty="0"/>
              <a:t>But if we had started to accept money from other churches, incentive is lost.</a:t>
            </a:r>
          </a:p>
        </p:txBody>
      </p:sp>
      <p:sp>
        <p:nvSpPr>
          <p:cNvPr id="4" name="Slide Number Placeholder 3"/>
          <p:cNvSpPr>
            <a:spLocks noGrp="1"/>
          </p:cNvSpPr>
          <p:nvPr>
            <p:ph type="sldNum" sz="quarter" idx="5"/>
          </p:nvPr>
        </p:nvSpPr>
        <p:spPr/>
        <p:txBody>
          <a:bodyPr/>
          <a:lstStyle/>
          <a:p>
            <a:fld id="{0EB8C598-52A2-41D7-BB6B-46F9122461EE}" type="slidenum">
              <a:rPr lang="en-US" smtClean="0"/>
              <a:t>14</a:t>
            </a:fld>
            <a:endParaRPr lang="en-US"/>
          </a:p>
        </p:txBody>
      </p:sp>
    </p:spTree>
    <p:extLst>
      <p:ext uri="{BB962C8B-B14F-4D97-AF65-F5344CB8AC3E}">
        <p14:creationId xmlns:p14="http://schemas.microsoft.com/office/powerpoint/2010/main" val="225409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Goes back to the wrong concept of the church, or the one body. When we think of it as being composed of local churches (an association of local churches), this is the kind of thing it leads to.</a:t>
            </a:r>
          </a:p>
        </p:txBody>
      </p:sp>
      <p:sp>
        <p:nvSpPr>
          <p:cNvPr id="4" name="Slide Number Placeholder 3"/>
          <p:cNvSpPr>
            <a:spLocks noGrp="1"/>
          </p:cNvSpPr>
          <p:nvPr>
            <p:ph type="sldNum" sz="quarter" idx="5"/>
          </p:nvPr>
        </p:nvSpPr>
        <p:spPr/>
        <p:txBody>
          <a:bodyPr/>
          <a:lstStyle/>
          <a:p>
            <a:fld id="{0EB8C598-52A2-41D7-BB6B-46F9122461EE}" type="slidenum">
              <a:rPr lang="en-US" smtClean="0"/>
              <a:t>15</a:t>
            </a:fld>
            <a:endParaRPr lang="en-US"/>
          </a:p>
        </p:txBody>
      </p:sp>
    </p:spTree>
    <p:extLst>
      <p:ext uri="{BB962C8B-B14F-4D97-AF65-F5344CB8AC3E}">
        <p14:creationId xmlns:p14="http://schemas.microsoft.com/office/powerpoint/2010/main" val="2779169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B8C598-52A2-41D7-BB6B-46F9122461EE}" type="slidenum">
              <a:rPr lang="en-US" smtClean="0"/>
              <a:t>16</a:t>
            </a:fld>
            <a:endParaRPr lang="en-US"/>
          </a:p>
        </p:txBody>
      </p:sp>
    </p:spTree>
    <p:extLst>
      <p:ext uri="{BB962C8B-B14F-4D97-AF65-F5344CB8AC3E}">
        <p14:creationId xmlns:p14="http://schemas.microsoft.com/office/powerpoint/2010/main" val="998447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8BE109-7CEF-419A-B0DE-C411D0AA6E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302580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8BE109-7CEF-419A-B0DE-C411D0AA6E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315271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8BE109-7CEF-419A-B0DE-C411D0AA6E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341323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8BE109-7CEF-419A-B0DE-C411D0AA6E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119362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8BE109-7CEF-419A-B0DE-C411D0AA6E65}"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185183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8BE109-7CEF-419A-B0DE-C411D0AA6E65}"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62606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8BE109-7CEF-419A-B0DE-C411D0AA6E65}"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298648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8BE109-7CEF-419A-B0DE-C411D0AA6E65}"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315229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BE109-7CEF-419A-B0DE-C411D0AA6E65}"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49485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8BE109-7CEF-419A-B0DE-C411D0AA6E65}"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1382619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8BE109-7CEF-419A-B0DE-C411D0AA6E65}"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3AC10C-00BA-49DA-BB10-BD47AD90961E}" type="slidenum">
              <a:rPr lang="en-US" smtClean="0"/>
              <a:t>‹#›</a:t>
            </a:fld>
            <a:endParaRPr lang="en-US"/>
          </a:p>
        </p:txBody>
      </p:sp>
    </p:spTree>
    <p:extLst>
      <p:ext uri="{BB962C8B-B14F-4D97-AF65-F5344CB8AC3E}">
        <p14:creationId xmlns:p14="http://schemas.microsoft.com/office/powerpoint/2010/main" val="2927391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BE109-7CEF-419A-B0DE-C411D0AA6E65}" type="datetimeFigureOut">
              <a:rPr lang="en-US" smtClean="0"/>
              <a:t>4/27/2023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AC10C-00BA-49DA-BB10-BD47AD90961E}" type="slidenum">
              <a:rPr lang="en-US" smtClean="0"/>
              <a:t>‹#›</a:t>
            </a:fld>
            <a:endParaRPr lang="en-US"/>
          </a:p>
        </p:txBody>
      </p:sp>
    </p:spTree>
    <p:extLst>
      <p:ext uri="{BB962C8B-B14F-4D97-AF65-F5344CB8AC3E}">
        <p14:creationId xmlns:p14="http://schemas.microsoft.com/office/powerpoint/2010/main" val="3428282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25000"/>
              </a:lnSpc>
            </a:pPr>
            <a:r>
              <a:rPr lang="en-US" sz="3600" dirty="0">
                <a:latin typeface="Lucida Sans Unicode" panose="020B0602030504020204" pitchFamily="34" charset="0"/>
                <a:cs typeface="Lucida Sans Unicode" panose="020B0602030504020204" pitchFamily="34" charset="0"/>
              </a:rPr>
              <a:t>Churches Helping </a:t>
            </a:r>
            <a:br>
              <a:rPr lang="en-US" sz="3600" dirty="0">
                <a:latin typeface="Lucida Sans Unicode" panose="020B0602030504020204" pitchFamily="34" charset="0"/>
                <a:cs typeface="Lucida Sans Unicode" panose="020B0602030504020204" pitchFamily="34" charset="0"/>
              </a:rPr>
            </a:br>
            <a:r>
              <a:rPr lang="en-US" sz="3600" dirty="0">
                <a:latin typeface="Lucida Sans Unicode" panose="020B0602030504020204" pitchFamily="34" charset="0"/>
                <a:cs typeface="Lucida Sans Unicode" panose="020B0602030504020204" pitchFamily="34" charset="0"/>
              </a:rPr>
              <a:t>Brethren in Need</a:t>
            </a:r>
          </a:p>
        </p:txBody>
      </p:sp>
      <p:sp>
        <p:nvSpPr>
          <p:cNvPr id="3" name="Subtitle 2"/>
          <p:cNvSpPr>
            <a:spLocks noGrp="1"/>
          </p:cNvSpPr>
          <p:nvPr>
            <p:ph type="subTitle" idx="1"/>
          </p:nvPr>
        </p:nvSpPr>
        <p:spPr/>
        <p:txBody>
          <a:bodyPr anchor="ctr"/>
          <a:lstStyle/>
          <a:p>
            <a:r>
              <a:rPr lang="en-US" dirty="0">
                <a:solidFill>
                  <a:schemeClr val="tx1"/>
                </a:solidFill>
                <a:latin typeface="Lucida Sans Unicode" panose="020B0602030504020204" pitchFamily="34" charset="0"/>
                <a:cs typeface="Lucida Sans Unicode" panose="020B0602030504020204" pitchFamily="34" charset="0"/>
              </a:rPr>
              <a:t>A Case Study</a:t>
            </a:r>
          </a:p>
        </p:txBody>
      </p:sp>
    </p:spTree>
    <p:extLst>
      <p:ext uri="{BB962C8B-B14F-4D97-AF65-F5344CB8AC3E}">
        <p14:creationId xmlns:p14="http://schemas.microsoft.com/office/powerpoint/2010/main" val="1142901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Observations About This Method</a:t>
            </a:r>
          </a:p>
        </p:txBody>
      </p:sp>
      <p:sp>
        <p:nvSpPr>
          <p:cNvPr id="3" name="Content Placeholder 2"/>
          <p:cNvSpPr>
            <a:spLocks noGrp="1"/>
          </p:cNvSpPr>
          <p:nvPr>
            <p:ph idx="1"/>
          </p:nvPr>
        </p:nvSpPr>
        <p:spPr>
          <a:xfrm>
            <a:off x="457200" y="1600200"/>
            <a:ext cx="83058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Why would we even WANT do it differently than the way the Lord showed us? Remember how the N.T. has trained us to think…</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By what (or whose) authority do we do these things? (Matthew 21:23-27).</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From heaven or from men? (Matthew 21:25).</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Don’t go beyond teaching of Christ (2 John 1:9); do not add to nor take from God’s word (Rev. 22:18-19).</a:t>
            </a:r>
          </a:p>
        </p:txBody>
      </p:sp>
    </p:spTree>
    <p:extLst>
      <p:ext uri="{BB962C8B-B14F-4D97-AF65-F5344CB8AC3E}">
        <p14:creationId xmlns:p14="http://schemas.microsoft.com/office/powerpoint/2010/main" val="16651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Observations About This Method</a:t>
            </a:r>
          </a:p>
        </p:txBody>
      </p:sp>
      <p:sp>
        <p:nvSpPr>
          <p:cNvPr id="3" name="Content Placeholder 2"/>
          <p:cNvSpPr>
            <a:spLocks noGrp="1"/>
          </p:cNvSpPr>
          <p:nvPr>
            <p:ph idx="1"/>
          </p:nvPr>
        </p:nvSpPr>
        <p:spPr>
          <a:xfrm>
            <a:off x="457200" y="1600200"/>
            <a:ext cx="84582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Do we want elders elsewhere deciding where OUR money should be sent? (1 Peter 5:2).</a:t>
            </a:r>
          </a:p>
          <a:p>
            <a:pPr marL="627063" lvl="1">
              <a:lnSpc>
                <a:spcPct val="125000"/>
              </a:lnSpc>
              <a:spcBef>
                <a:spcPts val="0"/>
              </a:spcBef>
              <a:spcAft>
                <a:spcPts val="1800"/>
              </a:spcAft>
            </a:pPr>
            <a:r>
              <a:rPr lang="en-US" sz="2100" dirty="0">
                <a:latin typeface="Lucida Sans Unicode" panose="020B0602030504020204" pitchFamily="34" charset="0"/>
                <a:cs typeface="Lucida Sans Unicode" panose="020B0602030504020204" pitchFamily="34" charset="0"/>
              </a:rPr>
              <a:t>The elders here at Prattmont assessed the need, decided how much to send, and then informed the church here.</a:t>
            </a:r>
          </a:p>
          <a:p>
            <a:pPr marL="627063" lvl="1">
              <a:lnSpc>
                <a:spcPct val="125000"/>
              </a:lnSpc>
              <a:spcBef>
                <a:spcPts val="0"/>
              </a:spcBef>
              <a:spcAft>
                <a:spcPts val="1800"/>
              </a:spcAft>
            </a:pPr>
            <a:r>
              <a:rPr lang="en-US" sz="2100" dirty="0">
                <a:latin typeface="Lucida Sans Unicode" panose="020B0602030504020204" pitchFamily="34" charset="0"/>
                <a:cs typeface="Lucida Sans Unicode" panose="020B0602030504020204" pitchFamily="34" charset="0"/>
              </a:rPr>
              <a:t>In the Jerusalem relief effort described earlier, although many local churches were involved, each church selected its own messengers (1 Cor. 16:1-4; 2 Cor. 8:18-23), and each church had its own “gift” (1 Cor. 16:3).</a:t>
            </a:r>
          </a:p>
        </p:txBody>
      </p:sp>
    </p:spTree>
    <p:extLst>
      <p:ext uri="{BB962C8B-B14F-4D97-AF65-F5344CB8AC3E}">
        <p14:creationId xmlns:p14="http://schemas.microsoft.com/office/powerpoint/2010/main" val="215116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Observations About This Method</a:t>
            </a:r>
          </a:p>
        </p:txBody>
      </p:sp>
      <p:sp>
        <p:nvSpPr>
          <p:cNvPr id="3" name="Content Placeholder 2"/>
          <p:cNvSpPr>
            <a:spLocks noGrp="1"/>
          </p:cNvSpPr>
          <p:nvPr>
            <p:ph idx="1"/>
          </p:nvPr>
        </p:nvSpPr>
        <p:spPr>
          <a:xfrm>
            <a:off x="457200" y="1600200"/>
            <a:ext cx="8458200" cy="4525963"/>
          </a:xfrm>
        </p:spPr>
        <p:txBody>
          <a:bodyPr anchor="ctr">
            <a:norm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Related to the previous point, where is the authority for a church to even create a separate organization, overseen by its elders—one to which other churches and individuals are asked to contribute?</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Yes, oversee the flock of God which is among you </a:t>
            </a:r>
            <a:br>
              <a:rPr lang="en-US" sz="2000" dirty="0">
                <a:latin typeface="Lucida Sans Unicode" panose="020B0602030504020204" pitchFamily="34" charset="0"/>
                <a:cs typeface="Lucida Sans Unicode" panose="020B0602030504020204" pitchFamily="34" charset="0"/>
              </a:rPr>
            </a:br>
            <a:r>
              <a:rPr lang="en-US" sz="2000" dirty="0">
                <a:latin typeface="Lucida Sans Unicode" panose="020B0602030504020204" pitchFamily="34" charset="0"/>
                <a:cs typeface="Lucida Sans Unicode" panose="020B0602030504020204" pitchFamily="34" charset="0"/>
              </a:rPr>
              <a:t>(1 Peter 5:2), and yes, oversee the collective activities of that flock, including how funds are spent.</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But NO, do not try to oversee anything else.</a:t>
            </a:r>
          </a:p>
        </p:txBody>
      </p:sp>
    </p:spTree>
    <p:extLst>
      <p:ext uri="{BB962C8B-B14F-4D97-AF65-F5344CB8AC3E}">
        <p14:creationId xmlns:p14="http://schemas.microsoft.com/office/powerpoint/2010/main" val="159767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What We Did Not Do</a:t>
            </a: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 church here did NOT send money to fund a work proposed by the Southside church, one for which they didn’t have sufficient funds. The money was sent to relieve “their </a:t>
            </a:r>
            <a:r>
              <a:rPr lang="en-US" sz="2200" dirty="0">
                <a:solidFill>
                  <a:srgbClr val="C00000"/>
                </a:solidFill>
                <a:latin typeface="Lucida Sans Unicode" panose="020B0602030504020204" pitchFamily="34" charset="0"/>
                <a:cs typeface="Lucida Sans Unicode" panose="020B0602030504020204" pitchFamily="34" charset="0"/>
              </a:rPr>
              <a:t>need</a:t>
            </a:r>
            <a:r>
              <a:rPr lang="en-US" sz="2200" dirty="0">
                <a:latin typeface="Lucida Sans Unicode" panose="020B0602030504020204" pitchFamily="34" charset="0"/>
                <a:cs typeface="Lucida Sans Unicode" panose="020B0602030504020204" pitchFamily="34" charset="0"/>
              </a:rPr>
              <a:t>” (2 Cor. 8:14, NAS, ESV).</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Some reason: If one church (or many) can send to another to meet a benevolent need, why can’t they do the same for some evangelistic endeavor?</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First, no example of such. We do, however, have examples of churches sending directly to a preacher (Phil. 4:10-20; </a:t>
            </a:r>
            <a:br>
              <a:rPr lang="en-US" sz="2000" dirty="0">
                <a:latin typeface="Lucida Sans Unicode" panose="020B0602030504020204" pitchFamily="34" charset="0"/>
                <a:cs typeface="Lucida Sans Unicode" panose="020B0602030504020204" pitchFamily="34" charset="0"/>
              </a:rPr>
            </a:br>
            <a:r>
              <a:rPr lang="en-US" sz="2000" dirty="0">
                <a:latin typeface="Lucida Sans Unicode" panose="020B0602030504020204" pitchFamily="34" charset="0"/>
                <a:cs typeface="Lucida Sans Unicode" panose="020B0602030504020204" pitchFamily="34" charset="0"/>
              </a:rPr>
              <a:t>2 Cor. 11:7-9). Can we see how this helps each church maintain its independence?</a:t>
            </a:r>
          </a:p>
        </p:txBody>
      </p:sp>
    </p:spTree>
    <p:extLst>
      <p:ext uri="{BB962C8B-B14F-4D97-AF65-F5344CB8AC3E}">
        <p14:creationId xmlns:p14="http://schemas.microsoft.com/office/powerpoint/2010/main" val="1912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On Relieving “Their Need”</a:t>
            </a:r>
          </a:p>
        </p:txBody>
      </p:sp>
      <p:sp>
        <p:nvSpPr>
          <p:cNvPr id="3" name="Content Placeholder 2"/>
          <p:cNvSpPr>
            <a:spLocks noGrp="1"/>
          </p:cNvSpPr>
          <p:nvPr>
            <p:ph idx="1"/>
          </p:nvPr>
        </p:nvSpPr>
        <p:spPr>
          <a:xfrm>
            <a:off x="457200" y="1600200"/>
            <a:ext cx="8305800" cy="4983162"/>
          </a:xfrm>
        </p:spPr>
        <p:txBody>
          <a:bodyPr anchor="ctr">
            <a:normAutofit/>
          </a:bodyPr>
          <a:lstStyle/>
          <a:p>
            <a:pPr>
              <a:lnSpc>
                <a:spcPct val="125000"/>
              </a:lnSpc>
              <a:spcBef>
                <a:spcPts val="0"/>
              </a:spcBef>
              <a:spcAft>
                <a:spcPts val="1500"/>
              </a:spcAft>
            </a:pPr>
            <a:r>
              <a:rPr lang="en-US" sz="2250" dirty="0">
                <a:latin typeface="Lucida Sans Unicode" panose="020B0602030504020204" pitchFamily="34" charset="0"/>
                <a:cs typeface="Lucida Sans Unicode" panose="020B0602030504020204" pitchFamily="34" charset="0"/>
              </a:rPr>
              <a:t>Suppose I have money to feed, clothe, house, and care for my family, and I contribute according to my ability.</a:t>
            </a:r>
          </a:p>
          <a:p>
            <a:pPr>
              <a:lnSpc>
                <a:spcPct val="125000"/>
              </a:lnSpc>
              <a:spcBef>
                <a:spcPts val="0"/>
              </a:spcBef>
              <a:spcAft>
                <a:spcPts val="1500"/>
              </a:spcAft>
            </a:pPr>
            <a:r>
              <a:rPr lang="en-US" sz="2250" dirty="0">
                <a:latin typeface="Lucida Sans Unicode" panose="020B0602030504020204" pitchFamily="34" charset="0"/>
                <a:cs typeface="Lucida Sans Unicode" panose="020B0602030504020204" pitchFamily="34" charset="0"/>
              </a:rPr>
              <a:t>But then I propose to increase my contribution to $5000/week. Would you consider me in need, an object of charity? Would you help me with this “great” project?</a:t>
            </a:r>
          </a:p>
          <a:p>
            <a:pPr>
              <a:lnSpc>
                <a:spcPct val="125000"/>
              </a:lnSpc>
              <a:spcBef>
                <a:spcPts val="0"/>
              </a:spcBef>
              <a:spcAft>
                <a:spcPts val="1500"/>
              </a:spcAft>
            </a:pPr>
            <a:r>
              <a:rPr lang="en-US" sz="2250" dirty="0">
                <a:latin typeface="Lucida Sans Unicode" panose="020B0602030504020204" pitchFamily="34" charset="0"/>
                <a:cs typeface="Lucida Sans Unicode" panose="020B0602030504020204" pitchFamily="34" charset="0"/>
              </a:rPr>
              <a:t>A local church is NOT in </a:t>
            </a:r>
            <a:r>
              <a:rPr lang="en-US" sz="2250" b="1" dirty="0">
                <a:solidFill>
                  <a:srgbClr val="C00000"/>
                </a:solidFill>
                <a:latin typeface="Lucida Sans Unicode" panose="020B0602030504020204" pitchFamily="34" charset="0"/>
                <a:cs typeface="Lucida Sans Unicode" panose="020B0602030504020204" pitchFamily="34" charset="0"/>
              </a:rPr>
              <a:t>need</a:t>
            </a:r>
            <a:r>
              <a:rPr lang="en-US" sz="2250" dirty="0">
                <a:latin typeface="Lucida Sans Unicode" panose="020B0602030504020204" pitchFamily="34" charset="0"/>
                <a:cs typeface="Lucida Sans Unicode" panose="020B0602030504020204" pitchFamily="34" charset="0"/>
              </a:rPr>
              <a:t> just because it desires to meet its obligation to preach to the world.</a:t>
            </a:r>
          </a:p>
          <a:p>
            <a:pPr>
              <a:lnSpc>
                <a:spcPct val="125000"/>
              </a:lnSpc>
              <a:spcBef>
                <a:spcPts val="0"/>
              </a:spcBef>
              <a:spcAft>
                <a:spcPts val="1500"/>
              </a:spcAft>
            </a:pPr>
            <a:r>
              <a:rPr lang="en-US" sz="2250" dirty="0">
                <a:latin typeface="Lucida Sans Unicode" panose="020B0602030504020204" pitchFamily="34" charset="0"/>
                <a:cs typeface="Lucida Sans Unicode" panose="020B0602030504020204" pitchFamily="34" charset="0"/>
              </a:rPr>
              <a:t>“It is accepted according to what one has, and not according to what he does not have” (2 Cor. 8:12).</a:t>
            </a:r>
          </a:p>
        </p:txBody>
      </p:sp>
    </p:spTree>
    <p:extLst>
      <p:ext uri="{BB962C8B-B14F-4D97-AF65-F5344CB8AC3E}">
        <p14:creationId xmlns:p14="http://schemas.microsoft.com/office/powerpoint/2010/main" val="425455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Evangelism</a:t>
            </a: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When it comes to evangelizing our community, our country, the world—every local church is equally related to this work.</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Prattmont needs to do all it can to teach the gospel with the resources it has. We must never seek to do our work </a:t>
            </a:r>
            <a:r>
              <a:rPr lang="en-US" sz="2400" b="1" dirty="0">
                <a:solidFill>
                  <a:srgbClr val="C00000"/>
                </a:solidFill>
                <a:latin typeface="Lucida Sans Unicode" panose="020B0602030504020204" pitchFamily="34" charset="0"/>
                <a:cs typeface="Lucida Sans Unicode" panose="020B0602030504020204" pitchFamily="34" charset="0"/>
              </a:rPr>
              <a:t>through</a:t>
            </a:r>
            <a:r>
              <a:rPr lang="en-US" sz="2400" dirty="0">
                <a:latin typeface="Lucida Sans Unicode" panose="020B0602030504020204" pitchFamily="34" charset="0"/>
                <a:cs typeface="Lucida Sans Unicode" panose="020B0602030504020204" pitchFamily="34" charset="0"/>
              </a:rPr>
              <a:t> another church.</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We simply cannot have an arrangement where one group of elders is overseeing the activities of several or many churches.</a:t>
            </a:r>
          </a:p>
        </p:txBody>
      </p:sp>
    </p:spTree>
    <p:extLst>
      <p:ext uri="{BB962C8B-B14F-4D97-AF65-F5344CB8AC3E}">
        <p14:creationId xmlns:p14="http://schemas.microsoft.com/office/powerpoint/2010/main" val="510815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Conclusion</a:t>
            </a: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To the best of its ability, may this church (and every other local church) continue to do ALL God authorizes it to do—nothing more, and nothing less.</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To put it another way, let’s make sure we do </a:t>
            </a:r>
            <a:r>
              <a:rPr lang="en-US" sz="2400" b="1" dirty="0">
                <a:solidFill>
                  <a:srgbClr val="C00000"/>
                </a:solidFill>
                <a:latin typeface="Lucida Sans Unicode" panose="020B0602030504020204" pitchFamily="34" charset="0"/>
                <a:cs typeface="Lucida Sans Unicode" panose="020B0602030504020204" pitchFamily="34" charset="0"/>
              </a:rPr>
              <a:t>God’s</a:t>
            </a:r>
            <a:r>
              <a:rPr lang="en-US" sz="2400" dirty="0">
                <a:latin typeface="Lucida Sans Unicode" panose="020B0602030504020204" pitchFamily="34" charset="0"/>
                <a:cs typeface="Lucida Sans Unicode" panose="020B0602030504020204" pitchFamily="34" charset="0"/>
              </a:rPr>
              <a:t> work in </a:t>
            </a:r>
            <a:r>
              <a:rPr lang="en-US" sz="2400" b="1" dirty="0">
                <a:solidFill>
                  <a:srgbClr val="C00000"/>
                </a:solidFill>
                <a:latin typeface="Lucida Sans Unicode" panose="020B0602030504020204" pitchFamily="34" charset="0"/>
                <a:cs typeface="Lucida Sans Unicode" panose="020B0602030504020204" pitchFamily="34" charset="0"/>
              </a:rPr>
              <a:t>God’s</a:t>
            </a:r>
            <a:r>
              <a:rPr lang="en-US" sz="2400" dirty="0">
                <a:latin typeface="Lucida Sans Unicode" panose="020B0602030504020204" pitchFamily="34" charset="0"/>
                <a:cs typeface="Lucida Sans Unicode" panose="020B0602030504020204" pitchFamily="34" charset="0"/>
              </a:rPr>
              <a:t> way so that </a:t>
            </a:r>
            <a:r>
              <a:rPr lang="en-US" sz="2400" b="1" dirty="0">
                <a:solidFill>
                  <a:srgbClr val="C00000"/>
                </a:solidFill>
                <a:latin typeface="Lucida Sans Unicode" panose="020B0602030504020204" pitchFamily="34" charset="0"/>
                <a:cs typeface="Lucida Sans Unicode" panose="020B0602030504020204" pitchFamily="34" charset="0"/>
              </a:rPr>
              <a:t>God</a:t>
            </a:r>
            <a:r>
              <a:rPr lang="en-US" sz="2400" dirty="0">
                <a:solidFill>
                  <a:srgbClr val="C00000"/>
                </a:solidFill>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is glorified.</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But even if this church does all it’s supposed to do, there’s still a lot left for ME to do.</a:t>
            </a:r>
          </a:p>
        </p:txBody>
      </p:sp>
    </p:spTree>
    <p:extLst>
      <p:ext uri="{BB962C8B-B14F-4D97-AF65-F5344CB8AC3E}">
        <p14:creationId xmlns:p14="http://schemas.microsoft.com/office/powerpoint/2010/main" val="391030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pPr algn="l"/>
            <a:r>
              <a:rPr lang="en-US" dirty="0"/>
              <a:t>August, 2016</a:t>
            </a:r>
          </a:p>
        </p:txBody>
      </p:sp>
      <p:sp>
        <p:nvSpPr>
          <p:cNvPr id="4" name="Content Placeholder 3"/>
          <p:cNvSpPr>
            <a:spLocks noGrp="1"/>
          </p:cNvSpPr>
          <p:nvPr>
            <p:ph idx="1"/>
          </p:nvPr>
        </p:nvSpPr>
        <p:spPr>
          <a:xfrm>
            <a:off x="457200" y="1600200"/>
            <a:ext cx="82296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The southern part of Louisiana was devastated by flooding. Some areas received 24 inches of rain in a 48 hour period.</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13 people died, and the property damage was estimated at 10-15 billion.</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*14 families in the Southside church of Christ in Gonzalez, LA received heavy damage to their homes. Repair costs came to about $677,000.</a:t>
            </a:r>
          </a:p>
        </p:txBody>
      </p:sp>
      <p:pic>
        <p:nvPicPr>
          <p:cNvPr id="1026" name="Picture 2" descr="2016 Louisiana floods map of parishes declared federal disaster are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04800"/>
            <a:ext cx="1708014" cy="1565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55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Response from Brethren</a:t>
            </a:r>
          </a:p>
        </p:txBody>
      </p:sp>
      <p:sp>
        <p:nvSpPr>
          <p:cNvPr id="4" name="Content Placeholder 3"/>
          <p:cNvSpPr>
            <a:spLocks noGrp="1"/>
          </p:cNvSpPr>
          <p:nvPr>
            <p:ph idx="1"/>
          </p:nvPr>
        </p:nvSpPr>
        <p:spPr>
          <a:xfrm>
            <a:off x="457200" y="1600200"/>
            <a:ext cx="8229600" cy="4800600"/>
          </a:xfrm>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Prattmont, along with many other local churches (90) and individuals, sent money to the elders of the Southside church, who then oversaw the distribution of these funds to the needy families.</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NOT surprisingly, the need was very quickly met (in fact, about 100 checks were returned).</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Did Prattmont have authority to do this? Does the N.T. indicate in any way God’s approval for </a:t>
            </a:r>
            <a:r>
              <a:rPr lang="en-US" sz="2400" b="1" dirty="0">
                <a:latin typeface="Lucida Sans Unicode" panose="020B0602030504020204" pitchFamily="34" charset="0"/>
                <a:cs typeface="Lucida Sans Unicode" panose="020B0602030504020204" pitchFamily="34" charset="0"/>
              </a:rPr>
              <a:t>what</a:t>
            </a:r>
            <a:r>
              <a:rPr lang="en-US" sz="2400" dirty="0">
                <a:latin typeface="Lucida Sans Unicode" panose="020B0602030504020204" pitchFamily="34" charset="0"/>
                <a:cs typeface="Lucida Sans Unicode" panose="020B0602030504020204" pitchFamily="34" charset="0"/>
              </a:rPr>
              <a:t> we did, and the </a:t>
            </a:r>
            <a:r>
              <a:rPr lang="en-US" sz="2400" b="1" dirty="0">
                <a:latin typeface="Lucida Sans Unicode" panose="020B0602030504020204" pitchFamily="34" charset="0"/>
                <a:cs typeface="Lucida Sans Unicode" panose="020B0602030504020204" pitchFamily="34" charset="0"/>
              </a:rPr>
              <a:t>way</a:t>
            </a:r>
            <a:r>
              <a:rPr lang="en-US" sz="2400" dirty="0">
                <a:latin typeface="Lucida Sans Unicode" panose="020B0602030504020204" pitchFamily="34" charset="0"/>
                <a:cs typeface="Lucida Sans Unicode" panose="020B0602030504020204" pitchFamily="34" charset="0"/>
              </a:rPr>
              <a:t> we did it?</a:t>
            </a:r>
          </a:p>
        </p:txBody>
      </p:sp>
    </p:spTree>
    <p:extLst>
      <p:ext uri="{BB962C8B-B14F-4D97-AF65-F5344CB8AC3E}">
        <p14:creationId xmlns:p14="http://schemas.microsoft.com/office/powerpoint/2010/main" val="352643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Yes, CLEAR Authority</a:t>
            </a:r>
          </a:p>
        </p:txBody>
      </p:sp>
      <p:sp>
        <p:nvSpPr>
          <p:cNvPr id="3" name="Content Placeholder 2"/>
          <p:cNvSpPr>
            <a:spLocks noGrp="1"/>
          </p:cNvSpPr>
          <p:nvPr>
            <p:ph idx="1"/>
          </p:nvPr>
        </p:nvSpPr>
        <p:spPr>
          <a:xfrm>
            <a:off x="457200" y="1600200"/>
            <a:ext cx="82296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What Prattmont and many other local churches did mirrors a situation described in the N.T.</a:t>
            </a:r>
          </a:p>
          <a:p>
            <a:pPr marL="342900" lvl="1" indent="-342900">
              <a:lnSpc>
                <a:spcPct val="125000"/>
              </a:lnSpc>
              <a:spcBef>
                <a:spcPts val="0"/>
              </a:spcBef>
              <a:spcAft>
                <a:spcPts val="1800"/>
              </a:spcAft>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Local churches in Macedonia, Achaia, and Galatia all sent funds to relieve the needs of the saints in the church at Jerusalem (Romans 15:25-33;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1 Corinthians 16:1-4; 2 Corinthians 8-9).</a:t>
            </a:r>
          </a:p>
          <a:p>
            <a:pPr marL="342900" lvl="1" indent="-342900">
              <a:lnSpc>
                <a:spcPct val="125000"/>
              </a:lnSpc>
              <a:spcBef>
                <a:spcPts val="0"/>
              </a:spcBef>
              <a:spcAft>
                <a:spcPts val="1800"/>
              </a:spcAft>
              <a:buFont typeface="Arial" panose="020B0604020202020204" pitchFamily="34" charset="0"/>
              <a:buChar char="•"/>
            </a:pPr>
            <a:r>
              <a:rPr lang="en-US" sz="2400" dirty="0">
                <a:latin typeface="Lucida Sans Unicode" panose="020B0602030504020204" pitchFamily="34" charset="0"/>
                <a:cs typeface="Lucida Sans Unicode" panose="020B0602030504020204" pitchFamily="34" charset="0"/>
              </a:rPr>
              <a:t>God showed us how to do it, and we did it just the way He showed us.</a:t>
            </a:r>
          </a:p>
        </p:txBody>
      </p:sp>
    </p:spTree>
    <p:extLst>
      <p:ext uri="{BB962C8B-B14F-4D97-AF65-F5344CB8AC3E}">
        <p14:creationId xmlns:p14="http://schemas.microsoft.com/office/powerpoint/2010/main" val="83394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Illustrated</a:t>
            </a:r>
          </a:p>
        </p:txBody>
      </p:sp>
      <p:grpSp>
        <p:nvGrpSpPr>
          <p:cNvPr id="25" name="Group 24"/>
          <p:cNvGrpSpPr/>
          <p:nvPr/>
        </p:nvGrpSpPr>
        <p:grpSpPr>
          <a:xfrm>
            <a:off x="2759475" y="1401964"/>
            <a:ext cx="5486400" cy="2057400"/>
            <a:chOff x="1752600" y="921428"/>
            <a:chExt cx="6781800" cy="2590800"/>
          </a:xfrm>
        </p:grpSpPr>
        <p:sp>
          <p:nvSpPr>
            <p:cNvPr id="4" name="Oval 5"/>
            <p:cNvSpPr>
              <a:spLocks noChangeArrowheads="1"/>
            </p:cNvSpPr>
            <p:nvPr/>
          </p:nvSpPr>
          <p:spPr bwMode="auto">
            <a:xfrm>
              <a:off x="1752600" y="921428"/>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5" name="Oval 7"/>
            <p:cNvSpPr>
              <a:spLocks noChangeArrowheads="1"/>
            </p:cNvSpPr>
            <p:nvPr/>
          </p:nvSpPr>
          <p:spPr bwMode="auto">
            <a:xfrm>
              <a:off x="1752600" y="1607228"/>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6" name="Oval 8"/>
            <p:cNvSpPr>
              <a:spLocks noChangeArrowheads="1"/>
            </p:cNvSpPr>
            <p:nvPr/>
          </p:nvSpPr>
          <p:spPr bwMode="auto">
            <a:xfrm>
              <a:off x="1752600" y="2293028"/>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7" name="Oval 9"/>
            <p:cNvSpPr>
              <a:spLocks noChangeArrowheads="1"/>
            </p:cNvSpPr>
            <p:nvPr/>
          </p:nvSpPr>
          <p:spPr bwMode="auto">
            <a:xfrm>
              <a:off x="1752600" y="2978828"/>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8" name="Rectangle 10"/>
            <p:cNvSpPr>
              <a:spLocks noChangeArrowheads="1"/>
            </p:cNvSpPr>
            <p:nvPr/>
          </p:nvSpPr>
          <p:spPr bwMode="auto">
            <a:xfrm>
              <a:off x="6096000" y="1340528"/>
              <a:ext cx="2286000" cy="1943100"/>
            </a:xfrm>
            <a:prstGeom prst="rect">
              <a:avLst/>
            </a:prstGeom>
            <a:solidFill>
              <a:schemeClr val="bg2"/>
            </a:solidFill>
            <a:ln w="9525">
              <a:solidFill>
                <a:schemeClr val="accent2"/>
              </a:solidFill>
              <a:miter lim="800000"/>
              <a:headEnd/>
              <a:tailEnd/>
            </a:ln>
            <a:effectLst/>
          </p:spPr>
          <p:txBody>
            <a:bodyPr wrap="none" anchor="ctr"/>
            <a:lstStyle/>
            <a:p>
              <a:endParaRPr lang="en-US"/>
            </a:p>
          </p:txBody>
        </p:sp>
        <p:sp>
          <p:nvSpPr>
            <p:cNvPr id="9" name="Line 14"/>
            <p:cNvSpPr>
              <a:spLocks noChangeShapeType="1"/>
            </p:cNvSpPr>
            <p:nvPr/>
          </p:nvSpPr>
          <p:spPr bwMode="auto">
            <a:xfrm flipV="1">
              <a:off x="2590800" y="2826428"/>
              <a:ext cx="3352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5"/>
            <p:cNvSpPr>
              <a:spLocks noChangeShapeType="1"/>
            </p:cNvSpPr>
            <p:nvPr/>
          </p:nvSpPr>
          <p:spPr bwMode="auto">
            <a:xfrm>
              <a:off x="2514600" y="2521628"/>
              <a:ext cx="3429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6"/>
            <p:cNvSpPr>
              <a:spLocks noChangeShapeType="1"/>
            </p:cNvSpPr>
            <p:nvPr/>
          </p:nvSpPr>
          <p:spPr bwMode="auto">
            <a:xfrm>
              <a:off x="2514600" y="1912028"/>
              <a:ext cx="3429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7"/>
            <p:cNvSpPr>
              <a:spLocks noChangeShapeType="1"/>
            </p:cNvSpPr>
            <p:nvPr/>
          </p:nvSpPr>
          <p:spPr bwMode="auto">
            <a:xfrm>
              <a:off x="2514600" y="1226228"/>
              <a:ext cx="3429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8"/>
            <p:cNvSpPr txBox="1">
              <a:spLocks noChangeArrowheads="1"/>
            </p:cNvSpPr>
            <p:nvPr/>
          </p:nvSpPr>
          <p:spPr bwMode="auto">
            <a:xfrm>
              <a:off x="6324600" y="1502752"/>
              <a:ext cx="2209800" cy="1666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t>Church in Jerusalem, to relieve needy Christians</a:t>
              </a:r>
            </a:p>
          </p:txBody>
        </p:sp>
      </p:grpSp>
      <p:grpSp>
        <p:nvGrpSpPr>
          <p:cNvPr id="24" name="Group 23"/>
          <p:cNvGrpSpPr/>
          <p:nvPr/>
        </p:nvGrpSpPr>
        <p:grpSpPr>
          <a:xfrm>
            <a:off x="2759474" y="3962400"/>
            <a:ext cx="5476043" cy="2400300"/>
            <a:chOff x="1371600" y="3771900"/>
            <a:chExt cx="7010400" cy="2590800"/>
          </a:xfrm>
        </p:grpSpPr>
        <p:sp>
          <p:nvSpPr>
            <p:cNvPr id="14" name="Oval 5"/>
            <p:cNvSpPr>
              <a:spLocks noChangeArrowheads="1"/>
            </p:cNvSpPr>
            <p:nvPr/>
          </p:nvSpPr>
          <p:spPr bwMode="auto">
            <a:xfrm>
              <a:off x="1371600" y="3771900"/>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15" name="Oval 7"/>
            <p:cNvSpPr>
              <a:spLocks noChangeArrowheads="1"/>
            </p:cNvSpPr>
            <p:nvPr/>
          </p:nvSpPr>
          <p:spPr bwMode="auto">
            <a:xfrm>
              <a:off x="1371600" y="4457700"/>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16" name="Oval 8"/>
            <p:cNvSpPr>
              <a:spLocks noChangeArrowheads="1"/>
            </p:cNvSpPr>
            <p:nvPr/>
          </p:nvSpPr>
          <p:spPr bwMode="auto">
            <a:xfrm>
              <a:off x="1371600" y="5143500"/>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17" name="Oval 9"/>
            <p:cNvSpPr>
              <a:spLocks noChangeArrowheads="1"/>
            </p:cNvSpPr>
            <p:nvPr/>
          </p:nvSpPr>
          <p:spPr bwMode="auto">
            <a:xfrm>
              <a:off x="1371600" y="5829300"/>
              <a:ext cx="762000" cy="533400"/>
            </a:xfrm>
            <a:prstGeom prst="ellipse">
              <a:avLst/>
            </a:prstGeom>
            <a:solidFill>
              <a:schemeClr val="bg2"/>
            </a:solidFill>
            <a:ln w="9525">
              <a:solidFill>
                <a:srgbClr val="FF0000"/>
              </a:solidFill>
              <a:round/>
              <a:headEnd/>
              <a:tailEnd/>
            </a:ln>
            <a:effectLst/>
          </p:spPr>
          <p:txBody>
            <a:bodyPr wrap="none" anchor="ctr"/>
            <a:lstStyle/>
            <a:p>
              <a:endParaRPr lang="en-US"/>
            </a:p>
          </p:txBody>
        </p:sp>
        <p:sp>
          <p:nvSpPr>
            <p:cNvPr id="18" name="Rectangle 10"/>
            <p:cNvSpPr>
              <a:spLocks noChangeArrowheads="1"/>
            </p:cNvSpPr>
            <p:nvPr/>
          </p:nvSpPr>
          <p:spPr bwMode="auto">
            <a:xfrm>
              <a:off x="5715000" y="4191000"/>
              <a:ext cx="2667000" cy="1943100"/>
            </a:xfrm>
            <a:prstGeom prst="rect">
              <a:avLst/>
            </a:prstGeom>
            <a:solidFill>
              <a:schemeClr val="bg2"/>
            </a:solidFill>
            <a:ln w="9525">
              <a:solidFill>
                <a:schemeClr val="accent2"/>
              </a:solidFill>
              <a:miter lim="800000"/>
              <a:headEnd/>
              <a:tailEnd/>
            </a:ln>
            <a:effectLst/>
          </p:spPr>
          <p:txBody>
            <a:bodyPr wrap="none" anchor="ctr"/>
            <a:lstStyle/>
            <a:p>
              <a:endParaRPr lang="en-US"/>
            </a:p>
          </p:txBody>
        </p:sp>
        <p:sp>
          <p:nvSpPr>
            <p:cNvPr id="19" name="Line 14"/>
            <p:cNvSpPr>
              <a:spLocks noChangeShapeType="1"/>
            </p:cNvSpPr>
            <p:nvPr/>
          </p:nvSpPr>
          <p:spPr bwMode="auto">
            <a:xfrm flipV="1">
              <a:off x="2209800" y="5676900"/>
              <a:ext cx="3352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15"/>
            <p:cNvSpPr>
              <a:spLocks noChangeShapeType="1"/>
            </p:cNvSpPr>
            <p:nvPr/>
          </p:nvSpPr>
          <p:spPr bwMode="auto">
            <a:xfrm>
              <a:off x="2133600" y="5372100"/>
              <a:ext cx="3429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16"/>
            <p:cNvSpPr>
              <a:spLocks noChangeShapeType="1"/>
            </p:cNvSpPr>
            <p:nvPr/>
          </p:nvSpPr>
          <p:spPr bwMode="auto">
            <a:xfrm>
              <a:off x="2133600" y="4762500"/>
              <a:ext cx="3429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17"/>
            <p:cNvSpPr>
              <a:spLocks noChangeShapeType="1"/>
            </p:cNvSpPr>
            <p:nvPr/>
          </p:nvSpPr>
          <p:spPr bwMode="auto">
            <a:xfrm>
              <a:off x="2133600" y="4076700"/>
              <a:ext cx="3429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Text Box 18"/>
            <p:cNvSpPr txBox="1">
              <a:spLocks noChangeArrowheads="1"/>
            </p:cNvSpPr>
            <p:nvPr/>
          </p:nvSpPr>
          <p:spPr bwMode="auto">
            <a:xfrm>
              <a:off x="5869900" y="4477025"/>
              <a:ext cx="2512097" cy="142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t>Church in Gonzalez, LA, to relieve needy Christians</a:t>
              </a:r>
            </a:p>
          </p:txBody>
        </p:sp>
      </p:grpSp>
      <p:sp>
        <p:nvSpPr>
          <p:cNvPr id="3" name="TextBox 2"/>
          <p:cNvSpPr txBox="1"/>
          <p:nvPr/>
        </p:nvSpPr>
        <p:spPr>
          <a:xfrm>
            <a:off x="228600" y="1466990"/>
            <a:ext cx="2209800" cy="1631216"/>
          </a:xfrm>
          <a:prstGeom prst="rect">
            <a:avLst/>
          </a:prstGeom>
          <a:noFill/>
        </p:spPr>
        <p:txBody>
          <a:bodyPr wrap="square" rtlCol="0">
            <a:spAutoFit/>
          </a:bodyPr>
          <a:lstStyle/>
          <a:p>
            <a:r>
              <a:rPr lang="en-US" sz="2000" dirty="0"/>
              <a:t>Each local church chose its own messengers to travel with Paul to deliver this aid.</a:t>
            </a:r>
          </a:p>
        </p:txBody>
      </p:sp>
    </p:spTree>
    <p:extLst>
      <p:ext uri="{BB962C8B-B14F-4D97-AF65-F5344CB8AC3E}">
        <p14:creationId xmlns:p14="http://schemas.microsoft.com/office/powerpoint/2010/main" val="215788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We Would Not Have Done This…</a:t>
            </a:r>
          </a:p>
        </p:txBody>
      </p:sp>
      <p:sp>
        <p:nvSpPr>
          <p:cNvPr id="3" name="Content Placeholder 2"/>
          <p:cNvSpPr>
            <a:spLocks noGrp="1"/>
          </p:cNvSpPr>
          <p:nvPr>
            <p:ph idx="1"/>
          </p:nvPr>
        </p:nvSpPr>
        <p:spPr>
          <a:xfrm>
            <a:off x="457200" y="1600200"/>
            <a:ext cx="82296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IF each family had been able to provide for its own needs (1 Thess. 4:11-12; 2 Thess. 3:12).</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IF these families had other family members who could meet their needs (1 Timothy 5:8).</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IF the Southside church would have been able to meet their needs (Acts 2, 4, 6).</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Obviously, the need was so enormous that help from others was needed.</a:t>
            </a:r>
          </a:p>
        </p:txBody>
      </p:sp>
    </p:spTree>
    <p:extLst>
      <p:ext uri="{BB962C8B-B14F-4D97-AF65-F5344CB8AC3E}">
        <p14:creationId xmlns:p14="http://schemas.microsoft.com/office/powerpoint/2010/main" val="419361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What We Did Not Do</a:t>
            </a:r>
          </a:p>
        </p:txBody>
      </p:sp>
      <p:sp>
        <p:nvSpPr>
          <p:cNvPr id="3" name="Content Placeholder 2"/>
          <p:cNvSpPr>
            <a:spLocks noGrp="1"/>
          </p:cNvSpPr>
          <p:nvPr>
            <p:ph idx="1"/>
          </p:nvPr>
        </p:nvSpPr>
        <p:spPr>
          <a:xfrm>
            <a:off x="457200" y="1600200"/>
            <a:ext cx="8305800" cy="4953000"/>
          </a:xfrm>
        </p:spPr>
        <p:txBody>
          <a:bodyPr anchor="ctr">
            <a:normAutofit/>
          </a:bodyPr>
          <a:lstStyle/>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 church here did NOT send any money for non-Christians in the affected area.</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“The collection for the </a:t>
            </a:r>
            <a:r>
              <a:rPr lang="en-US" sz="2000" b="1" dirty="0">
                <a:solidFill>
                  <a:srgbClr val="C00000"/>
                </a:solidFill>
                <a:latin typeface="Lucida Sans Unicode" panose="020B0602030504020204" pitchFamily="34" charset="0"/>
                <a:cs typeface="Lucida Sans Unicode" panose="020B0602030504020204" pitchFamily="34" charset="0"/>
              </a:rPr>
              <a:t>saints</a:t>
            </a:r>
            <a:r>
              <a:rPr lang="en-US" sz="2000" dirty="0">
                <a:latin typeface="Lucida Sans Unicode" panose="020B0602030504020204" pitchFamily="34" charset="0"/>
                <a:cs typeface="Lucida Sans Unicode" panose="020B0602030504020204" pitchFamily="34" charset="0"/>
              </a:rPr>
              <a:t>” (1 Cor. 16:1).</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“I am going to…minister to the </a:t>
            </a:r>
            <a:r>
              <a:rPr lang="en-US" sz="2000" b="1" dirty="0">
                <a:solidFill>
                  <a:srgbClr val="C00000"/>
                </a:solidFill>
                <a:latin typeface="Lucida Sans Unicode" panose="020B0602030504020204" pitchFamily="34" charset="0"/>
                <a:cs typeface="Lucida Sans Unicode" panose="020B0602030504020204" pitchFamily="34" charset="0"/>
              </a:rPr>
              <a:t>saints</a:t>
            </a:r>
            <a:r>
              <a:rPr lang="en-US" sz="2000" dirty="0">
                <a:latin typeface="Lucida Sans Unicode" panose="020B0602030504020204" pitchFamily="34" charset="0"/>
                <a:cs typeface="Lucida Sans Unicode" panose="020B0602030504020204" pitchFamily="34" charset="0"/>
              </a:rPr>
              <a:t>” (Rom. 15:25).</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“Contribution for the poor among the </a:t>
            </a:r>
            <a:r>
              <a:rPr lang="en-US" sz="2000" b="1" dirty="0">
                <a:solidFill>
                  <a:srgbClr val="C00000"/>
                </a:solidFill>
                <a:latin typeface="Lucida Sans Unicode" panose="020B0602030504020204" pitchFamily="34" charset="0"/>
                <a:cs typeface="Lucida Sans Unicode" panose="020B0602030504020204" pitchFamily="34" charset="0"/>
              </a:rPr>
              <a:t>saints</a:t>
            </a:r>
            <a:r>
              <a:rPr lang="en-US" sz="2000" dirty="0">
                <a:latin typeface="Lucida Sans Unicode" panose="020B0602030504020204" pitchFamily="34" charset="0"/>
                <a:cs typeface="Lucida Sans Unicode" panose="020B0602030504020204" pitchFamily="34" charset="0"/>
              </a:rPr>
              <a:t> (Rom. 15:26).</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“That my service…be acceptable to the </a:t>
            </a:r>
            <a:r>
              <a:rPr lang="en-US" sz="2000" b="1" dirty="0">
                <a:solidFill>
                  <a:srgbClr val="C00000"/>
                </a:solidFill>
                <a:latin typeface="Lucida Sans Unicode" panose="020B0602030504020204" pitchFamily="34" charset="0"/>
                <a:cs typeface="Lucida Sans Unicode" panose="020B0602030504020204" pitchFamily="34" charset="0"/>
              </a:rPr>
              <a:t>saints</a:t>
            </a:r>
            <a:r>
              <a:rPr lang="en-US" sz="2000" dirty="0">
                <a:latin typeface="Lucida Sans Unicode" panose="020B0602030504020204" pitchFamily="34" charset="0"/>
                <a:cs typeface="Lucida Sans Unicode" panose="020B0602030504020204" pitchFamily="34" charset="0"/>
              </a:rPr>
              <a:t> (Rom. 15:31).</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“Ministering to the </a:t>
            </a:r>
            <a:r>
              <a:rPr lang="en-US" sz="2000" b="1" dirty="0">
                <a:solidFill>
                  <a:srgbClr val="C00000"/>
                </a:solidFill>
                <a:latin typeface="Lucida Sans Unicode" panose="020B0602030504020204" pitchFamily="34" charset="0"/>
                <a:cs typeface="Lucida Sans Unicode" panose="020B0602030504020204" pitchFamily="34" charset="0"/>
              </a:rPr>
              <a:t>saints</a:t>
            </a:r>
            <a:r>
              <a:rPr lang="en-US" sz="2000" dirty="0">
                <a:latin typeface="Lucida Sans Unicode" panose="020B0602030504020204" pitchFamily="34" charset="0"/>
                <a:cs typeface="Lucida Sans Unicode" panose="020B0602030504020204" pitchFamily="34" charset="0"/>
              </a:rPr>
              <a:t>” (2 Cor. 8:4).</a:t>
            </a:r>
          </a:p>
          <a:p>
            <a:pPr lvl="1">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“Concerning the ministering to the </a:t>
            </a:r>
            <a:r>
              <a:rPr lang="en-US" sz="2000" b="1" dirty="0">
                <a:solidFill>
                  <a:srgbClr val="C00000"/>
                </a:solidFill>
                <a:latin typeface="Lucida Sans Unicode" panose="020B0602030504020204" pitchFamily="34" charset="0"/>
                <a:cs typeface="Lucida Sans Unicode" panose="020B0602030504020204" pitchFamily="34" charset="0"/>
              </a:rPr>
              <a:t>saints</a:t>
            </a:r>
            <a:r>
              <a:rPr lang="en-US" sz="2000" dirty="0">
                <a:latin typeface="Lucida Sans Unicode" panose="020B0602030504020204" pitchFamily="34" charset="0"/>
                <a:cs typeface="Lucida Sans Unicode" panose="020B0602030504020204" pitchFamily="34" charset="0"/>
              </a:rPr>
              <a:t>” (2 Cor. 9:1).</a:t>
            </a:r>
          </a:p>
          <a:p>
            <a:pPr>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Individually, we most certainly could (Gal. 6:10).</a:t>
            </a:r>
          </a:p>
        </p:txBody>
      </p:sp>
    </p:spTree>
    <p:extLst>
      <p:ext uri="{BB962C8B-B14F-4D97-AF65-F5344CB8AC3E}">
        <p14:creationId xmlns:p14="http://schemas.microsoft.com/office/powerpoint/2010/main" val="167201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What We Did Not Do</a:t>
            </a:r>
          </a:p>
        </p:txBody>
      </p:sp>
      <p:sp>
        <p:nvSpPr>
          <p:cNvPr id="3" name="Content Placeholder 2"/>
          <p:cNvSpPr>
            <a:spLocks noGrp="1"/>
          </p:cNvSpPr>
          <p:nvPr>
            <p:ph idx="1"/>
          </p:nvPr>
        </p:nvSpPr>
        <p:spPr>
          <a:xfrm>
            <a:off x="457200" y="1600200"/>
            <a:ext cx="8305800" cy="480060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The church here did NOT send the money through a “middle man”—it was sent directly to the need.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We did not send the money to a sponsoring church, one responsible for collecting all the funds from various churches, and then distributing those funds to those in need.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We did not send the money to any benevolent organization, who would then be responsible for relieving the need. </a:t>
            </a:r>
          </a:p>
        </p:txBody>
      </p:sp>
    </p:spTree>
    <p:extLst>
      <p:ext uri="{BB962C8B-B14F-4D97-AF65-F5344CB8AC3E}">
        <p14:creationId xmlns:p14="http://schemas.microsoft.com/office/powerpoint/2010/main" val="3984543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What Some Churches Do</a:t>
            </a:r>
          </a:p>
        </p:txBody>
      </p:sp>
      <p:sp>
        <p:nvSpPr>
          <p:cNvPr id="5" name="Oval 5"/>
          <p:cNvSpPr>
            <a:spLocks noChangeArrowheads="1"/>
          </p:cNvSpPr>
          <p:nvPr/>
        </p:nvSpPr>
        <p:spPr bwMode="auto">
          <a:xfrm>
            <a:off x="996518" y="2133600"/>
            <a:ext cx="762000" cy="533400"/>
          </a:xfrm>
          <a:prstGeom prst="ellipse">
            <a:avLst/>
          </a:prstGeom>
          <a:solidFill>
            <a:schemeClr val="bg2"/>
          </a:solidFill>
          <a:ln w="9525">
            <a:solidFill>
              <a:srgbClr val="C00000"/>
            </a:solidFill>
            <a:round/>
            <a:headEnd/>
            <a:tailEnd/>
          </a:ln>
          <a:effectLst/>
        </p:spPr>
        <p:txBody>
          <a:bodyPr wrap="none" anchor="ctr"/>
          <a:lstStyle/>
          <a:p>
            <a:endParaRPr lang="en-US"/>
          </a:p>
        </p:txBody>
      </p:sp>
      <p:sp>
        <p:nvSpPr>
          <p:cNvPr id="6" name="Oval 7"/>
          <p:cNvSpPr>
            <a:spLocks noChangeArrowheads="1"/>
          </p:cNvSpPr>
          <p:nvPr/>
        </p:nvSpPr>
        <p:spPr bwMode="auto">
          <a:xfrm>
            <a:off x="996518" y="2819400"/>
            <a:ext cx="762000" cy="533400"/>
          </a:xfrm>
          <a:prstGeom prst="ellipse">
            <a:avLst/>
          </a:prstGeom>
          <a:solidFill>
            <a:schemeClr val="bg2"/>
          </a:solidFill>
          <a:ln w="9525">
            <a:solidFill>
              <a:srgbClr val="C00000"/>
            </a:solidFill>
            <a:round/>
            <a:headEnd/>
            <a:tailEnd/>
          </a:ln>
          <a:effectLst/>
        </p:spPr>
        <p:txBody>
          <a:bodyPr wrap="none" anchor="ctr"/>
          <a:lstStyle/>
          <a:p>
            <a:endParaRPr lang="en-US"/>
          </a:p>
        </p:txBody>
      </p:sp>
      <p:sp>
        <p:nvSpPr>
          <p:cNvPr id="7" name="Oval 8"/>
          <p:cNvSpPr>
            <a:spLocks noChangeArrowheads="1"/>
          </p:cNvSpPr>
          <p:nvPr/>
        </p:nvSpPr>
        <p:spPr bwMode="auto">
          <a:xfrm>
            <a:off x="996518" y="3505200"/>
            <a:ext cx="762000" cy="533400"/>
          </a:xfrm>
          <a:prstGeom prst="ellipse">
            <a:avLst/>
          </a:prstGeom>
          <a:solidFill>
            <a:schemeClr val="bg2"/>
          </a:solidFill>
          <a:ln w="9525">
            <a:solidFill>
              <a:srgbClr val="C00000"/>
            </a:solidFill>
            <a:round/>
            <a:headEnd/>
            <a:tailEnd/>
          </a:ln>
          <a:effectLst/>
        </p:spPr>
        <p:txBody>
          <a:bodyPr wrap="none" anchor="ctr"/>
          <a:lstStyle/>
          <a:p>
            <a:endParaRPr lang="en-US"/>
          </a:p>
        </p:txBody>
      </p:sp>
      <p:sp>
        <p:nvSpPr>
          <p:cNvPr id="8" name="Oval 9"/>
          <p:cNvSpPr>
            <a:spLocks noChangeArrowheads="1"/>
          </p:cNvSpPr>
          <p:nvPr/>
        </p:nvSpPr>
        <p:spPr bwMode="auto">
          <a:xfrm>
            <a:off x="996518" y="4191000"/>
            <a:ext cx="762000" cy="533400"/>
          </a:xfrm>
          <a:prstGeom prst="ellipse">
            <a:avLst/>
          </a:prstGeom>
          <a:solidFill>
            <a:schemeClr val="bg2"/>
          </a:solidFill>
          <a:ln w="9525">
            <a:solidFill>
              <a:srgbClr val="C00000"/>
            </a:solidFill>
            <a:round/>
            <a:headEnd/>
            <a:tailEnd/>
          </a:ln>
          <a:effectLst/>
        </p:spPr>
        <p:txBody>
          <a:bodyPr wrap="none" anchor="ctr"/>
          <a:lstStyle/>
          <a:p>
            <a:endParaRPr lang="en-US"/>
          </a:p>
        </p:txBody>
      </p:sp>
      <p:sp>
        <p:nvSpPr>
          <p:cNvPr id="9" name="Rectangle 10"/>
          <p:cNvSpPr>
            <a:spLocks noChangeArrowheads="1"/>
          </p:cNvSpPr>
          <p:nvPr/>
        </p:nvSpPr>
        <p:spPr bwMode="auto">
          <a:xfrm>
            <a:off x="5943600" y="2415466"/>
            <a:ext cx="2667000" cy="1943100"/>
          </a:xfrm>
          <a:prstGeom prst="rect">
            <a:avLst/>
          </a:prstGeom>
          <a:solidFill>
            <a:schemeClr val="bg2"/>
          </a:solidFill>
          <a:ln w="9525">
            <a:solidFill>
              <a:srgbClr val="C00000"/>
            </a:solidFill>
            <a:miter lim="800000"/>
            <a:headEnd/>
            <a:tailEnd/>
          </a:ln>
          <a:effectLst/>
        </p:spPr>
        <p:txBody>
          <a:bodyPr wrap="none" anchor="ctr"/>
          <a:lstStyle/>
          <a:p>
            <a:endParaRPr lang="en-US"/>
          </a:p>
        </p:txBody>
      </p:sp>
      <p:sp>
        <p:nvSpPr>
          <p:cNvPr id="10" name="Line 14"/>
          <p:cNvSpPr>
            <a:spLocks noChangeShapeType="1"/>
          </p:cNvSpPr>
          <p:nvPr/>
        </p:nvSpPr>
        <p:spPr bwMode="auto">
          <a:xfrm flipV="1">
            <a:off x="1834718" y="4191000"/>
            <a:ext cx="1213282"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5"/>
          <p:cNvSpPr>
            <a:spLocks noChangeShapeType="1"/>
          </p:cNvSpPr>
          <p:nvPr/>
        </p:nvSpPr>
        <p:spPr bwMode="auto">
          <a:xfrm>
            <a:off x="1758518" y="3733800"/>
            <a:ext cx="12894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6"/>
          <p:cNvSpPr>
            <a:spLocks noChangeShapeType="1"/>
          </p:cNvSpPr>
          <p:nvPr/>
        </p:nvSpPr>
        <p:spPr bwMode="auto">
          <a:xfrm>
            <a:off x="1758518" y="3124200"/>
            <a:ext cx="1213282"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7"/>
          <p:cNvSpPr>
            <a:spLocks noChangeShapeType="1"/>
          </p:cNvSpPr>
          <p:nvPr/>
        </p:nvSpPr>
        <p:spPr bwMode="auto">
          <a:xfrm>
            <a:off x="1758518" y="2438400"/>
            <a:ext cx="1289482"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Text Box 18"/>
          <p:cNvSpPr txBox="1">
            <a:spLocks noChangeArrowheads="1"/>
          </p:cNvSpPr>
          <p:nvPr/>
        </p:nvSpPr>
        <p:spPr bwMode="auto">
          <a:xfrm>
            <a:off x="6172200" y="2588048"/>
            <a:ext cx="2209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t>Churches in various places  who may have people in need</a:t>
            </a:r>
          </a:p>
        </p:txBody>
      </p:sp>
      <p:sp>
        <p:nvSpPr>
          <p:cNvPr id="15" name="Rectangle 10"/>
          <p:cNvSpPr>
            <a:spLocks noChangeArrowheads="1"/>
          </p:cNvSpPr>
          <p:nvPr/>
        </p:nvSpPr>
        <p:spPr bwMode="auto">
          <a:xfrm>
            <a:off x="3200400" y="2362200"/>
            <a:ext cx="1600200" cy="1981199"/>
          </a:xfrm>
          <a:prstGeom prst="rect">
            <a:avLst/>
          </a:prstGeom>
          <a:solidFill>
            <a:schemeClr val="bg2"/>
          </a:solidFill>
          <a:ln w="9525">
            <a:solidFill>
              <a:srgbClr val="C00000"/>
            </a:solidFill>
            <a:miter lim="800000"/>
            <a:headEnd/>
            <a:tailEnd/>
          </a:ln>
          <a:effectLst/>
        </p:spPr>
        <p:txBody>
          <a:bodyPr wrap="none" anchor="ctr"/>
          <a:lstStyle/>
          <a:p>
            <a:endParaRPr lang="en-US"/>
          </a:p>
        </p:txBody>
      </p:sp>
      <p:sp>
        <p:nvSpPr>
          <p:cNvPr id="16" name="TextBox 15"/>
          <p:cNvSpPr txBox="1"/>
          <p:nvPr/>
        </p:nvSpPr>
        <p:spPr>
          <a:xfrm>
            <a:off x="3354279" y="2537191"/>
            <a:ext cx="1295400" cy="1631216"/>
          </a:xfrm>
          <a:prstGeom prst="rect">
            <a:avLst/>
          </a:prstGeom>
          <a:noFill/>
        </p:spPr>
        <p:txBody>
          <a:bodyPr wrap="square" rtlCol="0">
            <a:spAutoFit/>
          </a:bodyPr>
          <a:lstStyle/>
          <a:p>
            <a:r>
              <a:rPr lang="en-US" sz="2000" dirty="0"/>
              <a:t>Churches of Christ Disaster Response Team</a:t>
            </a:r>
          </a:p>
        </p:txBody>
      </p:sp>
      <p:sp>
        <p:nvSpPr>
          <p:cNvPr id="17" name="TextBox 16"/>
          <p:cNvSpPr txBox="1"/>
          <p:nvPr/>
        </p:nvSpPr>
        <p:spPr>
          <a:xfrm>
            <a:off x="2287479" y="5037247"/>
            <a:ext cx="3429000" cy="1015663"/>
          </a:xfrm>
          <a:prstGeom prst="rect">
            <a:avLst/>
          </a:prstGeom>
          <a:noFill/>
        </p:spPr>
        <p:txBody>
          <a:bodyPr wrap="square" rtlCol="0">
            <a:spAutoFit/>
          </a:bodyPr>
          <a:lstStyle/>
          <a:p>
            <a:pPr algn="ctr"/>
            <a:r>
              <a:rPr lang="en-US" sz="2000" dirty="0"/>
              <a:t>Overseen by the elders of the Cassel Hills church of Christ</a:t>
            </a:r>
            <a:br>
              <a:rPr lang="en-US" sz="2000" dirty="0"/>
            </a:br>
            <a:r>
              <a:rPr lang="en-US" sz="2000" dirty="0"/>
              <a:t> in Vandalia, OH</a:t>
            </a:r>
          </a:p>
        </p:txBody>
      </p:sp>
      <p:sp>
        <p:nvSpPr>
          <p:cNvPr id="18" name="Line 15"/>
          <p:cNvSpPr>
            <a:spLocks noChangeShapeType="1"/>
          </p:cNvSpPr>
          <p:nvPr/>
        </p:nvSpPr>
        <p:spPr bwMode="auto">
          <a:xfrm>
            <a:off x="4800600" y="3427066"/>
            <a:ext cx="113708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Up Arrow 18"/>
          <p:cNvSpPr/>
          <p:nvPr/>
        </p:nvSpPr>
        <p:spPr>
          <a:xfrm>
            <a:off x="3902660" y="4495800"/>
            <a:ext cx="198638"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E2CE57C-BE12-29FA-4794-A8AD204C4CBB}"/>
              </a:ext>
            </a:extLst>
          </p:cNvPr>
          <p:cNvSpPr txBox="1"/>
          <p:nvPr/>
        </p:nvSpPr>
        <p:spPr>
          <a:xfrm>
            <a:off x="5937682" y="4953000"/>
            <a:ext cx="2901518" cy="1015663"/>
          </a:xfrm>
          <a:prstGeom prst="rect">
            <a:avLst/>
          </a:prstGeom>
          <a:noFill/>
        </p:spPr>
        <p:txBody>
          <a:bodyPr wrap="square" rtlCol="0">
            <a:spAutoFit/>
          </a:bodyPr>
          <a:lstStyle/>
          <a:p>
            <a:r>
              <a:rPr lang="en-US" sz="2000" dirty="0"/>
              <a:t>Another organization called Churches of Christ Disaster Relief Effort</a:t>
            </a:r>
          </a:p>
        </p:txBody>
      </p:sp>
    </p:spTree>
    <p:extLst>
      <p:ext uri="{BB962C8B-B14F-4D97-AF65-F5344CB8AC3E}">
        <p14:creationId xmlns:p14="http://schemas.microsoft.com/office/powerpoint/2010/main" val="85343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p:bldP spid="15" grpId="0" animBg="1"/>
      <p:bldP spid="16" grpId="0"/>
      <p:bldP spid="17" grpId="0"/>
      <p:bldP spid="18" grpId="0" animBg="1"/>
      <p:bldP spid="19"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2035</TotalTime>
  <Words>1464</Words>
  <Application>Microsoft Office PowerPoint</Application>
  <PresentationFormat>On-screen Show (4:3)</PresentationFormat>
  <Paragraphs>88</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Lucida Sans Unicode</vt:lpstr>
      <vt:lpstr>Office Theme</vt:lpstr>
      <vt:lpstr>Churches Helping  Brethren in Need</vt:lpstr>
      <vt:lpstr>August, 2016</vt:lpstr>
      <vt:lpstr>Response from Brethren</vt:lpstr>
      <vt:lpstr>Yes, CLEAR Authority</vt:lpstr>
      <vt:lpstr>Illustrated</vt:lpstr>
      <vt:lpstr>We Would Not Have Done This…</vt:lpstr>
      <vt:lpstr>What We Did Not Do</vt:lpstr>
      <vt:lpstr>What We Did Not Do</vt:lpstr>
      <vt:lpstr>What Some Churches Do</vt:lpstr>
      <vt:lpstr>Observations About This Method</vt:lpstr>
      <vt:lpstr>Observations About This Method</vt:lpstr>
      <vt:lpstr>Observations About This Method</vt:lpstr>
      <vt:lpstr>What We Did Not Do</vt:lpstr>
      <vt:lpstr>On Relieving “Their Need”</vt:lpstr>
      <vt:lpstr>Evangelism</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William Gibson</cp:lastModifiedBy>
  <cp:revision>46</cp:revision>
  <cp:lastPrinted>2023-04-27T17:03:18Z</cp:lastPrinted>
  <dcterms:created xsi:type="dcterms:W3CDTF">2017-02-23T15:23:03Z</dcterms:created>
  <dcterms:modified xsi:type="dcterms:W3CDTF">2023-04-27T19:20:05Z</dcterms:modified>
</cp:coreProperties>
</file>