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69"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3F1E19"/>
    <a:srgbClr val="1E0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54" autoAdjust="0"/>
  </p:normalViewPr>
  <p:slideViewPr>
    <p:cSldViewPr>
      <p:cViewPr varScale="1">
        <p:scale>
          <a:sx n="100" d="100"/>
          <a:sy n="100" d="100"/>
        </p:scale>
        <p:origin x="18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18CBF93-8E79-41CE-A7B7-55694A3CEEF9}" type="datetimeFigureOut">
              <a:rPr lang="en-US" smtClean="0"/>
              <a:t>3/31/2023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1BE64D3-FC5A-4FCD-8F24-BB97C4AF4DE2}" type="slidenum">
              <a:rPr lang="en-US" smtClean="0"/>
              <a:t>‹#›</a:t>
            </a:fld>
            <a:endParaRPr lang="en-US"/>
          </a:p>
        </p:txBody>
      </p:sp>
    </p:spTree>
    <p:extLst>
      <p:ext uri="{BB962C8B-B14F-4D97-AF65-F5344CB8AC3E}">
        <p14:creationId xmlns:p14="http://schemas.microsoft.com/office/powerpoint/2010/main" val="9107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54436FE-BDD2-435D-AC17-993BE8927E86}" type="datetimeFigureOut">
              <a:rPr lang="en-US" smtClean="0"/>
              <a:t>3/31/2023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143A761-9CEF-41D2-9302-74AB01622221}" type="slidenum">
              <a:rPr lang="en-US" smtClean="0"/>
              <a:t>‹#›</a:t>
            </a:fld>
            <a:endParaRPr lang="en-US"/>
          </a:p>
        </p:txBody>
      </p:sp>
    </p:spTree>
    <p:extLst>
      <p:ext uri="{BB962C8B-B14F-4D97-AF65-F5344CB8AC3E}">
        <p14:creationId xmlns:p14="http://schemas.microsoft.com/office/powerpoint/2010/main" val="248076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r>
              <a:rPr lang="en-US" baseline="0" dirty="0"/>
              <a:t> 1) Right lane closed 1000 ft. 2) Tornado has been spotted on the ground near your location 3) Food—remember the Blue Bell shutdown (listeria) 4) Do not take this medication if you are currently taking…</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1</a:t>
            </a:fld>
            <a:endParaRPr lang="en-US"/>
          </a:p>
        </p:txBody>
      </p:sp>
    </p:spTree>
    <p:extLst>
      <p:ext uri="{BB962C8B-B14F-4D97-AF65-F5344CB8AC3E}">
        <p14:creationId xmlns:p14="http://schemas.microsoft.com/office/powerpoint/2010/main" val="39606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“covenant” statements, see Mal. 2:14; Prov. 2:17</a:t>
            </a:r>
          </a:p>
          <a:p>
            <a:r>
              <a:rPr lang="en-US" dirty="0"/>
              <a:t>Mention</a:t>
            </a:r>
            <a:r>
              <a:rPr lang="en-US" baseline="0" dirty="0"/>
              <a:t> exception</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13</a:t>
            </a:fld>
            <a:endParaRPr lang="en-US"/>
          </a:p>
        </p:txBody>
      </p:sp>
    </p:spTree>
    <p:extLst>
      <p:ext uri="{BB962C8B-B14F-4D97-AF65-F5344CB8AC3E}">
        <p14:creationId xmlns:p14="http://schemas.microsoft.com/office/powerpoint/2010/main" val="91544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context of Luke</a:t>
            </a:r>
            <a:r>
              <a:rPr lang="en-US" baseline="0" dirty="0"/>
              <a:t> 12:15, especially v. 20: “This night your soul…” That puts “things” in perspective</a:t>
            </a:r>
          </a:p>
          <a:p>
            <a:r>
              <a:rPr lang="en-US" baseline="0" dirty="0"/>
              <a:t>Materially speaking, what we have now is better than what we hope to have.</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14</a:t>
            </a:fld>
            <a:endParaRPr lang="en-US"/>
          </a:p>
        </p:txBody>
      </p:sp>
    </p:spTree>
    <p:extLst>
      <p:ext uri="{BB962C8B-B14F-4D97-AF65-F5344CB8AC3E}">
        <p14:creationId xmlns:p14="http://schemas.microsoft.com/office/powerpoint/2010/main" val="244210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One who has said we will be judged by the words He has spoken (John 12:48)</a:t>
            </a:r>
          </a:p>
          <a:p>
            <a:r>
              <a:rPr lang="en-US" dirty="0"/>
              <a:t>Fear and trembling—appropriate</a:t>
            </a:r>
            <a:r>
              <a:rPr lang="en-US" baseline="0" dirty="0"/>
              <a:t> responses.</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2</a:t>
            </a:fld>
            <a:endParaRPr lang="en-US"/>
          </a:p>
        </p:txBody>
      </p:sp>
    </p:spTree>
    <p:extLst>
      <p:ext uri="{BB962C8B-B14F-4D97-AF65-F5344CB8AC3E}">
        <p14:creationId xmlns:p14="http://schemas.microsoft.com/office/powerpoint/2010/main" val="4989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passage</a:t>
            </a:r>
            <a:r>
              <a:rPr lang="en-US" baseline="0" dirty="0"/>
              <a:t> emphasizes responsibility to others, the other to God.</a:t>
            </a:r>
          </a:p>
          <a:p>
            <a:r>
              <a:rPr lang="en-US" baseline="0" dirty="0"/>
              <a:t>Other ways to honor Him, of course, but to miss the worship He prescribes, the worship He commands we do with others…</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3</a:t>
            </a:fld>
            <a:endParaRPr lang="en-US"/>
          </a:p>
        </p:txBody>
      </p:sp>
    </p:spTree>
    <p:extLst>
      <p:ext uri="{BB962C8B-B14F-4D97-AF65-F5344CB8AC3E}">
        <p14:creationId xmlns:p14="http://schemas.microsoft.com/office/powerpoint/2010/main" val="188024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connection between 1 Peter 1:23—born again by the word, and 2:2—grow by the word.</a:t>
            </a:r>
          </a:p>
          <a:p>
            <a:r>
              <a:rPr lang="en-US" baseline="0" dirty="0"/>
              <a:t>Give context of Prov. 1:22, especially v. 20 where wisdom calls out in every place for people to heed</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4</a:t>
            </a:fld>
            <a:endParaRPr lang="en-US"/>
          </a:p>
        </p:txBody>
      </p:sp>
    </p:spTree>
    <p:extLst>
      <p:ext uri="{BB962C8B-B14F-4D97-AF65-F5344CB8AC3E}">
        <p14:creationId xmlns:p14="http://schemas.microsoft.com/office/powerpoint/2010/main" val="155839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anywhere, be with any group of people, watch or listen to anything, etc.</a:t>
            </a:r>
          </a:p>
        </p:txBody>
      </p:sp>
      <p:sp>
        <p:nvSpPr>
          <p:cNvPr id="4" name="Slide Number Placeholder 3"/>
          <p:cNvSpPr>
            <a:spLocks noGrp="1"/>
          </p:cNvSpPr>
          <p:nvPr>
            <p:ph type="sldNum" sz="quarter" idx="10"/>
          </p:nvPr>
        </p:nvSpPr>
        <p:spPr/>
        <p:txBody>
          <a:bodyPr/>
          <a:lstStyle/>
          <a:p>
            <a:fld id="{D143A761-9CEF-41D2-9302-74AB01622221}" type="slidenum">
              <a:rPr lang="en-US" smtClean="0"/>
              <a:t>5</a:t>
            </a:fld>
            <a:endParaRPr lang="en-US"/>
          </a:p>
        </p:txBody>
      </p:sp>
    </p:spTree>
    <p:extLst>
      <p:ext uri="{BB962C8B-B14F-4D97-AF65-F5344CB8AC3E}">
        <p14:creationId xmlns:p14="http://schemas.microsoft.com/office/powerpoint/2010/main" val="2793977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Busy with what we’re supposed to be doing—hardly notice shortcomings</a:t>
            </a:r>
            <a:r>
              <a:rPr lang="en-US" baseline="0" dirty="0"/>
              <a:t> of others</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7</a:t>
            </a:fld>
            <a:endParaRPr lang="en-US"/>
          </a:p>
        </p:txBody>
      </p:sp>
    </p:spTree>
    <p:extLst>
      <p:ext uri="{BB962C8B-B14F-4D97-AF65-F5344CB8AC3E}">
        <p14:creationId xmlns:p14="http://schemas.microsoft.com/office/powerpoint/2010/main" val="21946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Jesus—I want all of you, or none of you.</a:t>
            </a:r>
          </a:p>
        </p:txBody>
      </p:sp>
      <p:sp>
        <p:nvSpPr>
          <p:cNvPr id="4" name="Slide Number Placeholder 3"/>
          <p:cNvSpPr>
            <a:spLocks noGrp="1"/>
          </p:cNvSpPr>
          <p:nvPr>
            <p:ph type="sldNum" sz="quarter" idx="10"/>
          </p:nvPr>
        </p:nvSpPr>
        <p:spPr/>
        <p:txBody>
          <a:bodyPr/>
          <a:lstStyle/>
          <a:p>
            <a:fld id="{D143A761-9CEF-41D2-9302-74AB01622221}" type="slidenum">
              <a:rPr lang="en-US" smtClean="0"/>
              <a:t>9</a:t>
            </a:fld>
            <a:endParaRPr lang="en-US"/>
          </a:p>
        </p:txBody>
      </p:sp>
    </p:spTree>
    <p:extLst>
      <p:ext uri="{BB962C8B-B14F-4D97-AF65-F5344CB8AC3E}">
        <p14:creationId xmlns:p14="http://schemas.microsoft.com/office/powerpoint/2010/main" val="198276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Trucker</a:t>
            </a:r>
            <a:r>
              <a:rPr lang="en-US" baseline="0" dirty="0"/>
              <a:t> gets his truck caught under an overpass.</a:t>
            </a:r>
          </a:p>
          <a:p>
            <a:r>
              <a:rPr lang="en-US" baseline="0" dirty="0"/>
              <a:t>Officer: “Get your truck stuck?”</a:t>
            </a:r>
          </a:p>
          <a:p>
            <a:r>
              <a:rPr lang="en-US" baseline="0" dirty="0"/>
              <a:t>Trucker: “Nah, I was delivering that overpass and just ran out of gas. Here’s your sign.”</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11</a:t>
            </a:fld>
            <a:endParaRPr lang="en-US"/>
          </a:p>
        </p:txBody>
      </p:sp>
    </p:spTree>
    <p:extLst>
      <p:ext uri="{BB962C8B-B14F-4D97-AF65-F5344CB8AC3E}">
        <p14:creationId xmlns:p14="http://schemas.microsoft.com/office/powerpoint/2010/main" val="4254028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Likelihood increased, of course, with multiple wives, but it was still</a:t>
            </a:r>
            <a:r>
              <a:rPr lang="en-US" baseline="0" dirty="0"/>
              <a:t> surprising that someone like Solomon was negatively influenced.</a:t>
            </a:r>
            <a:endParaRPr lang="en-US" dirty="0"/>
          </a:p>
        </p:txBody>
      </p:sp>
      <p:sp>
        <p:nvSpPr>
          <p:cNvPr id="4" name="Slide Number Placeholder 3"/>
          <p:cNvSpPr>
            <a:spLocks noGrp="1"/>
          </p:cNvSpPr>
          <p:nvPr>
            <p:ph type="sldNum" sz="quarter" idx="10"/>
          </p:nvPr>
        </p:nvSpPr>
        <p:spPr/>
        <p:txBody>
          <a:bodyPr/>
          <a:lstStyle/>
          <a:p>
            <a:fld id="{D143A761-9CEF-41D2-9302-74AB01622221}" type="slidenum">
              <a:rPr lang="en-US" smtClean="0"/>
              <a:t>12</a:t>
            </a:fld>
            <a:endParaRPr lang="en-US"/>
          </a:p>
        </p:txBody>
      </p:sp>
    </p:spTree>
    <p:extLst>
      <p:ext uri="{BB962C8B-B14F-4D97-AF65-F5344CB8AC3E}">
        <p14:creationId xmlns:p14="http://schemas.microsoft.com/office/powerpoint/2010/main" val="195265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932FC342-FED8-416D-9268-06831C9C3EF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7B2055A1-D0C1-47B1-8666-FE1167EFA302}"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2FC342-FED8-416D-9268-06831C9C3EF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55A1-D0C1-47B1-8666-FE1167EFA3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2FC342-FED8-416D-9268-06831C9C3EF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55A1-D0C1-47B1-8666-FE1167EFA3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932FC342-FED8-416D-9268-06831C9C3EF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55A1-D0C1-47B1-8666-FE1167EFA302}"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932FC342-FED8-416D-9268-06831C9C3EF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55A1-D0C1-47B1-8666-FE1167EFA302}"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32FC342-FED8-416D-9268-06831C9C3EF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55A1-D0C1-47B1-8666-FE1167EFA302}"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32FC342-FED8-416D-9268-06831C9C3EF5}"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055A1-D0C1-47B1-8666-FE1167EFA302}"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932FC342-FED8-416D-9268-06831C9C3EF5}"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055A1-D0C1-47B1-8666-FE1167EFA302}"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FC342-FED8-416D-9268-06831C9C3EF5}"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055A1-D0C1-47B1-8666-FE1167EFA3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932FC342-FED8-416D-9268-06831C9C3EF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55A1-D0C1-47B1-8666-FE1167EFA302}"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932FC342-FED8-416D-9268-06831C9C3EF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55A1-D0C1-47B1-8666-FE1167EFA302}"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932FC342-FED8-416D-9268-06831C9C3EF5}" type="datetimeFigureOut">
              <a:rPr lang="en-US" smtClean="0"/>
              <a:t>3/31/2023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7B2055A1-D0C1-47B1-8666-FE1167EFA3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928687" y="4114800"/>
            <a:ext cx="7315200" cy="1581150"/>
          </a:xfrm>
        </p:spPr>
        <p:txBody>
          <a:bodyPr anchor="ctr">
            <a:normAutofit/>
          </a:bodyPr>
          <a:lstStyle/>
          <a:p>
            <a:r>
              <a:rPr lang="en-US" sz="2800" dirty="0">
                <a:solidFill>
                  <a:schemeClr val="tx1"/>
                </a:solidFill>
                <a:latin typeface="Lucida Sans Unicode" panose="020B0602030504020204" pitchFamily="34" charset="0"/>
                <a:cs typeface="Lucida Sans Unicode" panose="020B0602030504020204" pitchFamily="34" charset="0"/>
              </a:rPr>
              <a:t>But then there are DIVINE warnings</a:t>
            </a:r>
          </a:p>
          <a:p>
            <a:r>
              <a:rPr lang="en-US" sz="2800" dirty="0">
                <a:solidFill>
                  <a:schemeClr val="tx1"/>
                </a:solidFill>
                <a:latin typeface="Lucida Sans Unicode" panose="020B0602030504020204" pitchFamily="34" charset="0"/>
                <a:cs typeface="Lucida Sans Unicode" panose="020B0602030504020204" pitchFamily="34" charset="0"/>
              </a:rPr>
              <a:t>(Matthew 2:12; Hebrews 11:7)</a:t>
            </a:r>
          </a:p>
        </p:txBody>
      </p:sp>
      <p:sp>
        <p:nvSpPr>
          <p:cNvPr id="6" name="Title 5"/>
          <p:cNvSpPr>
            <a:spLocks noGrp="1"/>
          </p:cNvSpPr>
          <p:nvPr>
            <p:ph type="title"/>
          </p:nvPr>
        </p:nvSpPr>
        <p:spPr>
          <a:xfrm>
            <a:off x="910973" y="2667000"/>
            <a:ext cx="7315200" cy="1219334"/>
          </a:xfrm>
        </p:spPr>
        <p:txBody>
          <a:bodyPr anchor="b">
            <a:normAutofit/>
          </a:bodyPr>
          <a:lstStyle/>
          <a:p>
            <a:pPr>
              <a:lnSpc>
                <a:spcPct val="125000"/>
              </a:lnSpc>
              <a:spcBef>
                <a:spcPts val="0"/>
              </a:spcBef>
            </a:pPr>
            <a:r>
              <a:rPr lang="en-US" sz="2800" cap="none" dirty="0">
                <a:solidFill>
                  <a:schemeClr val="tx1"/>
                </a:solidFill>
                <a:latin typeface="Lucida Sans Unicode" panose="020B0602030504020204" pitchFamily="34" charset="0"/>
                <a:cs typeface="Lucida Sans Unicode" panose="020B0602030504020204" pitchFamily="34" charset="0"/>
              </a:rPr>
              <a:t>We’re familiar with various warnings (traffic, weather, food, medicine, etc.).</a:t>
            </a:r>
          </a:p>
        </p:txBody>
      </p:sp>
      <p:pic>
        <p:nvPicPr>
          <p:cNvPr id="1028" name="Picture 4" descr="Image result for warning 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09600"/>
            <a:ext cx="5819775"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9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800"/>
              </a:spcAft>
            </a:pPr>
            <a:r>
              <a:rPr lang="en-US" sz="2300" dirty="0">
                <a:solidFill>
                  <a:schemeClr val="tx1"/>
                </a:solidFill>
                <a:latin typeface="Lucida Sans Unicode" panose="020B0602030504020204" pitchFamily="34" charset="0"/>
                <a:cs typeface="Lucida Sans Unicode" panose="020B0602030504020204" pitchFamily="34" charset="0"/>
              </a:rPr>
              <a:t>If YOU are waiting for a “convenient time” (Acts 24:25) to obey the gospel, here’s YOUR divine warning…</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“You also be ready, for the Son of Man is coming at an hour you do not expect” (Luke 12:40).</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“For you yourselves know perfectly that the day of the Lord so comes as a thief in the night. For when they say, ‘Peace and safety!’ then sudden destruction comes upon them, as labor pains upon a pregnant woman. And they shall not escape” (1 Thessalonians 5:2-3).</a:t>
            </a:r>
          </a:p>
        </p:txBody>
      </p:sp>
    </p:spTree>
    <p:extLst>
      <p:ext uri="{BB962C8B-B14F-4D97-AF65-F5344CB8AC3E}">
        <p14:creationId xmlns:p14="http://schemas.microsoft.com/office/powerpoint/2010/main" val="424532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re's your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66944"/>
            <a:ext cx="3810000" cy="2857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arning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649" y="3550328"/>
            <a:ext cx="4430702" cy="2919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4791346"/>
            <a:ext cx="1676400" cy="1200329"/>
          </a:xfrm>
          <a:prstGeom prst="rect">
            <a:avLst/>
          </a:prstGeom>
          <a:noFill/>
        </p:spPr>
        <p:txBody>
          <a:bodyPr wrap="square" rtlCol="0">
            <a:spAutoFit/>
          </a:bodyPr>
          <a:lstStyle/>
          <a:p>
            <a:pPr algn="ctr"/>
            <a:r>
              <a:rPr lang="en-US" sz="2400" b="1" dirty="0">
                <a:latin typeface="Lucida Sans Unicode" panose="020B0602030504020204" pitchFamily="34" charset="0"/>
                <a:cs typeface="Lucida Sans Unicode" panose="020B0602030504020204" pitchFamily="34" charset="0"/>
              </a:rPr>
              <a:t>HERE’S</a:t>
            </a:r>
            <a:br>
              <a:rPr lang="en-US" sz="2400" b="1" dirty="0">
                <a:latin typeface="Lucida Sans Unicode" panose="020B0602030504020204" pitchFamily="34" charset="0"/>
                <a:cs typeface="Lucida Sans Unicode" panose="020B0602030504020204" pitchFamily="34" charset="0"/>
              </a:rPr>
            </a:br>
            <a:r>
              <a:rPr lang="en-US" sz="2400" b="1" dirty="0">
                <a:latin typeface="Lucida Sans Unicode" panose="020B0602030504020204" pitchFamily="34" charset="0"/>
                <a:cs typeface="Lucida Sans Unicode" panose="020B0602030504020204" pitchFamily="34" charset="0"/>
              </a:rPr>
              <a:t>YOUR</a:t>
            </a:r>
            <a:br>
              <a:rPr lang="en-US" sz="2400" b="1" dirty="0">
                <a:latin typeface="Lucida Sans Unicode" panose="020B0602030504020204" pitchFamily="34" charset="0"/>
                <a:cs typeface="Lucida Sans Unicode" panose="020B0602030504020204" pitchFamily="34" charset="0"/>
              </a:rPr>
            </a:br>
            <a:r>
              <a:rPr lang="en-US" sz="2400" b="1" dirty="0">
                <a:latin typeface="Lucida Sans Unicode" panose="020B0602030504020204" pitchFamily="34" charset="0"/>
                <a:cs typeface="Lucida Sans Unicode" panose="020B0602030504020204" pitchFamily="34" charset="0"/>
              </a:rPr>
              <a:t>WARNING</a:t>
            </a:r>
          </a:p>
        </p:txBody>
      </p:sp>
    </p:spTree>
    <p:extLst>
      <p:ext uri="{BB962C8B-B14F-4D97-AF65-F5344CB8AC3E}">
        <p14:creationId xmlns:p14="http://schemas.microsoft.com/office/powerpoint/2010/main" val="182500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a:xfrm>
            <a:off x="274320" y="1298448"/>
            <a:ext cx="8595360" cy="5254752"/>
          </a:xfrm>
        </p:spPr>
        <p:txBody>
          <a:bodyPr anchor="ctr">
            <a:noAutofit/>
          </a:bodyPr>
          <a:lstStyle/>
          <a:p>
            <a:pPr>
              <a:lnSpc>
                <a:spcPct val="125000"/>
              </a:lnSpc>
              <a:spcBef>
                <a:spcPts val="0"/>
              </a:spcBef>
              <a:spcAft>
                <a:spcPts val="900"/>
              </a:spcAft>
            </a:pPr>
            <a:r>
              <a:rPr lang="en-US" sz="2300" dirty="0">
                <a:solidFill>
                  <a:srgbClr val="111111"/>
                </a:solidFill>
                <a:latin typeface="Lucida Sans Unicode" panose="020B0602030504020204" pitchFamily="34" charset="0"/>
                <a:cs typeface="Lucida Sans Unicode" panose="020B0602030504020204" pitchFamily="34" charset="0"/>
              </a:rPr>
              <a:t>If we think WHO we marry won’t have a profound influence on us spiritually, here’s our DIVINE warning…</a:t>
            </a:r>
          </a:p>
          <a:p>
            <a:pPr lvl="1">
              <a:lnSpc>
                <a:spcPct val="135000"/>
              </a:lnSpc>
              <a:spcBef>
                <a:spcPts val="0"/>
              </a:spcBef>
              <a:spcAft>
                <a:spcPts val="900"/>
              </a:spcAft>
            </a:pPr>
            <a:r>
              <a:rPr lang="en-US" sz="2100" dirty="0">
                <a:solidFill>
                  <a:srgbClr val="002060"/>
                </a:solidFill>
                <a:latin typeface="Lucida Sans Unicode" panose="020B0602030504020204" pitchFamily="34" charset="0"/>
                <a:cs typeface="Lucida Sans Unicode" panose="020B0602030504020204" pitchFamily="34" charset="0"/>
              </a:rPr>
              <a:t>“For it was so, when Solomon was old, that </a:t>
            </a:r>
            <a:r>
              <a:rPr lang="en-US" sz="2100" b="1" dirty="0">
                <a:solidFill>
                  <a:srgbClr val="002060"/>
                </a:solidFill>
                <a:latin typeface="Lucida Sans Unicode" panose="020B0602030504020204" pitchFamily="34" charset="0"/>
                <a:cs typeface="Lucida Sans Unicode" panose="020B0602030504020204" pitchFamily="34" charset="0"/>
              </a:rPr>
              <a:t>his wives</a:t>
            </a:r>
            <a:r>
              <a:rPr lang="en-US" sz="2100" dirty="0">
                <a:solidFill>
                  <a:srgbClr val="002060"/>
                </a:solidFill>
                <a:latin typeface="Lucida Sans Unicode" panose="020B0602030504020204" pitchFamily="34" charset="0"/>
                <a:cs typeface="Lucida Sans Unicode" panose="020B0602030504020204" pitchFamily="34" charset="0"/>
              </a:rPr>
              <a:t> turned his heart after other gods; and his heart was not loyal to the LORD his God…” (1 Kings 11:4).</a:t>
            </a:r>
          </a:p>
          <a:p>
            <a:pPr lvl="1">
              <a:lnSpc>
                <a:spcPct val="135000"/>
              </a:lnSpc>
              <a:spcBef>
                <a:spcPts val="0"/>
              </a:spcBef>
              <a:spcAft>
                <a:spcPts val="600"/>
              </a:spcAft>
            </a:pPr>
            <a:r>
              <a:rPr lang="en-US" sz="2100" dirty="0">
                <a:solidFill>
                  <a:srgbClr val="002060"/>
                </a:solidFill>
                <a:latin typeface="Lucida Sans Unicode" panose="020B0602030504020204" pitchFamily="34" charset="0"/>
                <a:cs typeface="Lucida Sans Unicode" panose="020B0602030504020204" pitchFamily="34" charset="0"/>
              </a:rPr>
              <a:t>“Yet among many nations there was no king like him, who was beloved of his God; and God made him king over all Israel. Nevertheless pagan women caused </a:t>
            </a:r>
            <a:r>
              <a:rPr lang="en-US" sz="2100" b="1" dirty="0">
                <a:solidFill>
                  <a:srgbClr val="002060"/>
                </a:solidFill>
                <a:latin typeface="Lucida Sans Unicode" panose="020B0602030504020204" pitchFamily="34" charset="0"/>
                <a:cs typeface="Lucida Sans Unicode" panose="020B0602030504020204" pitchFamily="34" charset="0"/>
              </a:rPr>
              <a:t>even him</a:t>
            </a:r>
            <a:r>
              <a:rPr lang="en-US" sz="2100" dirty="0">
                <a:solidFill>
                  <a:srgbClr val="002060"/>
                </a:solidFill>
                <a:latin typeface="Lucida Sans Unicode" panose="020B0602030504020204" pitchFamily="34" charset="0"/>
                <a:cs typeface="Lucida Sans Unicode" panose="020B0602030504020204" pitchFamily="34" charset="0"/>
              </a:rPr>
              <a:t> to sin” (Nehemiah 13:26).</a:t>
            </a:r>
          </a:p>
          <a:p>
            <a:pPr lvl="1">
              <a:lnSpc>
                <a:spcPct val="135000"/>
              </a:lnSpc>
              <a:spcBef>
                <a:spcPts val="0"/>
              </a:spcBef>
              <a:spcAft>
                <a:spcPts val="900"/>
              </a:spcAft>
            </a:pPr>
            <a:r>
              <a:rPr lang="en-US" sz="2100" dirty="0">
                <a:solidFill>
                  <a:srgbClr val="002060"/>
                </a:solidFill>
                <a:latin typeface="Lucida Sans Unicode" panose="020B0602030504020204" pitchFamily="34" charset="0"/>
                <a:cs typeface="Lucida Sans Unicode" panose="020B0602030504020204" pitchFamily="34" charset="0"/>
              </a:rPr>
              <a:t>Hard to walk in truth (3 John 1:4) when the person you walk beside has little or no interest in the truth.</a:t>
            </a:r>
          </a:p>
        </p:txBody>
      </p:sp>
    </p:spTree>
    <p:extLst>
      <p:ext uri="{BB962C8B-B14F-4D97-AF65-F5344CB8AC3E}">
        <p14:creationId xmlns:p14="http://schemas.microsoft.com/office/powerpoint/2010/main" val="410761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500"/>
              </a:spcAft>
            </a:pPr>
            <a:r>
              <a:rPr lang="en-US" sz="2300" dirty="0">
                <a:solidFill>
                  <a:srgbClr val="111111"/>
                </a:solidFill>
                <a:latin typeface="Lucida Sans Unicode" panose="020B0602030504020204" pitchFamily="34" charset="0"/>
                <a:cs typeface="Lucida Sans Unicode" panose="020B0602030504020204" pitchFamily="34" charset="0"/>
              </a:rPr>
              <a:t>If we’re thinking about divorcing our spouse, the one with whom we made a covenant before God, here’s our DIVINE warning…</a:t>
            </a:r>
          </a:p>
          <a:p>
            <a:pPr lvl="1">
              <a:lnSpc>
                <a:spcPct val="135000"/>
              </a:lnSpc>
              <a:spcBef>
                <a:spcPts val="0"/>
              </a:spcBef>
              <a:spcAft>
                <a:spcPts val="1500"/>
              </a:spcAft>
            </a:pPr>
            <a:r>
              <a:rPr lang="en-US" sz="2100" dirty="0">
                <a:solidFill>
                  <a:srgbClr val="002060"/>
                </a:solidFill>
                <a:latin typeface="Lucida Sans Unicode" panose="020B0602030504020204" pitchFamily="34" charset="0"/>
                <a:cs typeface="Lucida Sans Unicode" panose="020B0602030504020204" pitchFamily="34" charset="0"/>
              </a:rPr>
              <a:t>“For the LORD God of Israel says that He hates divorce, for it covers one’s garment with violence…” (Malachi 2:16).</a:t>
            </a:r>
          </a:p>
          <a:p>
            <a:pPr lvl="1">
              <a:lnSpc>
                <a:spcPct val="135000"/>
              </a:lnSpc>
              <a:spcBef>
                <a:spcPts val="0"/>
              </a:spcBef>
              <a:spcAft>
                <a:spcPts val="1500"/>
              </a:spcAft>
            </a:pPr>
            <a:r>
              <a:rPr lang="en-US" sz="2100" dirty="0">
                <a:solidFill>
                  <a:srgbClr val="002060"/>
                </a:solidFill>
                <a:latin typeface="Lucida Sans Unicode" panose="020B0602030504020204" pitchFamily="34" charset="0"/>
                <a:cs typeface="Lucida Sans Unicode" panose="020B0602030504020204" pitchFamily="34" charset="0"/>
              </a:rPr>
              <a:t>“What God has joined together, let not man separate” (Matthew 19:6).</a:t>
            </a:r>
          </a:p>
          <a:p>
            <a:pPr lvl="1">
              <a:lnSpc>
                <a:spcPct val="135000"/>
              </a:lnSpc>
              <a:spcBef>
                <a:spcPts val="0"/>
              </a:spcBef>
              <a:spcAft>
                <a:spcPts val="1500"/>
              </a:spcAft>
            </a:pPr>
            <a:r>
              <a:rPr lang="en-US" sz="2100" dirty="0">
                <a:solidFill>
                  <a:srgbClr val="002060"/>
                </a:solidFill>
                <a:latin typeface="Lucida Sans Unicode" panose="020B0602030504020204" pitchFamily="34" charset="0"/>
                <a:cs typeface="Lucida Sans Unicode" panose="020B0602030504020204" pitchFamily="34" charset="0"/>
              </a:rPr>
              <a:t>“A wife is not to depart from her husband…a husband is not to divorce his wife” (1 Corinthians 7:10-11).</a:t>
            </a:r>
          </a:p>
        </p:txBody>
      </p:sp>
    </p:spTree>
    <p:extLst>
      <p:ext uri="{BB962C8B-B14F-4D97-AF65-F5344CB8AC3E}">
        <p14:creationId xmlns:p14="http://schemas.microsoft.com/office/powerpoint/2010/main" val="382040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2100"/>
              </a:spcAft>
            </a:pPr>
            <a:r>
              <a:rPr lang="en-US" sz="2300" dirty="0">
                <a:solidFill>
                  <a:srgbClr val="111111"/>
                </a:solidFill>
                <a:latin typeface="Lucida Sans Unicode" panose="020B0602030504020204" pitchFamily="34" charset="0"/>
                <a:cs typeface="Lucida Sans Unicode" panose="020B0602030504020204" pitchFamily="34" charset="0"/>
              </a:rPr>
              <a:t>If we’ve decided that we just can’t be content with the things we’ve got now, here’s our DIVINE warning…</a:t>
            </a:r>
          </a:p>
          <a:p>
            <a:pPr lvl="1">
              <a:lnSpc>
                <a:spcPct val="125000"/>
              </a:lnSpc>
              <a:spcBef>
                <a:spcPts val="0"/>
              </a:spcBef>
              <a:spcAft>
                <a:spcPts val="2100"/>
              </a:spcAft>
            </a:pPr>
            <a:r>
              <a:rPr lang="en-US" sz="2100" dirty="0">
                <a:solidFill>
                  <a:srgbClr val="002060"/>
                </a:solidFill>
                <a:latin typeface="Lucida Sans Unicode" panose="020B0602030504020204" pitchFamily="34" charset="0"/>
                <a:cs typeface="Lucida Sans Unicode" panose="020B0602030504020204" pitchFamily="34" charset="0"/>
              </a:rPr>
              <a:t>Take heed and beware of covetousness, for one’s life </a:t>
            </a:r>
            <a:r>
              <a:rPr lang="en-US" sz="2100" b="1" dirty="0">
                <a:solidFill>
                  <a:srgbClr val="002060"/>
                </a:solidFill>
                <a:latin typeface="Lucida Sans Unicode" panose="020B0602030504020204" pitchFamily="34" charset="0"/>
                <a:cs typeface="Lucida Sans Unicode" panose="020B0602030504020204" pitchFamily="34" charset="0"/>
              </a:rPr>
              <a:t>does not</a:t>
            </a:r>
            <a:r>
              <a:rPr lang="en-US" sz="2100" dirty="0">
                <a:solidFill>
                  <a:srgbClr val="002060"/>
                </a:solidFill>
                <a:latin typeface="Lucida Sans Unicode" panose="020B0602030504020204" pitchFamily="34" charset="0"/>
                <a:cs typeface="Lucida Sans Unicode" panose="020B0602030504020204" pitchFamily="34" charset="0"/>
              </a:rPr>
              <a:t> consist in the abundance of the things he possesses” (Luke 12:15).</a:t>
            </a:r>
          </a:p>
          <a:p>
            <a:pPr lvl="1">
              <a:lnSpc>
                <a:spcPct val="125000"/>
              </a:lnSpc>
              <a:spcBef>
                <a:spcPts val="0"/>
              </a:spcBef>
              <a:spcAft>
                <a:spcPts val="2100"/>
              </a:spcAft>
            </a:pPr>
            <a:r>
              <a:rPr lang="en-US" sz="2100" dirty="0">
                <a:solidFill>
                  <a:srgbClr val="002060"/>
                </a:solidFill>
                <a:latin typeface="Lucida Sans Unicode" panose="020B0602030504020204" pitchFamily="34" charset="0"/>
                <a:cs typeface="Lucida Sans Unicode" panose="020B0602030504020204" pitchFamily="34" charset="0"/>
              </a:rPr>
              <a:t>“Better is the sight of the eyes than the wandering of desire” (Ecclesiastes 6:9).</a:t>
            </a:r>
          </a:p>
          <a:p>
            <a:pPr lvl="1">
              <a:lnSpc>
                <a:spcPct val="125000"/>
              </a:lnSpc>
              <a:spcBef>
                <a:spcPts val="0"/>
              </a:spcBef>
              <a:spcAft>
                <a:spcPts val="2100"/>
              </a:spcAft>
            </a:pPr>
            <a:r>
              <a:rPr lang="en-US" sz="2100" dirty="0">
                <a:solidFill>
                  <a:srgbClr val="002060"/>
                </a:solidFill>
                <a:latin typeface="Lucida Sans Unicode" panose="020B0602030504020204" pitchFamily="34" charset="0"/>
                <a:cs typeface="Lucida Sans Unicode" panose="020B0602030504020204" pitchFamily="34" charset="0"/>
              </a:rPr>
              <a:t>How does this sound? “Thank you, God, for what You have given us, but it’s not enough to make us happy.”</a:t>
            </a:r>
          </a:p>
        </p:txBody>
      </p:sp>
    </p:spTree>
    <p:extLst>
      <p:ext uri="{BB962C8B-B14F-4D97-AF65-F5344CB8AC3E}">
        <p14:creationId xmlns:p14="http://schemas.microsoft.com/office/powerpoint/2010/main" val="5924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800"/>
              </a:spcAft>
            </a:pPr>
            <a:r>
              <a:rPr lang="en-US" sz="2300" dirty="0">
                <a:solidFill>
                  <a:srgbClr val="111111"/>
                </a:solidFill>
                <a:latin typeface="Lucida Sans Unicode" panose="020B0602030504020204" pitchFamily="34" charset="0"/>
                <a:cs typeface="Lucida Sans Unicode" panose="020B0602030504020204" pitchFamily="34" charset="0"/>
              </a:rPr>
              <a:t>If we think sincerity is all that matters, that it doesn’t matter what we believe, here’s our DIVINE warning…</a:t>
            </a:r>
          </a:p>
          <a:p>
            <a:pPr lvl="1">
              <a:lnSpc>
                <a:spcPct val="125000"/>
              </a:lnSpc>
              <a:spcBef>
                <a:spcPts val="0"/>
              </a:spcBef>
              <a:spcAft>
                <a:spcPts val="2400"/>
              </a:spcAft>
            </a:pPr>
            <a:r>
              <a:rPr lang="en-US" sz="2100" dirty="0">
                <a:solidFill>
                  <a:srgbClr val="002060"/>
                </a:solidFill>
                <a:latin typeface="Lucida Sans Unicode" panose="020B0602030504020204" pitchFamily="34" charset="0"/>
                <a:cs typeface="Lucida Sans Unicode" panose="020B0602030504020204" pitchFamily="34" charset="0"/>
              </a:rPr>
              <a:t>Whoever transgresses and does not abide in the doctrine of Christ does not have God” (2 John 1:9).</a:t>
            </a:r>
          </a:p>
          <a:p>
            <a:pPr lvl="1">
              <a:lnSpc>
                <a:spcPct val="125000"/>
              </a:lnSpc>
              <a:spcBef>
                <a:spcPts val="0"/>
              </a:spcBef>
              <a:spcAft>
                <a:spcPts val="2400"/>
              </a:spcAft>
            </a:pPr>
            <a:r>
              <a:rPr lang="en-US" sz="2100" dirty="0">
                <a:solidFill>
                  <a:srgbClr val="002060"/>
                </a:solidFill>
                <a:latin typeface="Lucida Sans Unicode" panose="020B0602030504020204" pitchFamily="34" charset="0"/>
                <a:cs typeface="Lucida Sans Unicode" panose="020B0602030504020204" pitchFamily="34" charset="0"/>
              </a:rPr>
              <a:t>“There is a way that seems right to a man, but its end is the way of death” (Proverbs 14:12).</a:t>
            </a:r>
          </a:p>
          <a:p>
            <a:pPr lvl="1">
              <a:lnSpc>
                <a:spcPct val="125000"/>
              </a:lnSpc>
              <a:spcBef>
                <a:spcPts val="0"/>
              </a:spcBef>
              <a:spcAft>
                <a:spcPts val="1800"/>
              </a:spcAft>
            </a:pPr>
            <a:r>
              <a:rPr lang="en-US" sz="2100" dirty="0">
                <a:solidFill>
                  <a:srgbClr val="002060"/>
                </a:solidFill>
                <a:latin typeface="Lucida Sans Unicode" panose="020B0602030504020204" pitchFamily="34" charset="0"/>
                <a:cs typeface="Lucida Sans Unicode" panose="020B0602030504020204" pitchFamily="34" charset="0"/>
              </a:rPr>
              <a:t>Sincerity needs a partner…</a:t>
            </a:r>
          </a:p>
          <a:p>
            <a:pPr lvl="2">
              <a:lnSpc>
                <a:spcPct val="125000"/>
              </a:lnSpc>
              <a:spcBef>
                <a:spcPts val="0"/>
              </a:spcBef>
              <a:spcAft>
                <a:spcPts val="1800"/>
              </a:spcAft>
            </a:pPr>
            <a:r>
              <a:rPr lang="en-US" sz="1900" dirty="0">
                <a:solidFill>
                  <a:srgbClr val="002060"/>
                </a:solidFill>
                <a:latin typeface="Lucida Sans Unicode" panose="020B0602030504020204" pitchFamily="34" charset="0"/>
                <a:cs typeface="Lucida Sans Unicode" panose="020B0602030504020204" pitchFamily="34" charset="0"/>
              </a:rPr>
              <a:t>“Fear the LORD, serve Him in sincerity and in truth” (Josh. 24:14).</a:t>
            </a:r>
          </a:p>
        </p:txBody>
      </p:sp>
    </p:spTree>
    <p:extLst>
      <p:ext uri="{BB962C8B-B14F-4D97-AF65-F5344CB8AC3E}">
        <p14:creationId xmlns:p14="http://schemas.microsoft.com/office/powerpoint/2010/main" val="239601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2400"/>
              </a:spcAft>
            </a:pPr>
            <a:r>
              <a:rPr lang="en-US" sz="2300" dirty="0">
                <a:solidFill>
                  <a:srgbClr val="111111"/>
                </a:solidFill>
                <a:latin typeface="Lucida Sans Unicode" panose="020B0602030504020204" pitchFamily="34" charset="0"/>
                <a:cs typeface="Lucida Sans Unicode" panose="020B0602030504020204" pitchFamily="34" charset="0"/>
              </a:rPr>
              <a:t>If we should ever think that what we practice religiously does not need God’s expressed authority, here’s our DIVINE warning…</a:t>
            </a:r>
          </a:p>
          <a:p>
            <a:pPr lvl="1">
              <a:lnSpc>
                <a:spcPct val="125000"/>
              </a:lnSpc>
              <a:spcBef>
                <a:spcPts val="0"/>
              </a:spcBef>
              <a:spcAft>
                <a:spcPts val="2400"/>
              </a:spcAft>
            </a:pPr>
            <a:r>
              <a:rPr lang="en-US" sz="2100" dirty="0">
                <a:solidFill>
                  <a:srgbClr val="002060"/>
                </a:solidFill>
                <a:latin typeface="Lucida Sans Unicode" panose="020B0602030504020204" pitchFamily="34" charset="0"/>
                <a:cs typeface="Lucida Sans Unicode" panose="020B0602030504020204" pitchFamily="34" charset="0"/>
              </a:rPr>
              <a:t>“</a:t>
            </a:r>
            <a:r>
              <a:rPr lang="en-US" sz="2100" dirty="0" err="1">
                <a:solidFill>
                  <a:srgbClr val="002060"/>
                </a:solidFill>
                <a:latin typeface="Lucida Sans Unicode" panose="020B0602030504020204" pitchFamily="34" charset="0"/>
                <a:cs typeface="Lucida Sans Unicode" panose="020B0602030504020204" pitchFamily="34" charset="0"/>
              </a:rPr>
              <a:t>Nadab</a:t>
            </a:r>
            <a:r>
              <a:rPr lang="en-US" sz="2100" dirty="0">
                <a:solidFill>
                  <a:srgbClr val="002060"/>
                </a:solidFill>
                <a:latin typeface="Lucida Sans Unicode" panose="020B0602030504020204" pitchFamily="34" charset="0"/>
                <a:cs typeface="Lucida Sans Unicode" panose="020B0602030504020204" pitchFamily="34" charset="0"/>
              </a:rPr>
              <a:t> and </a:t>
            </a:r>
            <a:r>
              <a:rPr lang="en-US" sz="2100" dirty="0" err="1">
                <a:solidFill>
                  <a:srgbClr val="002060"/>
                </a:solidFill>
                <a:latin typeface="Lucida Sans Unicode" panose="020B0602030504020204" pitchFamily="34" charset="0"/>
                <a:cs typeface="Lucida Sans Unicode" panose="020B0602030504020204" pitchFamily="34" charset="0"/>
              </a:rPr>
              <a:t>Abihu</a:t>
            </a:r>
            <a:r>
              <a:rPr lang="en-US" sz="2100" dirty="0">
                <a:solidFill>
                  <a:srgbClr val="002060"/>
                </a:solidFill>
                <a:latin typeface="Lucida Sans Unicode" panose="020B0602030504020204" pitchFamily="34" charset="0"/>
                <a:cs typeface="Lucida Sans Unicode" panose="020B0602030504020204" pitchFamily="34" charset="0"/>
              </a:rPr>
              <a:t>…offered profane fire before the LORD, which </a:t>
            </a:r>
            <a:r>
              <a:rPr lang="en-US" sz="2100" b="1" dirty="0">
                <a:solidFill>
                  <a:srgbClr val="002060"/>
                </a:solidFill>
                <a:latin typeface="Lucida Sans Unicode" panose="020B0602030504020204" pitchFamily="34" charset="0"/>
                <a:cs typeface="Lucida Sans Unicode" panose="020B0602030504020204" pitchFamily="34" charset="0"/>
              </a:rPr>
              <a:t>He had not commanded them</a:t>
            </a:r>
            <a:r>
              <a:rPr lang="en-US" sz="2100" dirty="0">
                <a:solidFill>
                  <a:srgbClr val="002060"/>
                </a:solidFill>
                <a:latin typeface="Lucida Sans Unicode" panose="020B0602030504020204" pitchFamily="34" charset="0"/>
                <a:cs typeface="Lucida Sans Unicode" panose="020B0602030504020204" pitchFamily="34" charset="0"/>
              </a:rPr>
              <a:t>. So fire went out from the LORD and devoured them, and they died before the LORD” (Leviticus 10:1-2).</a:t>
            </a:r>
          </a:p>
          <a:p>
            <a:pPr lvl="1">
              <a:lnSpc>
                <a:spcPct val="125000"/>
              </a:lnSpc>
              <a:spcBef>
                <a:spcPts val="0"/>
              </a:spcBef>
              <a:spcAft>
                <a:spcPts val="2400"/>
              </a:spcAft>
            </a:pPr>
            <a:r>
              <a:rPr lang="en-US" sz="2100" dirty="0">
                <a:solidFill>
                  <a:srgbClr val="002060"/>
                </a:solidFill>
                <a:latin typeface="Lucida Sans Unicode" panose="020B0602030504020204" pitchFamily="34" charset="0"/>
                <a:cs typeface="Lucida Sans Unicode" panose="020B0602030504020204" pitchFamily="34" charset="0"/>
              </a:rPr>
              <a:t>“And in vain they worship Me, teaching as doctrines the </a:t>
            </a:r>
            <a:r>
              <a:rPr lang="en-US" sz="2100" b="1" dirty="0">
                <a:solidFill>
                  <a:srgbClr val="002060"/>
                </a:solidFill>
                <a:latin typeface="Lucida Sans Unicode" panose="020B0602030504020204" pitchFamily="34" charset="0"/>
                <a:cs typeface="Lucida Sans Unicode" panose="020B0602030504020204" pitchFamily="34" charset="0"/>
              </a:rPr>
              <a:t>commandments of men</a:t>
            </a:r>
            <a:r>
              <a:rPr lang="en-US" sz="2100" dirty="0">
                <a:solidFill>
                  <a:srgbClr val="002060"/>
                </a:solidFill>
                <a:latin typeface="Lucida Sans Unicode" panose="020B0602030504020204" pitchFamily="34" charset="0"/>
                <a:cs typeface="Lucida Sans Unicode" panose="020B0602030504020204" pitchFamily="34" charset="0"/>
              </a:rPr>
              <a:t>” (Matthew 15:9).</a:t>
            </a:r>
          </a:p>
        </p:txBody>
      </p:sp>
    </p:spTree>
    <p:extLst>
      <p:ext uri="{BB962C8B-B14F-4D97-AF65-F5344CB8AC3E}">
        <p14:creationId xmlns:p14="http://schemas.microsoft.com/office/powerpoint/2010/main" val="26520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solidFill>
                  <a:schemeClr val="tx1"/>
                </a:solidFill>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0000"/>
              </a:lnSpc>
              <a:spcBef>
                <a:spcPts val="0"/>
              </a:spcBef>
              <a:spcAft>
                <a:spcPts val="1800"/>
              </a:spcAft>
            </a:pPr>
            <a:r>
              <a:rPr lang="en-US" sz="2400" dirty="0">
                <a:solidFill>
                  <a:srgbClr val="111111"/>
                </a:solidFill>
                <a:latin typeface="Lucida Sans Unicode" panose="020B0602030504020204" pitchFamily="34" charset="0"/>
                <a:cs typeface="Lucida Sans Unicode" panose="020B0602030504020204" pitchFamily="34" charset="0"/>
              </a:rPr>
              <a:t>Not from the elders, the preacher, or from any of our brothers and sisters in Christ.</a:t>
            </a:r>
          </a:p>
          <a:p>
            <a:pPr>
              <a:lnSpc>
                <a:spcPct val="120000"/>
              </a:lnSpc>
              <a:spcBef>
                <a:spcPts val="0"/>
              </a:spcBef>
              <a:spcAft>
                <a:spcPts val="1800"/>
              </a:spcAft>
            </a:pPr>
            <a:r>
              <a:rPr lang="en-US" sz="2400" dirty="0">
                <a:solidFill>
                  <a:srgbClr val="111111"/>
                </a:solidFill>
                <a:latin typeface="Lucida Sans Unicode" panose="020B0602030504020204" pitchFamily="34" charset="0"/>
                <a:cs typeface="Lucida Sans Unicode" panose="020B0602030504020204" pitchFamily="34" charset="0"/>
              </a:rPr>
              <a:t>Not from mother, father, sister, brother, best friend.</a:t>
            </a:r>
          </a:p>
          <a:p>
            <a:pPr>
              <a:lnSpc>
                <a:spcPct val="120000"/>
              </a:lnSpc>
              <a:spcBef>
                <a:spcPts val="0"/>
              </a:spcBef>
              <a:spcAft>
                <a:spcPts val="1800"/>
              </a:spcAft>
            </a:pPr>
            <a:r>
              <a:rPr lang="en-US" sz="2400" dirty="0">
                <a:solidFill>
                  <a:srgbClr val="111111"/>
                </a:solidFill>
                <a:latin typeface="Lucida Sans Unicode" panose="020B0602030504020204" pitchFamily="34" charset="0"/>
                <a:cs typeface="Lucida Sans Unicode" panose="020B0602030504020204" pitchFamily="34" charset="0"/>
              </a:rPr>
              <a:t>These warnings are issued by the </a:t>
            </a:r>
            <a:r>
              <a:rPr lang="en-US" sz="2400" b="1" dirty="0">
                <a:solidFill>
                  <a:srgbClr val="111111"/>
                </a:solidFill>
                <a:latin typeface="Lucida Sans Unicode" panose="020B0602030504020204" pitchFamily="34" charset="0"/>
                <a:cs typeface="Lucida Sans Unicode" panose="020B0602030504020204" pitchFamily="34" charset="0"/>
              </a:rPr>
              <a:t>Lord</a:t>
            </a:r>
            <a:r>
              <a:rPr lang="en-US" sz="2400" dirty="0">
                <a:solidFill>
                  <a:srgbClr val="111111"/>
                </a:solidFill>
                <a:latin typeface="Lucida Sans Unicode" panose="020B0602030504020204" pitchFamily="34" charset="0"/>
                <a:cs typeface="Lucida Sans Unicode" panose="020B0602030504020204" pitchFamily="34" charset="0"/>
              </a:rPr>
              <a:t>, the One who has been given </a:t>
            </a:r>
            <a:r>
              <a:rPr lang="en-US" sz="2400" b="1" dirty="0">
                <a:solidFill>
                  <a:srgbClr val="111111"/>
                </a:solidFill>
                <a:latin typeface="Lucida Sans Unicode" panose="020B0602030504020204" pitchFamily="34" charset="0"/>
                <a:cs typeface="Lucida Sans Unicode" panose="020B0602030504020204" pitchFamily="34" charset="0"/>
              </a:rPr>
              <a:t>all authority</a:t>
            </a:r>
            <a:r>
              <a:rPr lang="en-US" sz="2400" dirty="0">
                <a:solidFill>
                  <a:srgbClr val="111111"/>
                </a:solidFill>
                <a:latin typeface="Lucida Sans Unicode" panose="020B0602030504020204" pitchFamily="34" charset="0"/>
                <a:cs typeface="Lucida Sans Unicode" panose="020B0602030504020204" pitchFamily="34" charset="0"/>
              </a:rPr>
              <a:t>, and the One before whom we will stand in </a:t>
            </a:r>
            <a:r>
              <a:rPr lang="en-US" sz="2400" b="1" dirty="0">
                <a:solidFill>
                  <a:srgbClr val="111111"/>
                </a:solidFill>
                <a:latin typeface="Lucida Sans Unicode" panose="020B0602030504020204" pitchFamily="34" charset="0"/>
                <a:cs typeface="Lucida Sans Unicode" panose="020B0602030504020204" pitchFamily="34" charset="0"/>
              </a:rPr>
              <a:t>judgment</a:t>
            </a:r>
            <a:r>
              <a:rPr lang="en-US" sz="2400" dirty="0">
                <a:solidFill>
                  <a:srgbClr val="111111"/>
                </a:solidFill>
                <a:latin typeface="Lucida Sans Unicode" panose="020B0602030504020204" pitchFamily="34" charset="0"/>
                <a:cs typeface="Lucida Sans Unicode" panose="020B0602030504020204" pitchFamily="34" charset="0"/>
              </a:rPr>
              <a:t>. *John 12:48*</a:t>
            </a:r>
          </a:p>
          <a:p>
            <a:pPr>
              <a:lnSpc>
                <a:spcPct val="120000"/>
              </a:lnSpc>
              <a:spcBef>
                <a:spcPts val="0"/>
              </a:spcBef>
              <a:spcAft>
                <a:spcPts val="1800"/>
              </a:spcAft>
            </a:pPr>
            <a:r>
              <a:rPr lang="en-US" sz="2400" dirty="0">
                <a:solidFill>
                  <a:srgbClr val="111111"/>
                </a:solidFill>
                <a:latin typeface="Lucida Sans Unicode" panose="020B0602030504020204" pitchFamily="34" charset="0"/>
                <a:cs typeface="Lucida Sans Unicode" panose="020B0602030504020204" pitchFamily="34" charset="0"/>
              </a:rPr>
              <a:t>Like Noah, we need to be “moved with godly fear” and do whatever is necessary to heed the warning.</a:t>
            </a:r>
          </a:p>
        </p:txBody>
      </p:sp>
    </p:spTree>
    <p:extLst>
      <p:ext uri="{BB962C8B-B14F-4D97-AF65-F5344CB8AC3E}">
        <p14:creationId xmlns:p14="http://schemas.microsoft.com/office/powerpoint/2010/main" val="6646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a:xfrm>
            <a:off x="274320" y="1298448"/>
            <a:ext cx="8595360" cy="5102352"/>
          </a:xfrm>
        </p:spPr>
        <p:txBody>
          <a:bodyPr anchor="ctr">
            <a:noAutofit/>
          </a:bodyPr>
          <a:lstStyle/>
          <a:p>
            <a:pPr>
              <a:lnSpc>
                <a:spcPct val="125000"/>
              </a:lnSpc>
              <a:spcBef>
                <a:spcPts val="0"/>
              </a:spcBef>
              <a:spcAft>
                <a:spcPts val="1200"/>
              </a:spcAft>
            </a:pPr>
            <a:r>
              <a:rPr lang="en-US" sz="2400" dirty="0">
                <a:solidFill>
                  <a:schemeClr val="tx1"/>
                </a:solidFill>
                <a:latin typeface="Lucida Sans Unicode" panose="020B0602030504020204" pitchFamily="34" charset="0"/>
                <a:cs typeface="Lucida Sans Unicode" panose="020B0602030504020204" pitchFamily="34" charset="0"/>
              </a:rPr>
              <a:t>If regular, faithful attendance is still an issue for us, here’s our DIVINE warning…</a:t>
            </a:r>
          </a:p>
          <a:p>
            <a:pPr lvl="1">
              <a:lnSpc>
                <a:spcPct val="125000"/>
              </a:lnSpc>
              <a:spcBef>
                <a:spcPts val="0"/>
              </a:spcBef>
              <a:spcAft>
                <a:spcPts val="1200"/>
              </a:spcAft>
            </a:pPr>
            <a:r>
              <a:rPr lang="en-US" sz="2200" dirty="0">
                <a:solidFill>
                  <a:schemeClr val="tx1"/>
                </a:solidFill>
                <a:latin typeface="Lucida Sans Unicode" panose="020B0602030504020204" pitchFamily="34" charset="0"/>
                <a:ea typeface="Ebrima" panose="02000000000000000000" pitchFamily="2" charset="0"/>
                <a:cs typeface="Lucida Sans Unicode" panose="020B0602030504020204" pitchFamily="34" charset="0"/>
              </a:rPr>
              <a:t>“Let us consider one another in order to stir up love and good works, not forsaking the assembling of ourselves together, as is the manner of some, but exhorting one another, and so much the more as you see the Day approaching” (Heb. 10:24-25).</a:t>
            </a:r>
          </a:p>
          <a:p>
            <a:pPr lvl="1">
              <a:lnSpc>
                <a:spcPct val="125000"/>
              </a:lnSpc>
              <a:spcBef>
                <a:spcPts val="0"/>
              </a:spcBef>
              <a:spcAft>
                <a:spcPts val="1200"/>
              </a:spcAft>
            </a:pPr>
            <a:r>
              <a:rPr lang="en-US" sz="2200" dirty="0">
                <a:solidFill>
                  <a:schemeClr val="tx1"/>
                </a:solidFill>
                <a:latin typeface="Lucida Sans Unicode" panose="020B0602030504020204" pitchFamily="34" charset="0"/>
                <a:ea typeface="Ebrima" panose="02000000000000000000" pitchFamily="2" charset="0"/>
                <a:cs typeface="Lucida Sans Unicode" panose="020B0602030504020204" pitchFamily="34" charset="0"/>
              </a:rPr>
              <a:t>“A son honors his father, and a servant his master. If then I am the Father, where is My honor? And if I am a Master, where is My reverence?” (Malachi 1:6).</a:t>
            </a:r>
          </a:p>
        </p:txBody>
      </p:sp>
    </p:spTree>
    <p:extLst>
      <p:ext uri="{BB962C8B-B14F-4D97-AF65-F5344CB8AC3E}">
        <p14:creationId xmlns:p14="http://schemas.microsoft.com/office/powerpoint/2010/main" val="4469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2400"/>
              </a:spcAft>
            </a:pPr>
            <a:r>
              <a:rPr lang="en-US" sz="2400" dirty="0">
                <a:solidFill>
                  <a:schemeClr val="tx1"/>
                </a:solidFill>
                <a:latin typeface="Lucida Sans Unicode" panose="020B0602030504020204" pitchFamily="34" charset="0"/>
                <a:cs typeface="Lucida Sans Unicode" panose="020B0602030504020204" pitchFamily="34" charset="0"/>
              </a:rPr>
              <a:t>If regular, faithful study of the Scriptures is still an issue for us, here’s our DIVINE warning…</a:t>
            </a:r>
          </a:p>
          <a:p>
            <a:pPr lvl="1">
              <a:lnSpc>
                <a:spcPct val="125000"/>
              </a:lnSpc>
              <a:spcBef>
                <a:spcPts val="0"/>
              </a:spcBef>
              <a:spcAft>
                <a:spcPts val="2400"/>
              </a:spcAft>
            </a:pPr>
            <a:r>
              <a:rPr lang="en-US" sz="2200" dirty="0">
                <a:solidFill>
                  <a:schemeClr val="tx1"/>
                </a:solidFill>
                <a:latin typeface="Lucida Sans Unicode" panose="020B0602030504020204" pitchFamily="34" charset="0"/>
                <a:cs typeface="Lucida Sans Unicode" panose="020B0602030504020204" pitchFamily="34" charset="0"/>
              </a:rPr>
              <a:t>“Man shall not LIVE by bread alone, but by EVERY WORD that proceeds from the mouth of God” (Matthew 4:4).</a:t>
            </a:r>
          </a:p>
          <a:p>
            <a:pPr lvl="1">
              <a:lnSpc>
                <a:spcPct val="125000"/>
              </a:lnSpc>
              <a:spcBef>
                <a:spcPts val="0"/>
              </a:spcBef>
              <a:spcAft>
                <a:spcPts val="2400"/>
              </a:spcAft>
            </a:pPr>
            <a:r>
              <a:rPr lang="en-US" sz="2200" dirty="0">
                <a:solidFill>
                  <a:schemeClr val="tx1"/>
                </a:solidFill>
                <a:latin typeface="Lucida Sans Unicode" panose="020B0602030504020204" pitchFamily="34" charset="0"/>
                <a:cs typeface="Lucida Sans Unicode" panose="020B0602030504020204" pitchFamily="34" charset="0"/>
              </a:rPr>
              <a:t>“How long, you simple ones, will you love simplicity?” (Proverbs 1:22).</a:t>
            </a:r>
          </a:p>
        </p:txBody>
      </p:sp>
    </p:spTree>
    <p:extLst>
      <p:ext uri="{BB962C8B-B14F-4D97-AF65-F5344CB8AC3E}">
        <p14:creationId xmlns:p14="http://schemas.microsoft.com/office/powerpoint/2010/main" val="382627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800"/>
              </a:spcAft>
            </a:pPr>
            <a:r>
              <a:rPr lang="en-US" sz="2400" dirty="0">
                <a:solidFill>
                  <a:schemeClr val="tx1"/>
                </a:solidFill>
                <a:latin typeface="Lucida Sans Unicode" panose="020B0602030504020204" pitchFamily="34" charset="0"/>
                <a:cs typeface="Lucida Sans Unicode" panose="020B0602030504020204" pitchFamily="34" charset="0"/>
              </a:rPr>
              <a:t>If we’ve become </a:t>
            </a:r>
            <a:r>
              <a:rPr lang="en-US" sz="2400" b="1" dirty="0">
                <a:solidFill>
                  <a:schemeClr val="tx1"/>
                </a:solidFill>
                <a:latin typeface="Lucida Sans Unicode" panose="020B0602030504020204" pitchFamily="34" charset="0"/>
                <a:cs typeface="Lucida Sans Unicode" panose="020B0602030504020204" pitchFamily="34" charset="0"/>
              </a:rPr>
              <a:t>overconfident</a:t>
            </a:r>
            <a:r>
              <a:rPr lang="en-US" sz="2400" dirty="0">
                <a:solidFill>
                  <a:schemeClr val="tx1"/>
                </a:solidFill>
                <a:latin typeface="Lucida Sans Unicode" panose="020B0602030504020204" pitchFamily="34" charset="0"/>
                <a:cs typeface="Lucida Sans Unicode" panose="020B0602030504020204" pitchFamily="34" charset="0"/>
              </a:rPr>
              <a:t> in OUR ability to withstand temptations, here’s our DIVINE warning…</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“Watch and pray, lest you enter into temptation. The spirit indeed is willing, but the flesh is weak” (Matthew 26:41).</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“Can a make take fire to his bosom, and his clothes not be burned?” (Proverbs 6:27).</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“The prudent man foresees evil and hides himself, but the simple pass on and are punished” (Proverbs 22:3).</a:t>
            </a:r>
          </a:p>
        </p:txBody>
      </p:sp>
    </p:spTree>
    <p:extLst>
      <p:ext uri="{BB962C8B-B14F-4D97-AF65-F5344CB8AC3E}">
        <p14:creationId xmlns:p14="http://schemas.microsoft.com/office/powerpoint/2010/main" val="9877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800"/>
              </a:spcAft>
            </a:pPr>
            <a:r>
              <a:rPr lang="en-US" sz="2400" dirty="0">
                <a:solidFill>
                  <a:schemeClr val="tx1"/>
                </a:solidFill>
                <a:latin typeface="Lucida Sans Unicode" panose="020B0602030504020204" pitchFamily="34" charset="0"/>
                <a:cs typeface="Lucida Sans Unicode" panose="020B0602030504020204" pitchFamily="34" charset="0"/>
              </a:rPr>
              <a:t>If we’re doing, saying, maybe even wearing something that causes others to sin, here’s our DIVINE warning…</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“But whoever causes one of these </a:t>
            </a:r>
            <a:br>
              <a:rPr lang="en-US" sz="2200" dirty="0">
                <a:solidFill>
                  <a:schemeClr val="tx1"/>
                </a:solidFill>
                <a:latin typeface="Lucida Sans Unicode" panose="020B0602030504020204" pitchFamily="34" charset="0"/>
                <a:cs typeface="Lucida Sans Unicode" panose="020B0602030504020204" pitchFamily="34" charset="0"/>
              </a:rPr>
            </a:br>
            <a:r>
              <a:rPr lang="en-US" sz="2200" dirty="0">
                <a:solidFill>
                  <a:schemeClr val="tx1"/>
                </a:solidFill>
                <a:latin typeface="Lucida Sans Unicode" panose="020B0602030504020204" pitchFamily="34" charset="0"/>
                <a:cs typeface="Lucida Sans Unicode" panose="020B0602030504020204" pitchFamily="34" charset="0"/>
              </a:rPr>
              <a:t>little ones who believe in Me to </a:t>
            </a:r>
            <a:br>
              <a:rPr lang="en-US" sz="2200" dirty="0">
                <a:solidFill>
                  <a:schemeClr val="tx1"/>
                </a:solidFill>
                <a:latin typeface="Lucida Sans Unicode" panose="020B0602030504020204" pitchFamily="34" charset="0"/>
                <a:cs typeface="Lucida Sans Unicode" panose="020B0602030504020204" pitchFamily="34" charset="0"/>
              </a:rPr>
            </a:br>
            <a:r>
              <a:rPr lang="en-US" sz="2200" dirty="0">
                <a:solidFill>
                  <a:schemeClr val="tx1"/>
                </a:solidFill>
                <a:latin typeface="Lucida Sans Unicode" panose="020B0602030504020204" pitchFamily="34" charset="0"/>
                <a:cs typeface="Lucida Sans Unicode" panose="020B0602030504020204" pitchFamily="34" charset="0"/>
              </a:rPr>
              <a:t>sin, it would be better for him if a</a:t>
            </a:r>
            <a:br>
              <a:rPr lang="en-US" sz="2200" dirty="0">
                <a:solidFill>
                  <a:schemeClr val="tx1"/>
                </a:solidFill>
                <a:latin typeface="Lucida Sans Unicode" panose="020B0602030504020204" pitchFamily="34" charset="0"/>
                <a:cs typeface="Lucida Sans Unicode" panose="020B0602030504020204" pitchFamily="34" charset="0"/>
              </a:rPr>
            </a:br>
            <a:r>
              <a:rPr lang="en-US" sz="2200" dirty="0">
                <a:solidFill>
                  <a:schemeClr val="tx1"/>
                </a:solidFill>
                <a:latin typeface="Lucida Sans Unicode" panose="020B0602030504020204" pitchFamily="34" charset="0"/>
                <a:cs typeface="Lucida Sans Unicode" panose="020B0602030504020204" pitchFamily="34" charset="0"/>
              </a:rPr>
              <a:t>millstone were hung around his </a:t>
            </a:r>
            <a:br>
              <a:rPr lang="en-US" sz="2200" dirty="0">
                <a:solidFill>
                  <a:schemeClr val="tx1"/>
                </a:solidFill>
                <a:latin typeface="Lucida Sans Unicode" panose="020B0602030504020204" pitchFamily="34" charset="0"/>
                <a:cs typeface="Lucida Sans Unicode" panose="020B0602030504020204" pitchFamily="34" charset="0"/>
              </a:rPr>
            </a:br>
            <a:r>
              <a:rPr lang="en-US" sz="2200" dirty="0">
                <a:solidFill>
                  <a:schemeClr val="tx1"/>
                </a:solidFill>
                <a:latin typeface="Lucida Sans Unicode" panose="020B0602030504020204" pitchFamily="34" charset="0"/>
                <a:cs typeface="Lucida Sans Unicode" panose="020B0602030504020204" pitchFamily="34" charset="0"/>
              </a:rPr>
              <a:t>neck, and he were drowned in the</a:t>
            </a:r>
            <a:br>
              <a:rPr lang="en-US" sz="2200" dirty="0">
                <a:solidFill>
                  <a:schemeClr val="tx1"/>
                </a:solidFill>
                <a:latin typeface="Lucida Sans Unicode" panose="020B0602030504020204" pitchFamily="34" charset="0"/>
                <a:cs typeface="Lucida Sans Unicode" panose="020B0602030504020204" pitchFamily="34" charset="0"/>
              </a:rPr>
            </a:br>
            <a:r>
              <a:rPr lang="en-US" sz="2200" dirty="0">
                <a:solidFill>
                  <a:schemeClr val="tx1"/>
                </a:solidFill>
                <a:latin typeface="Lucida Sans Unicode" panose="020B0602030504020204" pitchFamily="34" charset="0"/>
                <a:cs typeface="Lucida Sans Unicode" panose="020B0602030504020204" pitchFamily="34" charset="0"/>
              </a:rPr>
              <a:t>depth of the sea” (Matthew 18:6).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3124200" cy="238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099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800"/>
              </a:spcAft>
            </a:pPr>
            <a:r>
              <a:rPr lang="en-US" sz="2400" dirty="0">
                <a:solidFill>
                  <a:schemeClr val="tx1"/>
                </a:solidFill>
                <a:latin typeface="Lucida Sans Unicode" panose="020B0602030504020204" pitchFamily="34" charset="0"/>
                <a:cs typeface="Lucida Sans Unicode" panose="020B0602030504020204" pitchFamily="34" charset="0"/>
              </a:rPr>
              <a:t>If any of us have become the church malcontent (grouch), the one who constantly grumbles against his brethren, here’s our DIVINE warning…</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“Do not grumble (complain, murmur) against one another, brethren, lest you be condemned. Behold, the Judge is standing at the door!” (James 5:9).</a:t>
            </a:r>
          </a:p>
        </p:txBody>
      </p:sp>
    </p:spTree>
    <p:extLst>
      <p:ext uri="{BB962C8B-B14F-4D97-AF65-F5344CB8AC3E}">
        <p14:creationId xmlns:p14="http://schemas.microsoft.com/office/powerpoint/2010/main" val="261171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800"/>
              </a:spcAft>
            </a:pPr>
            <a:r>
              <a:rPr lang="en-US" sz="2400" dirty="0">
                <a:solidFill>
                  <a:schemeClr val="tx1"/>
                </a:solidFill>
                <a:latin typeface="Lucida Sans Unicode" panose="020B0602030504020204" pitchFamily="34" charset="0"/>
                <a:cs typeface="Lucida Sans Unicode" panose="020B0602030504020204" pitchFamily="34" charset="0"/>
              </a:rPr>
              <a:t>If we’ve become comfortable or satisfied with lukewarm service, here’s our DIVINE warning…</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“Because you are lukewarm, and neither cold nor hot, I will vomit you out of My mouth” (Revelation 3:16).</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“Be zealous and repent” (Revelation 3:19).</a:t>
            </a:r>
          </a:p>
        </p:txBody>
      </p:sp>
    </p:spTree>
    <p:extLst>
      <p:ext uri="{BB962C8B-B14F-4D97-AF65-F5344CB8AC3E}">
        <p14:creationId xmlns:p14="http://schemas.microsoft.com/office/powerpoint/2010/main" val="74207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latin typeface="Lucida Sans Unicode" panose="020B0602030504020204" pitchFamily="34" charset="0"/>
                <a:cs typeface="Lucida Sans Unicode" panose="020B0602030504020204" pitchFamily="34" charset="0"/>
              </a:rPr>
              <a:t>Divine Warnings</a:t>
            </a:r>
          </a:p>
        </p:txBody>
      </p:sp>
      <p:sp>
        <p:nvSpPr>
          <p:cNvPr id="3" name="Content Placeholder 2"/>
          <p:cNvSpPr>
            <a:spLocks noGrp="1"/>
          </p:cNvSpPr>
          <p:nvPr>
            <p:ph sz="quarter" idx="13"/>
          </p:nvPr>
        </p:nvSpPr>
        <p:spPr/>
        <p:txBody>
          <a:bodyPr anchor="ctr">
            <a:noAutofit/>
          </a:bodyPr>
          <a:lstStyle/>
          <a:p>
            <a:pPr>
              <a:lnSpc>
                <a:spcPct val="125000"/>
              </a:lnSpc>
              <a:spcBef>
                <a:spcPts val="0"/>
              </a:spcBef>
              <a:spcAft>
                <a:spcPts val="1800"/>
              </a:spcAft>
            </a:pPr>
            <a:r>
              <a:rPr lang="en-US" sz="2400" dirty="0">
                <a:solidFill>
                  <a:schemeClr val="tx1"/>
                </a:solidFill>
                <a:latin typeface="Lucida Sans Unicode" panose="020B0602030504020204" pitchFamily="34" charset="0"/>
                <a:cs typeface="Lucida Sans Unicode" panose="020B0602030504020204" pitchFamily="34" charset="0"/>
              </a:rPr>
              <a:t>If there’s anything we’re unwilling to give up to serve the Lord, i.e., if we’re unwilling to repent, here’s our DIVINE warning…</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“Unless you repent you will all likewise perish” (Luke 13:3).</a:t>
            </a:r>
          </a:p>
          <a:p>
            <a:pPr lvl="1">
              <a:lnSpc>
                <a:spcPct val="135000"/>
              </a:lnSpc>
              <a:spcBef>
                <a:spcPts val="0"/>
              </a:spcBef>
              <a:spcAft>
                <a:spcPts val="1800"/>
              </a:spcAft>
            </a:pPr>
            <a:r>
              <a:rPr lang="en-US" sz="2200" dirty="0">
                <a:solidFill>
                  <a:schemeClr val="tx1"/>
                </a:solidFill>
                <a:latin typeface="Lucida Sans Unicode" panose="020B0602030504020204" pitchFamily="34" charset="0"/>
                <a:cs typeface="Lucida Sans Unicode" panose="020B0602030504020204" pitchFamily="34" charset="0"/>
              </a:rPr>
              <a:t>“One thing you lack…” (Mark 10:21).</a:t>
            </a:r>
          </a:p>
        </p:txBody>
      </p:sp>
    </p:spTree>
    <p:extLst>
      <p:ext uri="{BB962C8B-B14F-4D97-AF65-F5344CB8AC3E}">
        <p14:creationId xmlns:p14="http://schemas.microsoft.com/office/powerpoint/2010/main" val="36233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1267</TotalTime>
  <Words>1557</Words>
  <Application>Microsoft Office PowerPoint</Application>
  <PresentationFormat>On-screen Show (4:3)</PresentationFormat>
  <Paragraphs>94</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Candara</vt:lpstr>
      <vt:lpstr>Lucida Sans Unicode</vt:lpstr>
      <vt:lpstr>Soho</vt:lpstr>
      <vt:lpstr>We’re familiar with various warnings (traffic, weather, food, medicine, etc.).</vt:lpstr>
      <vt:lpstr>Divine Warnings</vt:lpstr>
      <vt:lpstr>Divine Warnings</vt:lpstr>
      <vt:lpstr>Divine Warnings</vt:lpstr>
      <vt:lpstr>Divine Warnings</vt:lpstr>
      <vt:lpstr>Divine Warnings</vt:lpstr>
      <vt:lpstr>Divine Warnings</vt:lpstr>
      <vt:lpstr>Divine Warnings</vt:lpstr>
      <vt:lpstr>Divine Warnings</vt:lpstr>
      <vt:lpstr>Divine Warnings</vt:lpstr>
      <vt:lpstr>PowerPoint Presentation</vt:lpstr>
      <vt:lpstr>Divine Warnings</vt:lpstr>
      <vt:lpstr>Divine Warnings</vt:lpstr>
      <vt:lpstr>Divine Warnings</vt:lpstr>
      <vt:lpstr>Divine Warnings</vt:lpstr>
      <vt:lpstr>Divine Warnings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There are warnings (traffic, weather, food contamination, etc.).</dc:title>
  <dc:creator>Bryan</dc:creator>
  <cp:lastModifiedBy>William Gibson</cp:lastModifiedBy>
  <cp:revision>43</cp:revision>
  <cp:lastPrinted>2023-03-31T15:07:18Z</cp:lastPrinted>
  <dcterms:created xsi:type="dcterms:W3CDTF">2018-06-28T15:02:31Z</dcterms:created>
  <dcterms:modified xsi:type="dcterms:W3CDTF">2023-03-31T15:25:06Z</dcterms:modified>
</cp:coreProperties>
</file>