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63" r:id="rId4"/>
    <p:sldId id="261" r:id="rId5"/>
    <p:sldId id="262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038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80DE3051-8FCE-497F-AA17-6EA4031F0FCB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28077BE-2A1F-410B-8769-B10C89A06BCA}" type="slidenum">
              <a:rPr lang="en-US" smtClean="0"/>
              <a:t>‹#›</a:t>
            </a:fld>
            <a:endParaRPr lang="en-US"/>
          </a:p>
        </p:txBody>
      </p:sp>
      <p:grpSp>
        <p:nvGrpSpPr>
          <p:cNvPr id="2067" name="Group 19"/>
          <p:cNvGrpSpPr>
            <a:grpSpLocks/>
          </p:cNvGrpSpPr>
          <p:nvPr/>
        </p:nvGrpSpPr>
        <p:grpSpPr bwMode="auto">
          <a:xfrm>
            <a:off x="0" y="2895600"/>
            <a:ext cx="8382000" cy="304800"/>
            <a:chOff x="0" y="1824"/>
            <a:chExt cx="5280" cy="192"/>
          </a:xfrm>
        </p:grpSpPr>
        <p:sp>
          <p:nvSpPr>
            <p:cNvPr id="2055" name="Rectangle 7"/>
            <p:cNvSpPr>
              <a:spLocks noChangeArrowheads="1"/>
            </p:cNvSpPr>
            <p:nvPr/>
          </p:nvSpPr>
          <p:spPr bwMode="auto">
            <a:xfrm>
              <a:off x="0" y="1824"/>
              <a:ext cx="5280" cy="192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tx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2056" name="Rectangle 8"/>
            <p:cNvSpPr>
              <a:spLocks noChangeArrowheads="1"/>
            </p:cNvSpPr>
            <p:nvPr/>
          </p:nvSpPr>
          <p:spPr bwMode="white">
            <a:xfrm>
              <a:off x="2748" y="1824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2057" name="Rectangle 9"/>
            <p:cNvSpPr>
              <a:spLocks noChangeArrowheads="1"/>
            </p:cNvSpPr>
            <p:nvPr/>
          </p:nvSpPr>
          <p:spPr bwMode="white">
            <a:xfrm>
              <a:off x="3132" y="1824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2058" name="Rectangle 10"/>
            <p:cNvSpPr>
              <a:spLocks noChangeArrowheads="1"/>
            </p:cNvSpPr>
            <p:nvPr/>
          </p:nvSpPr>
          <p:spPr bwMode="white">
            <a:xfrm>
              <a:off x="3492" y="1824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2059" name="Rectangle 11"/>
            <p:cNvSpPr>
              <a:spLocks noChangeArrowheads="1"/>
            </p:cNvSpPr>
            <p:nvPr/>
          </p:nvSpPr>
          <p:spPr bwMode="white">
            <a:xfrm>
              <a:off x="3822" y="1824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2060" name="Rectangle 12"/>
            <p:cNvSpPr>
              <a:spLocks noChangeArrowheads="1"/>
            </p:cNvSpPr>
            <p:nvPr/>
          </p:nvSpPr>
          <p:spPr bwMode="white">
            <a:xfrm>
              <a:off x="4104" y="1824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2061" name="Rectangle 13"/>
            <p:cNvSpPr>
              <a:spLocks noChangeArrowheads="1"/>
            </p:cNvSpPr>
            <p:nvPr/>
          </p:nvSpPr>
          <p:spPr bwMode="white">
            <a:xfrm>
              <a:off x="4368" y="1824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2062" name="Rectangle 14"/>
            <p:cNvSpPr>
              <a:spLocks noChangeArrowheads="1"/>
            </p:cNvSpPr>
            <p:nvPr/>
          </p:nvSpPr>
          <p:spPr bwMode="white">
            <a:xfrm>
              <a:off x="4800" y="1824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2063" name="Rectangle 15"/>
            <p:cNvSpPr>
              <a:spLocks noChangeArrowheads="1"/>
            </p:cNvSpPr>
            <p:nvPr/>
          </p:nvSpPr>
          <p:spPr bwMode="white">
            <a:xfrm>
              <a:off x="4602" y="1824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2064" name="Rectangle 16"/>
            <p:cNvSpPr>
              <a:spLocks noChangeArrowheads="1"/>
            </p:cNvSpPr>
            <p:nvPr/>
          </p:nvSpPr>
          <p:spPr bwMode="white">
            <a:xfrm>
              <a:off x="4962" y="1824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2065" name="Rectangle 17"/>
            <p:cNvSpPr>
              <a:spLocks noChangeArrowheads="1"/>
            </p:cNvSpPr>
            <p:nvPr/>
          </p:nvSpPr>
          <p:spPr bwMode="white">
            <a:xfrm>
              <a:off x="5094" y="1824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2066" name="Rectangle 18"/>
            <p:cNvSpPr>
              <a:spLocks noChangeArrowheads="1"/>
            </p:cNvSpPr>
            <p:nvPr/>
          </p:nvSpPr>
          <p:spPr bwMode="white">
            <a:xfrm>
              <a:off x="5196" y="1824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DE3051-8FCE-497F-AA17-6EA4031F0FCB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8077BE-2A1F-410B-8769-B10C89A06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748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1925" y="171450"/>
            <a:ext cx="1946275" cy="59245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3100" y="171450"/>
            <a:ext cx="5686425" cy="59245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DE3051-8FCE-497F-AA17-6EA4031F0FCB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8077BE-2A1F-410B-8769-B10C89A06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368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DE3051-8FCE-497F-AA17-6EA4031F0FCB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8077BE-2A1F-410B-8769-B10C89A06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722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DE3051-8FCE-497F-AA17-6EA4031F0FCB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8077BE-2A1F-410B-8769-B10C89A06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890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DE3051-8FCE-497F-AA17-6EA4031F0FCB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8077BE-2A1F-410B-8769-B10C89A06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366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DE3051-8FCE-497F-AA17-6EA4031F0FCB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8077BE-2A1F-410B-8769-B10C89A06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475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DE3051-8FCE-497F-AA17-6EA4031F0FCB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8077BE-2A1F-410B-8769-B10C89A06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584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DE3051-8FCE-497F-AA17-6EA4031F0FCB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8077BE-2A1F-410B-8769-B10C89A06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217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DE3051-8FCE-497F-AA17-6EA4031F0FCB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8077BE-2A1F-410B-8769-B10C89A06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14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DE3051-8FCE-497F-AA17-6EA4031F0FCB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8077BE-2A1F-410B-8769-B10C89A06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63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73100" y="171450"/>
            <a:ext cx="7753350" cy="112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80DE3051-8FCE-497F-AA17-6EA4031F0FCB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28077BE-2A1F-410B-8769-B10C89A06BCA}" type="slidenum">
              <a:rPr lang="en-US" smtClean="0"/>
              <a:t>‹#›</a:t>
            </a:fld>
            <a:endParaRPr lang="en-US"/>
          </a:p>
        </p:txBody>
      </p:sp>
      <p:grpSp>
        <p:nvGrpSpPr>
          <p:cNvPr id="1043" name="Group 19"/>
          <p:cNvGrpSpPr>
            <a:grpSpLocks/>
          </p:cNvGrpSpPr>
          <p:nvPr/>
        </p:nvGrpSpPr>
        <p:grpSpPr bwMode="auto">
          <a:xfrm>
            <a:off x="0" y="1447800"/>
            <a:ext cx="8382000" cy="304800"/>
            <a:chOff x="0" y="912"/>
            <a:chExt cx="5280" cy="192"/>
          </a:xfrm>
        </p:grpSpPr>
        <p:sp>
          <p:nvSpPr>
            <p:cNvPr id="1031" name="Rectangle 7"/>
            <p:cNvSpPr>
              <a:spLocks noChangeArrowheads="1"/>
            </p:cNvSpPr>
            <p:nvPr/>
          </p:nvSpPr>
          <p:spPr bwMode="auto">
            <a:xfrm>
              <a:off x="0" y="912"/>
              <a:ext cx="5280" cy="192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tx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1032" name="Rectangle 8"/>
            <p:cNvSpPr>
              <a:spLocks noChangeArrowheads="1"/>
            </p:cNvSpPr>
            <p:nvPr/>
          </p:nvSpPr>
          <p:spPr bwMode="white">
            <a:xfrm>
              <a:off x="2748" y="912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1033" name="Rectangle 9"/>
            <p:cNvSpPr>
              <a:spLocks noChangeArrowheads="1"/>
            </p:cNvSpPr>
            <p:nvPr/>
          </p:nvSpPr>
          <p:spPr bwMode="white">
            <a:xfrm>
              <a:off x="3132" y="912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1034" name="Rectangle 10"/>
            <p:cNvSpPr>
              <a:spLocks noChangeArrowheads="1"/>
            </p:cNvSpPr>
            <p:nvPr/>
          </p:nvSpPr>
          <p:spPr bwMode="white">
            <a:xfrm>
              <a:off x="3492" y="912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1035" name="Rectangle 11"/>
            <p:cNvSpPr>
              <a:spLocks noChangeArrowheads="1"/>
            </p:cNvSpPr>
            <p:nvPr/>
          </p:nvSpPr>
          <p:spPr bwMode="white">
            <a:xfrm>
              <a:off x="3822" y="912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1036" name="Rectangle 12"/>
            <p:cNvSpPr>
              <a:spLocks noChangeArrowheads="1"/>
            </p:cNvSpPr>
            <p:nvPr/>
          </p:nvSpPr>
          <p:spPr bwMode="white">
            <a:xfrm>
              <a:off x="4104" y="912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1037" name="Rectangle 13"/>
            <p:cNvSpPr>
              <a:spLocks noChangeArrowheads="1"/>
            </p:cNvSpPr>
            <p:nvPr/>
          </p:nvSpPr>
          <p:spPr bwMode="white">
            <a:xfrm>
              <a:off x="4368" y="912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1038" name="Rectangle 14"/>
            <p:cNvSpPr>
              <a:spLocks noChangeArrowheads="1"/>
            </p:cNvSpPr>
            <p:nvPr/>
          </p:nvSpPr>
          <p:spPr bwMode="white">
            <a:xfrm>
              <a:off x="4800" y="912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1039" name="Rectangle 15"/>
            <p:cNvSpPr>
              <a:spLocks noChangeArrowheads="1"/>
            </p:cNvSpPr>
            <p:nvPr/>
          </p:nvSpPr>
          <p:spPr bwMode="white">
            <a:xfrm>
              <a:off x="4602" y="912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1040" name="Rectangle 16"/>
            <p:cNvSpPr>
              <a:spLocks noChangeArrowheads="1"/>
            </p:cNvSpPr>
            <p:nvPr/>
          </p:nvSpPr>
          <p:spPr bwMode="white">
            <a:xfrm>
              <a:off x="4962" y="912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1041" name="Rectangle 17"/>
            <p:cNvSpPr>
              <a:spLocks noChangeArrowheads="1"/>
            </p:cNvSpPr>
            <p:nvPr/>
          </p:nvSpPr>
          <p:spPr bwMode="white">
            <a:xfrm>
              <a:off x="5094" y="912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1042" name="Rectangle 18"/>
            <p:cNvSpPr>
              <a:spLocks noChangeArrowheads="1"/>
            </p:cNvSpPr>
            <p:nvPr/>
          </p:nvSpPr>
          <p:spPr bwMode="white">
            <a:xfrm>
              <a:off x="5196" y="912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m/url?sa=i&amp;rct=j&amp;q=&amp;esrc=s&amp;frm=1&amp;source=images&amp;cd=&amp;cad=rja&amp;docid=xa0_0e5zI502kM&amp;tbnid=r0M4aVVPh8JEpM:&amp;ved=0CAUQjRw&amp;url=http://diannemalone.com/nswm/2010/12/09/whats-your-sanballat-a-lesson-from-nehemiah/&amp;ei=19gCUbihII3-8ASouoGoAw&amp;bvm=bv.41524429,d.eWU&amp;psig=AFQjCNG67l8gv1czsU-xtmfa4dEbFSiZfQ&amp;ust=1359227480023668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diannemalone.com/nswm/wp-content/uploads/2010/12/nehemiah_on_wall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9300" y="2179221"/>
            <a:ext cx="5181600" cy="345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14400" y="609600"/>
            <a:ext cx="731520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Leadership Characteristics (</a:t>
            </a:r>
            <a:r>
              <a:rPr lang="en-US" sz="2800" dirty="0" err="1">
                <a:latin typeface="Lucida Sans Unicode" panose="020B0602030504020204" pitchFamily="34" charset="0"/>
                <a:cs typeface="Lucida Sans Unicode" panose="020B0602030504020204" pitchFamily="34" charset="0"/>
              </a:rPr>
              <a:t>chs</a:t>
            </a:r>
            <a:r>
              <a:rPr lang="en-US" sz="2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. 1-6)</a:t>
            </a:r>
          </a:p>
        </p:txBody>
      </p:sp>
    </p:spTree>
    <p:extLst>
      <p:ext uri="{BB962C8B-B14F-4D97-AF65-F5344CB8AC3E}">
        <p14:creationId xmlns:p14="http://schemas.microsoft.com/office/powerpoint/2010/main" val="89372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l"/>
            <a:r>
              <a:rPr lang="en-US" sz="3600" dirty="0">
                <a:solidFill>
                  <a:schemeClr val="tx1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4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The people of Judah spent 70 years in Babylonian captivity (606 B.C.-536 B.C.)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4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Zerubbabel led the first group back in 536 B.C. (temple was rebuilt).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4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Ezra led a second group back in 458 B.C.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400" b="1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Nehemiah, a cupbearer for the Persian king,</a:t>
            </a:r>
            <a:r>
              <a:rPr lang="en-US" sz="24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 led a third group back in 445 B.C. (walls rebuilt).</a:t>
            </a:r>
          </a:p>
        </p:txBody>
      </p:sp>
    </p:spTree>
    <p:extLst>
      <p:ext uri="{BB962C8B-B14F-4D97-AF65-F5344CB8AC3E}">
        <p14:creationId xmlns:p14="http://schemas.microsoft.com/office/powerpoint/2010/main" val="596360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l"/>
            <a:r>
              <a:rPr lang="en-US" sz="3600" dirty="0">
                <a:solidFill>
                  <a:schemeClr val="tx1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Nehemiah: A Great Leader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4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He demonstrated great concern for the Lord’s cause, and for his brethren (1:1-4).</a:t>
            </a:r>
          </a:p>
          <a:p>
            <a:pPr marL="621983" lvl="3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Left the comforts of </a:t>
            </a:r>
            <a:r>
              <a:rPr lang="en-US" sz="2200" dirty="0" err="1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Shushan</a:t>
            </a:r>
            <a:r>
              <a:rPr lang="en-US" sz="22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 for the ruins of Jerusalem (</a:t>
            </a:r>
            <a:r>
              <a:rPr lang="en-US" sz="2200" dirty="0" err="1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ch.</a:t>
            </a:r>
            <a:r>
              <a:rPr lang="en-US" sz="22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 2).</a:t>
            </a:r>
          </a:p>
          <a:p>
            <a:pPr marL="621983" lvl="3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Concern also reflected in his prayer (1:5-11).</a:t>
            </a:r>
          </a:p>
        </p:txBody>
      </p:sp>
    </p:spTree>
    <p:extLst>
      <p:ext uri="{BB962C8B-B14F-4D97-AF65-F5344CB8AC3E}">
        <p14:creationId xmlns:p14="http://schemas.microsoft.com/office/powerpoint/2010/main" val="3609936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l"/>
            <a:r>
              <a:rPr lang="en-US" sz="3600" dirty="0">
                <a:solidFill>
                  <a:schemeClr val="tx1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Nehemiah: A Great Leader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He also believed in the power of prayer, something Nehemiah does throughout the book.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2:4; 4:4-5, 9; 5:19; 6:9, 14; 13:14, 22, 29, 31.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At times just a very short prayer, as in 6:9: “O God, strengthen my hands.”</a:t>
            </a:r>
          </a:p>
        </p:txBody>
      </p:sp>
    </p:spTree>
    <p:extLst>
      <p:ext uri="{BB962C8B-B14F-4D97-AF65-F5344CB8AC3E}">
        <p14:creationId xmlns:p14="http://schemas.microsoft.com/office/powerpoint/2010/main" val="694424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l"/>
            <a:r>
              <a:rPr lang="en-US" sz="3600" dirty="0">
                <a:solidFill>
                  <a:schemeClr val="tx1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Nehemiah: A Great Leader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Showed great boldness—in many ways, but specifically during his appearance before the king (2:1-6).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Notice, too, he already had a plan of action </a:t>
            </a:r>
            <a:br>
              <a:rPr lang="en-US" sz="24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4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(2:7-8).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He stirred his brethren to action (2:17-18).</a:t>
            </a:r>
          </a:p>
        </p:txBody>
      </p:sp>
    </p:spTree>
    <p:extLst>
      <p:ext uri="{BB962C8B-B14F-4D97-AF65-F5344CB8AC3E}">
        <p14:creationId xmlns:p14="http://schemas.microsoft.com/office/powerpoint/2010/main" val="3408474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l"/>
            <a:r>
              <a:rPr lang="en-US" sz="3600" dirty="0">
                <a:solidFill>
                  <a:schemeClr val="tx1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Nehemiah: A Great Leader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Didn’t let opposition stop him or his brethren.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Opposition from </a:t>
            </a:r>
            <a:r>
              <a:rPr lang="en-US" sz="2200" b="1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without</a:t>
            </a:r>
            <a:r>
              <a:rPr lang="en-US" sz="22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, from the enemies of the Jews: 2:10, 19-20; 4:1-3, 6; 4:10-20; 6:1-13.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Problems from </a:t>
            </a:r>
            <a:r>
              <a:rPr lang="en-US" sz="2200" b="1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within</a:t>
            </a:r>
            <a:r>
              <a:rPr lang="en-US" sz="22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: 5:1-9.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But the work got done—in 52 days! 6:15.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Showed great humility—did not exalt himself above his brethren (5:14-18).</a:t>
            </a:r>
          </a:p>
        </p:txBody>
      </p:sp>
    </p:spTree>
    <p:extLst>
      <p:ext uri="{BB962C8B-B14F-4D97-AF65-F5344CB8AC3E}">
        <p14:creationId xmlns:p14="http://schemas.microsoft.com/office/powerpoint/2010/main" val="1041203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l"/>
            <a:r>
              <a:rPr lang="en-US" sz="3600" dirty="0">
                <a:solidFill>
                  <a:schemeClr val="tx1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Nehemiah: A Great Leader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Had a plan to get everyone involved (</a:t>
            </a:r>
            <a:r>
              <a:rPr lang="en-US" sz="2400" dirty="0" err="1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ch.</a:t>
            </a:r>
            <a:r>
              <a:rPr lang="en-US" sz="24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 3).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Wall divided into portions, and each portion was assigned to a particular group or family.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Women involved in the work (3:12).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Some were assigned a portion of the wall close to their home (3:10, 23, 28, 29, 30).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Unfortunately, some did not work (3:5).</a:t>
            </a:r>
          </a:p>
        </p:txBody>
      </p:sp>
    </p:spTree>
    <p:extLst>
      <p:ext uri="{BB962C8B-B14F-4D97-AF65-F5344CB8AC3E}">
        <p14:creationId xmlns:p14="http://schemas.microsoft.com/office/powerpoint/2010/main" val="1115440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Broken bar design template">
  <a:themeElements>
    <a:clrScheme name="Office Theme 1">
      <a:dk1>
        <a:srgbClr val="000000"/>
      </a:dk1>
      <a:lt1>
        <a:srgbClr val="FFFFFF"/>
      </a:lt1>
      <a:dk2>
        <a:srgbClr val="CC0000"/>
      </a:dk2>
      <a:lt2>
        <a:srgbClr val="FFFFFF"/>
      </a:lt2>
      <a:accent1>
        <a:srgbClr val="FF0033"/>
      </a:accent1>
      <a:accent2>
        <a:srgbClr val="996633"/>
      </a:accent2>
      <a:accent3>
        <a:srgbClr val="E2AAAA"/>
      </a:accent3>
      <a:accent4>
        <a:srgbClr val="DADADA"/>
      </a:accent4>
      <a:accent5>
        <a:srgbClr val="FFAAAD"/>
      </a:accent5>
      <a:accent6>
        <a:srgbClr val="8A5C2D"/>
      </a:accent6>
      <a:hlink>
        <a:srgbClr val="CC9900"/>
      </a:hlink>
      <a:folHlink>
        <a:srgbClr val="FF6699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CC0000"/>
        </a:dk2>
        <a:lt2>
          <a:srgbClr val="FFFFFF"/>
        </a:lt2>
        <a:accent1>
          <a:srgbClr val="FF0033"/>
        </a:accent1>
        <a:accent2>
          <a:srgbClr val="996633"/>
        </a:accent2>
        <a:accent3>
          <a:srgbClr val="E2AAAA"/>
        </a:accent3>
        <a:accent4>
          <a:srgbClr val="DADADA"/>
        </a:accent4>
        <a:accent5>
          <a:srgbClr val="FFAAAD"/>
        </a:accent5>
        <a:accent6>
          <a:srgbClr val="8A5C2D"/>
        </a:accent6>
        <a:hlink>
          <a:srgbClr val="CC9900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FF"/>
        </a:lt2>
        <a:accent1>
          <a:srgbClr val="FF00FF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AAFF"/>
        </a:accent5>
        <a:accent6>
          <a:srgbClr val="E70000"/>
        </a:accent6>
        <a:hlink>
          <a:srgbClr val="00FFFF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DDDDDD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97979"/>
        </a:accent6>
        <a:hlink>
          <a:srgbClr val="39393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Broken bar design template</Template>
  <TotalTime>474</TotalTime>
  <Words>379</Words>
  <Application>Microsoft Office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Lucida Sans Unicode</vt:lpstr>
      <vt:lpstr>Times New Roman</vt:lpstr>
      <vt:lpstr>Broken bar design template</vt:lpstr>
      <vt:lpstr>PowerPoint Presentation</vt:lpstr>
      <vt:lpstr>Background</vt:lpstr>
      <vt:lpstr>Nehemiah: A Great Leader</vt:lpstr>
      <vt:lpstr>Nehemiah: A Great Leader</vt:lpstr>
      <vt:lpstr>Nehemiah: A Great Leader</vt:lpstr>
      <vt:lpstr>Nehemiah: A Great Leader</vt:lpstr>
      <vt:lpstr>Nehemiah: A Great Leader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</dc:creator>
  <cp:lastModifiedBy>William Gibson</cp:lastModifiedBy>
  <cp:revision>21</cp:revision>
  <dcterms:created xsi:type="dcterms:W3CDTF">2013-01-25T17:29:55Z</dcterms:created>
  <dcterms:modified xsi:type="dcterms:W3CDTF">2023-02-12T20:12:17Z</dcterms:modified>
</cp:coreProperties>
</file>