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85" r:id="rId2"/>
    <p:sldId id="257" r:id="rId3"/>
    <p:sldId id="271" r:id="rId4"/>
    <p:sldId id="272" r:id="rId5"/>
    <p:sldId id="286"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7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2" autoAdjust="0"/>
  </p:normalViewPr>
  <p:slideViewPr>
    <p:cSldViewPr>
      <p:cViewPr varScale="1">
        <p:scale>
          <a:sx n="89" d="100"/>
          <a:sy n="89" d="100"/>
        </p:scale>
        <p:origin x="21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D024CE-4F4D-4E43-A339-252857820EF9}" type="datetimeFigureOut">
              <a:rPr lang="en-US" smtClean="0"/>
              <a:t>2/14/2023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1C9FC5-51A4-4E98-9E86-6160AC80B668}" type="slidenum">
              <a:rPr lang="en-US" smtClean="0"/>
              <a:t>‹#›</a:t>
            </a:fld>
            <a:endParaRPr lang="en-US"/>
          </a:p>
        </p:txBody>
      </p:sp>
    </p:spTree>
    <p:extLst>
      <p:ext uri="{BB962C8B-B14F-4D97-AF65-F5344CB8AC3E}">
        <p14:creationId xmlns:p14="http://schemas.microsoft.com/office/powerpoint/2010/main" val="239618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6C1A29-FAB5-477A-AE9C-B69F9ACF2A56}" type="datetimeFigureOut">
              <a:rPr lang="en-US" smtClean="0"/>
              <a:pPr/>
              <a:t>2/14/2023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D782B4-A19B-4CE8-B9B2-E349E7F23D35}" type="slidenum">
              <a:rPr lang="en-US" smtClean="0"/>
              <a:pPr/>
              <a:t>‹#›</a:t>
            </a:fld>
            <a:endParaRPr lang="en-US"/>
          </a:p>
        </p:txBody>
      </p:sp>
    </p:spTree>
    <p:extLst>
      <p:ext uri="{BB962C8B-B14F-4D97-AF65-F5344CB8AC3E}">
        <p14:creationId xmlns:p14="http://schemas.microsoft.com/office/powerpoint/2010/main" val="364353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see here, of course, is a storm shelter, a place of refuge. Looks like this family has built a really nice one. But as secure as this place of refuge may be, it can only protect them from physical harm. When it comes to protecting</a:t>
            </a:r>
            <a:r>
              <a:rPr lang="en-US" baseline="0" dirty="0"/>
              <a:t> us, especially from spiritual harm, God is our refuge.</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a:t>
            </a:fld>
            <a:endParaRPr lang="en-US"/>
          </a:p>
        </p:txBody>
      </p:sp>
    </p:spTree>
    <p:extLst>
      <p:ext uri="{BB962C8B-B14F-4D97-AF65-F5344CB8AC3E}">
        <p14:creationId xmlns:p14="http://schemas.microsoft.com/office/powerpoint/2010/main" val="156888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“What have I to dread, what have I to fear, leaning on the everlasting</a:t>
            </a:r>
            <a:r>
              <a:rPr lang="en-US" baseline="0" dirty="0"/>
              <a:t> arms? I have blessed peace with my Lord so near, leaning on the </a:t>
            </a:r>
            <a:r>
              <a:rPr lang="en-US" baseline="0"/>
              <a:t>everlasting arms.”</a:t>
            </a:r>
            <a:endParaRPr lang="en-US"/>
          </a:p>
        </p:txBody>
      </p:sp>
      <p:sp>
        <p:nvSpPr>
          <p:cNvPr id="4" name="Slide Number Placeholder 3"/>
          <p:cNvSpPr>
            <a:spLocks noGrp="1"/>
          </p:cNvSpPr>
          <p:nvPr>
            <p:ph type="sldNum" sz="quarter" idx="10"/>
          </p:nvPr>
        </p:nvSpPr>
        <p:spPr/>
        <p:txBody>
          <a:bodyPr/>
          <a:lstStyle/>
          <a:p>
            <a:fld id="{57D782B4-A19B-4CE8-B9B2-E349E7F23D3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Addictions—by teaching us not</a:t>
            </a:r>
            <a:r>
              <a:rPr lang="en-US" baseline="0" dirty="0"/>
              <a:t> to be brought under the control of anything (1 Cor. 6:12), but also by giving us other means to cope, than these addictions.</a:t>
            </a:r>
          </a:p>
          <a:p>
            <a:endParaRPr lang="en-US" baseline="0" dirty="0"/>
          </a:p>
          <a:p>
            <a:r>
              <a:rPr lang="en-US" baseline="0" dirty="0"/>
              <a:t>Sexual immorality—passages like 1 Corinthians 6:13-20; 1 Thessalonians 4:1-8, and much of Proverbs 1-9.</a:t>
            </a:r>
          </a:p>
          <a:p>
            <a:endParaRPr lang="en-US" baseline="0" dirty="0"/>
          </a:p>
          <a:p>
            <a:r>
              <a:rPr lang="en-US" baseline="0" dirty="0"/>
              <a:t>Love of money—passages like 1 Timothy 6:9-10.</a:t>
            </a:r>
            <a:endParaRPr lang="en-US" dirty="0"/>
          </a:p>
        </p:txBody>
      </p:sp>
      <p:sp>
        <p:nvSpPr>
          <p:cNvPr id="4" name="Slide Number Placeholder 3"/>
          <p:cNvSpPr>
            <a:spLocks noGrp="1"/>
          </p:cNvSpPr>
          <p:nvPr>
            <p:ph type="sldNum" sz="quarter" idx="10"/>
          </p:nvPr>
        </p:nvSpPr>
        <p:spPr/>
        <p:txBody>
          <a:bodyPr/>
          <a:lstStyle/>
          <a:p>
            <a:fld id="{57D782B4-A19B-4CE8-B9B2-E349E7F23D3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71AAF31-9C0B-4892-BE9E-7B71D16A65A0}" type="datetimeFigureOut">
              <a:rPr lang="en-US" smtClean="0"/>
              <a:pPr/>
              <a:t>2/14/2023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F13852-22F1-4C60-B9C8-474C86565D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1AAF31-9C0B-4892-BE9E-7B71D16A65A0}"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13852-22F1-4C60-B9C8-474C86565D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1AAF31-9C0B-4892-BE9E-7B71D16A65A0}"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13852-22F1-4C60-B9C8-474C86565D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1AAF31-9C0B-4892-BE9E-7B71D16A65A0}"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13852-22F1-4C60-B9C8-474C86565D9F}"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71AAF31-9C0B-4892-BE9E-7B71D16A65A0}"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13852-22F1-4C60-B9C8-474C86565D9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1AAF31-9C0B-4892-BE9E-7B71D16A65A0}"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13852-22F1-4C60-B9C8-474C86565D9F}"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71AAF31-9C0B-4892-BE9E-7B71D16A65A0}"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13852-22F1-4C60-B9C8-474C86565D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1AAF31-9C0B-4892-BE9E-7B71D16A65A0}" type="datetimeFigureOut">
              <a:rPr lang="en-US" smtClean="0"/>
              <a:pPr/>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13852-22F1-4C60-B9C8-474C86565D9F}"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AAF31-9C0B-4892-BE9E-7B71D16A65A0}" type="datetimeFigureOut">
              <a:rPr lang="en-US" smtClean="0"/>
              <a:pPr/>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13852-22F1-4C60-B9C8-474C86565D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71AAF31-9C0B-4892-BE9E-7B71D16A65A0}"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13852-22F1-4C60-B9C8-474C86565D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71AAF31-9C0B-4892-BE9E-7B71D16A65A0}" type="datetimeFigureOut">
              <a:rPr lang="en-US" smtClean="0"/>
              <a:pPr/>
              <a:t>2/14/2023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F13852-22F1-4C60-B9C8-474C86565D9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1AAF31-9C0B-4892-BE9E-7B71D16A65A0}" type="datetimeFigureOut">
              <a:rPr lang="en-US" smtClean="0"/>
              <a:pPr/>
              <a:t>2/14/2023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F13852-22F1-4C60-B9C8-474C86565D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66.media.tumblr.com/tumblr_mdgnv8Igwe1qasjv5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503" y="457200"/>
            <a:ext cx="7086600" cy="53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0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200"/>
              </a:spcAft>
            </a:pPr>
            <a:r>
              <a:rPr lang="en-US" sz="3200" dirty="0"/>
              <a:t>The despair that comes from being unloved.</a:t>
            </a:r>
          </a:p>
          <a:p>
            <a:pPr lvl="1">
              <a:lnSpc>
                <a:spcPct val="125000"/>
              </a:lnSpc>
              <a:spcBef>
                <a:spcPts val="0"/>
              </a:spcBef>
              <a:spcAft>
                <a:spcPts val="1200"/>
              </a:spcAft>
            </a:pPr>
            <a:r>
              <a:rPr lang="en-US" sz="2800" dirty="0"/>
              <a:t>By assuring us of His great love </a:t>
            </a:r>
            <a:br>
              <a:rPr lang="en-US" sz="2800" dirty="0"/>
            </a:br>
            <a:r>
              <a:rPr lang="en-US" sz="2800" dirty="0"/>
              <a:t>(Rom. 8:35-39).</a:t>
            </a:r>
          </a:p>
          <a:p>
            <a:pPr lvl="1">
              <a:lnSpc>
                <a:spcPct val="125000"/>
              </a:lnSpc>
              <a:spcBef>
                <a:spcPts val="0"/>
              </a:spcBef>
              <a:spcAft>
                <a:spcPts val="1200"/>
              </a:spcAft>
            </a:pPr>
            <a:r>
              <a:rPr lang="en-US" sz="2800" dirty="0"/>
              <a:t>By surrounding us with brethren who lay down their lives for us (1 Jn. 3:16-18).</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34858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05800" cy="4525963"/>
          </a:xfrm>
        </p:spPr>
        <p:txBody>
          <a:bodyPr anchor="ctr">
            <a:normAutofit/>
          </a:bodyPr>
          <a:lstStyle/>
          <a:p>
            <a:pPr>
              <a:lnSpc>
                <a:spcPct val="125000"/>
              </a:lnSpc>
              <a:spcBef>
                <a:spcPts val="0"/>
              </a:spcBef>
              <a:spcAft>
                <a:spcPts val="1800"/>
              </a:spcAft>
            </a:pPr>
            <a:r>
              <a:rPr lang="en-US" sz="2800" dirty="0">
                <a:latin typeface="Lucida Sans Unicode" panose="020B0602030504020204" pitchFamily="34" charset="0"/>
                <a:cs typeface="Lucida Sans Unicode" panose="020B0602030504020204" pitchFamily="34" charset="0"/>
              </a:rPr>
              <a:t>From the crippling effects of anxiety.</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By giving us the perfect prescription for the “peace of God, which surpasses all understanding” (Philippians 4:6-9).</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40618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800"/>
              </a:spcAft>
            </a:pPr>
            <a:r>
              <a:rPr lang="en-US" sz="2800" dirty="0">
                <a:latin typeface="Lucida Sans Unicode" panose="020B0602030504020204" pitchFamily="34" charset="0"/>
                <a:cs typeface="Lucida Sans Unicode" panose="020B0602030504020204" pitchFamily="34" charset="0"/>
              </a:rPr>
              <a:t>From the self-serving attitude that destroys so many relationships.</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By teaching us to deny or crucify ourselves </a:t>
            </a:r>
            <a:br>
              <a:rPr lang="en-US" sz="2400" dirty="0">
                <a:latin typeface="Lucida Sans Unicode" panose="020B0602030504020204" pitchFamily="34" charset="0"/>
                <a:cs typeface="Lucida Sans Unicode" panose="020B0602030504020204" pitchFamily="34" charset="0"/>
              </a:rPr>
            </a:br>
            <a:r>
              <a:rPr lang="en-US" sz="2400" dirty="0">
                <a:latin typeface="Lucida Sans Unicode" panose="020B0602030504020204" pitchFamily="34" charset="0"/>
                <a:cs typeface="Lucida Sans Unicode" panose="020B0602030504020204" pitchFamily="34" charset="0"/>
              </a:rPr>
              <a:t>(Luke 9:23; Galatians 2:20).</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And to esteem others better than ourselves </a:t>
            </a:r>
            <a:br>
              <a:rPr lang="en-US" sz="2400" dirty="0">
                <a:latin typeface="Lucida Sans Unicode" panose="020B0602030504020204" pitchFamily="34" charset="0"/>
                <a:cs typeface="Lucida Sans Unicode" panose="020B0602030504020204" pitchFamily="34" charset="0"/>
              </a:rPr>
            </a:br>
            <a:r>
              <a:rPr lang="en-US" sz="2400" dirty="0">
                <a:latin typeface="Lucida Sans Unicode" panose="020B0602030504020204" pitchFamily="34" charset="0"/>
                <a:cs typeface="Lucida Sans Unicode" panose="020B0602030504020204" pitchFamily="34" charset="0"/>
              </a:rPr>
              <a:t>(Philippians 2:3-8).</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37477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800"/>
              </a:spcAft>
            </a:pPr>
            <a:r>
              <a:rPr lang="en-US" sz="2800" dirty="0">
                <a:latin typeface="Lucida Sans Unicode" panose="020B0602030504020204" pitchFamily="34" charset="0"/>
                <a:cs typeface="Lucida Sans Unicode" panose="020B0602030504020204" pitchFamily="34" charset="0"/>
              </a:rPr>
              <a:t>From other poisonous attitudes like wrath, bitterness, and envy.</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By replacing these with self-control, gratitude, kindness, tenderheartedness, etc. (Eph. 4:31-32; James 3:13-18).</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23353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7200" cy="4525963"/>
          </a:xfrm>
        </p:spPr>
        <p:txBody>
          <a:bodyPr anchor="ctr">
            <a:normAutofit/>
          </a:bodyPr>
          <a:lstStyle/>
          <a:p>
            <a:pPr>
              <a:lnSpc>
                <a:spcPct val="125000"/>
              </a:lnSpc>
              <a:spcBef>
                <a:spcPts val="0"/>
              </a:spcBef>
              <a:spcAft>
                <a:spcPts val="1800"/>
              </a:spcAft>
            </a:pPr>
            <a:r>
              <a:rPr lang="en-US" sz="2800" dirty="0">
                <a:latin typeface="Lucida Sans Unicode" panose="020B0602030504020204" pitchFamily="34" charset="0"/>
                <a:cs typeface="Lucida Sans Unicode" panose="020B0602030504020204" pitchFamily="34" charset="0"/>
              </a:rPr>
              <a:t>From the heartaches of this life.</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Not by removing them, but by giving us sufficient grace to cope (2 Corinthians 12:9).</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By promising us something far better in the life to come (Revelation 21:4).</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37745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800"/>
              </a:spcAft>
            </a:pPr>
            <a:r>
              <a:rPr lang="en-US" sz="2800" dirty="0">
                <a:latin typeface="Lucida Sans Unicode" panose="020B0602030504020204" pitchFamily="34" charset="0"/>
                <a:cs typeface="Lucida Sans Unicode" panose="020B0602030504020204" pitchFamily="34" charset="0"/>
              </a:rPr>
              <a:t>From the shackles of denominationalism.</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By teaching us a way we can simply be Christians, serving Christ and Him alone.</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He is a refuge from the traditions of men.</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1236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800"/>
              </a:spcAft>
            </a:pPr>
            <a:r>
              <a:rPr lang="en-US" sz="2800" dirty="0">
                <a:latin typeface="Lucida Sans Unicode" panose="020B0602030504020204" pitchFamily="34" charset="0"/>
                <a:cs typeface="Lucida Sans Unicode" panose="020B0602030504020204" pitchFamily="34" charset="0"/>
              </a:rPr>
              <a:t>From the condemnation of sin.</a:t>
            </a:r>
          </a:p>
          <a:p>
            <a:pPr lvl="1">
              <a:lnSpc>
                <a:spcPct val="125000"/>
              </a:lnSpc>
              <a:spcBef>
                <a:spcPts val="0"/>
              </a:spcBef>
              <a:spcAft>
                <a:spcPts val="1800"/>
              </a:spcAft>
            </a:pPr>
            <a:r>
              <a:rPr lang="en-US" sz="2400" dirty="0">
                <a:latin typeface="Lucida Sans Unicode" panose="020B0602030504020204" pitchFamily="34" charset="0"/>
                <a:cs typeface="Lucida Sans Unicode" panose="020B0602030504020204" pitchFamily="34" charset="0"/>
              </a:rPr>
              <a:t>By assuring His children that if we repent and confess our wrongs, “He is faithful and just to forgive us our sins and to cleanse us from all unrighteousness (1 John 1:9).</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46804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14672"/>
          </a:xfrm>
        </p:spPr>
        <p:txBody>
          <a:bodyPr anchor="ctr">
            <a:normAutofit/>
          </a:bodyPr>
          <a:lstStyle/>
          <a:p>
            <a:pPr>
              <a:lnSpc>
                <a:spcPct val="125000"/>
              </a:lnSpc>
              <a:spcBef>
                <a:spcPts val="0"/>
              </a:spcBef>
              <a:spcAft>
                <a:spcPts val="1200"/>
              </a:spcAft>
            </a:pPr>
            <a:r>
              <a:rPr lang="en-US" sz="2800" dirty="0">
                <a:latin typeface="Lucida Sans Unicode" panose="020B0602030504020204" pitchFamily="34" charset="0"/>
                <a:cs typeface="Lucida Sans Unicode" panose="020B0602030504020204" pitchFamily="34" charset="0"/>
              </a:rPr>
              <a:t>From the fear of death (Hebrews 2:14-15)</a:t>
            </a:r>
          </a:p>
          <a:p>
            <a:pPr lvl="1">
              <a:lnSpc>
                <a:spcPct val="12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By promising us that if we live and believe in Him, we will live again, that we will in fact live forever with Him (John 11:23-26; 1 Thess. 4:13-18).</a:t>
            </a:r>
          </a:p>
          <a:p>
            <a:pPr lvl="1">
              <a:lnSpc>
                <a:spcPct val="125000"/>
              </a:lnSpc>
              <a:spcBef>
                <a:spcPts val="0"/>
              </a:spcBef>
              <a:spcAft>
                <a:spcPts val="1200"/>
              </a:spcAft>
            </a:pPr>
            <a:r>
              <a:rPr lang="en-US" sz="2400" dirty="0">
                <a:latin typeface="Lucida Sans Unicode" panose="020B0602030504020204" pitchFamily="34" charset="0"/>
                <a:cs typeface="Lucida Sans Unicode" panose="020B0602030504020204" pitchFamily="34" charset="0"/>
              </a:rPr>
              <a:t>“When this corruptible has put on incorruption, and this mortal has put on immortality, then shall be brought to pass the saying…‘Death shall be swallowed up in victory’” (1 Corinthians 15:54).</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30409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lnSpc>
                <a:spcPct val="150000"/>
              </a:lnSpc>
              <a:buNone/>
            </a:pPr>
            <a:r>
              <a:rPr lang="en-US" sz="3600" dirty="0"/>
              <a:t>“I will say of the LORD, ‘He is my refuge and my fortress; My God, in </a:t>
            </a:r>
            <a:r>
              <a:rPr lang="en-US" sz="3600" b="1" dirty="0"/>
              <a:t>Him</a:t>
            </a:r>
            <a:r>
              <a:rPr lang="en-US" sz="3600" dirty="0"/>
              <a:t> I will trust’” (Psalms 91:2).</a:t>
            </a:r>
          </a:p>
        </p:txBody>
      </p:sp>
      <p:sp>
        <p:nvSpPr>
          <p:cNvPr id="2" name="Title 1"/>
          <p:cNvSpPr>
            <a:spLocks noGrp="1"/>
          </p:cNvSpPr>
          <p:nvPr>
            <p:ph type="title"/>
          </p:nvPr>
        </p:nvSpPr>
        <p:spPr/>
        <p:txBody>
          <a:bodyPr/>
          <a:lstStyle/>
          <a:p>
            <a:r>
              <a:rPr lang="en-US" dirty="0">
                <a:solidFill>
                  <a:schemeClr val="tx1"/>
                </a:solidFill>
                <a:effectLst/>
              </a:rPr>
              <a:t>CONCLUSION: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nSpc>
                <a:spcPct val="125000"/>
              </a:lnSpc>
              <a:spcBef>
                <a:spcPts val="0"/>
              </a:spcBef>
              <a:spcAft>
                <a:spcPts val="2400"/>
              </a:spcAft>
              <a:buNone/>
            </a:pPr>
            <a:r>
              <a:rPr lang="en-US" sz="2600" dirty="0"/>
              <a:t>“The eternal God is your </a:t>
            </a:r>
            <a:r>
              <a:rPr lang="en-US" sz="2600" b="1" dirty="0"/>
              <a:t>refuge</a:t>
            </a:r>
            <a:r>
              <a:rPr lang="en-US" sz="2600" dirty="0"/>
              <a:t>, and underneath are the everlasting arms…” (Deut. 33:27).</a:t>
            </a:r>
          </a:p>
          <a:p>
            <a:pPr marL="0" indent="0">
              <a:lnSpc>
                <a:spcPct val="125000"/>
              </a:lnSpc>
              <a:spcBef>
                <a:spcPts val="0"/>
              </a:spcBef>
              <a:spcAft>
                <a:spcPts val="2400"/>
              </a:spcAft>
              <a:buNone/>
            </a:pPr>
            <a:r>
              <a:rPr lang="en-US" sz="2600" dirty="0"/>
              <a:t>“God is our </a:t>
            </a:r>
            <a:r>
              <a:rPr lang="en-US" sz="2600" b="1" dirty="0"/>
              <a:t>refuge</a:t>
            </a:r>
            <a:r>
              <a:rPr lang="en-US" sz="2600" dirty="0"/>
              <a:t> and strength, a very present help in trouble” (Psa. 46:1).</a:t>
            </a:r>
          </a:p>
          <a:p>
            <a:pPr marL="0" indent="0">
              <a:lnSpc>
                <a:spcPct val="125000"/>
              </a:lnSpc>
              <a:spcBef>
                <a:spcPts val="0"/>
              </a:spcBef>
              <a:spcAft>
                <a:spcPts val="2400"/>
              </a:spcAft>
              <a:buNone/>
            </a:pPr>
            <a:r>
              <a:rPr lang="en-US" sz="2600" dirty="0"/>
              <a:t>“…for my soul trusts in You; and in the shadow of Your wings I will make my </a:t>
            </a:r>
            <a:r>
              <a:rPr lang="en-US" sz="2600" b="1" dirty="0"/>
              <a:t>refuge</a:t>
            </a:r>
            <a:r>
              <a:rPr lang="en-US" sz="2600" dirty="0"/>
              <a:t>, until these calamities have passed by” (Psa. 57:1).</a:t>
            </a:r>
          </a:p>
        </p:txBody>
      </p:sp>
      <p:sp>
        <p:nvSpPr>
          <p:cNvPr id="2" name="Title 1"/>
          <p:cNvSpPr>
            <a:spLocks noGrp="1"/>
          </p:cNvSpPr>
          <p:nvPr>
            <p:ph type="title"/>
          </p:nvPr>
        </p:nvSpPr>
        <p:spPr/>
        <p:txBody>
          <a:bodyPr/>
          <a:lstStyle/>
          <a:p>
            <a:r>
              <a:rPr lang="en-US" dirty="0">
                <a:solidFill>
                  <a:schemeClr val="tx1"/>
                </a:solidFill>
                <a:effectLst/>
              </a:rPr>
              <a:t>God is our Refuge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nSpc>
                <a:spcPct val="125000"/>
              </a:lnSpc>
              <a:spcBef>
                <a:spcPts val="0"/>
              </a:spcBef>
              <a:spcAft>
                <a:spcPts val="3000"/>
              </a:spcAft>
              <a:buNone/>
            </a:pPr>
            <a:r>
              <a:rPr lang="en-US" sz="2600" dirty="0"/>
              <a:t>“…and under His wings you shall take </a:t>
            </a:r>
            <a:r>
              <a:rPr lang="en-US" sz="2600" b="1" dirty="0"/>
              <a:t>refuge</a:t>
            </a:r>
            <a:r>
              <a:rPr lang="en-US" sz="2600" dirty="0"/>
              <a:t>; His truth shall be your shield and buckler” (Psa. 91:4).</a:t>
            </a:r>
          </a:p>
          <a:p>
            <a:pPr marL="0" indent="0">
              <a:lnSpc>
                <a:spcPct val="125000"/>
              </a:lnSpc>
              <a:spcBef>
                <a:spcPts val="0"/>
              </a:spcBef>
              <a:spcAft>
                <a:spcPts val="3000"/>
              </a:spcAft>
              <a:buNone/>
            </a:pPr>
            <a:r>
              <a:rPr lang="en-US" sz="2600" dirty="0"/>
              <a:t>“In the fear of the LORD there is strong confidence, and His children will have a place of </a:t>
            </a:r>
            <a:r>
              <a:rPr lang="en-US" sz="2600" b="1" dirty="0"/>
              <a:t>refuge</a:t>
            </a:r>
            <a:r>
              <a:rPr lang="en-US" sz="2600" dirty="0"/>
              <a:t>” (Prov. 14:26).</a:t>
            </a:r>
          </a:p>
        </p:txBody>
      </p:sp>
      <p:sp>
        <p:nvSpPr>
          <p:cNvPr id="2" name="Title 1"/>
          <p:cNvSpPr>
            <a:spLocks noGrp="1"/>
          </p:cNvSpPr>
          <p:nvPr>
            <p:ph type="title"/>
          </p:nvPr>
        </p:nvSpPr>
        <p:spPr/>
        <p:txBody>
          <a:bodyPr/>
          <a:lstStyle/>
          <a:p>
            <a:r>
              <a:rPr lang="en-US" dirty="0">
                <a:solidFill>
                  <a:schemeClr val="tx1"/>
                </a:solidFill>
                <a:effectLst/>
              </a:rPr>
              <a:t>God is our Refuge</a:t>
            </a:r>
          </a:p>
        </p:txBody>
      </p:sp>
    </p:spTree>
    <p:extLst>
      <p:ext uri="{BB962C8B-B14F-4D97-AF65-F5344CB8AC3E}">
        <p14:creationId xmlns:p14="http://schemas.microsoft.com/office/powerpoint/2010/main" val="4472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ormAutofit/>
          </a:bodyPr>
          <a:lstStyle/>
          <a:p>
            <a:pPr>
              <a:lnSpc>
                <a:spcPct val="125000"/>
              </a:lnSpc>
              <a:spcBef>
                <a:spcPts val="0"/>
              </a:spcBef>
              <a:spcAft>
                <a:spcPts val="1800"/>
              </a:spcAft>
            </a:pPr>
            <a:r>
              <a:rPr lang="en-US" sz="2600" dirty="0"/>
              <a:t>Found in our relationship to God through Jesus Christ (Hebrews 6:17-20).</a:t>
            </a:r>
          </a:p>
          <a:p>
            <a:pPr>
              <a:lnSpc>
                <a:spcPct val="125000"/>
              </a:lnSpc>
              <a:spcBef>
                <a:spcPts val="0"/>
              </a:spcBef>
              <a:spcAft>
                <a:spcPts val="1800"/>
              </a:spcAft>
            </a:pPr>
            <a:r>
              <a:rPr lang="en-US" sz="2600" dirty="0"/>
              <a:t>Formed and maintained by faithful obedience (Matt. 7:24-27; 1 John 2:3-6).</a:t>
            </a:r>
          </a:p>
          <a:p>
            <a:pPr>
              <a:lnSpc>
                <a:spcPct val="125000"/>
              </a:lnSpc>
              <a:spcBef>
                <a:spcPts val="0"/>
              </a:spcBef>
              <a:spcAft>
                <a:spcPts val="1800"/>
              </a:spcAft>
            </a:pPr>
            <a:r>
              <a:rPr lang="en-US" sz="2600" dirty="0"/>
              <a:t>Offers a refuge from many harmful things, but especially from sin and its consequences.</a:t>
            </a:r>
          </a:p>
        </p:txBody>
      </p:sp>
      <p:sp>
        <p:nvSpPr>
          <p:cNvPr id="2" name="Title 1"/>
          <p:cNvSpPr>
            <a:spLocks noGrp="1"/>
          </p:cNvSpPr>
          <p:nvPr>
            <p:ph type="title"/>
          </p:nvPr>
        </p:nvSpPr>
        <p:spPr/>
        <p:txBody>
          <a:bodyPr anchor="ctr">
            <a:normAutofit/>
          </a:bodyPr>
          <a:lstStyle/>
          <a:p>
            <a:r>
              <a:rPr lang="en-US" sz="3600" dirty="0">
                <a:solidFill>
                  <a:schemeClr val="tx1"/>
                </a:solidFill>
                <a:effectLst/>
              </a:rPr>
              <a:t>This “place” of refuge</a:t>
            </a:r>
          </a:p>
        </p:txBody>
      </p:sp>
    </p:spTree>
    <p:extLst>
      <p:ext uri="{BB962C8B-B14F-4D97-AF65-F5344CB8AC3E}">
        <p14:creationId xmlns:p14="http://schemas.microsoft.com/office/powerpoint/2010/main" val="19633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2400"/>
              </a:spcAft>
            </a:pPr>
            <a:r>
              <a:rPr lang="en-US" sz="3200" dirty="0"/>
              <a:t>From substance abuse.</a:t>
            </a:r>
          </a:p>
          <a:p>
            <a:pPr lvl="1">
              <a:lnSpc>
                <a:spcPct val="125000"/>
              </a:lnSpc>
              <a:spcBef>
                <a:spcPts val="0"/>
              </a:spcBef>
              <a:spcAft>
                <a:spcPts val="2400"/>
              </a:spcAft>
            </a:pPr>
            <a:r>
              <a:rPr lang="en-US" sz="2800" dirty="0"/>
              <a:t>By teaching us to not be brought under the control of anything (1 Cor. 6:12).</a:t>
            </a:r>
          </a:p>
          <a:p>
            <a:pPr lvl="1">
              <a:lnSpc>
                <a:spcPct val="125000"/>
              </a:lnSpc>
              <a:spcBef>
                <a:spcPts val="0"/>
              </a:spcBef>
              <a:spcAft>
                <a:spcPts val="2400"/>
              </a:spcAft>
            </a:pPr>
            <a:r>
              <a:rPr lang="en-US" sz="2800" dirty="0"/>
              <a:t>By offering us better ways to cope.</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38942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200"/>
              </a:spcAft>
            </a:pPr>
            <a:r>
              <a:rPr lang="en-US" sz="3200" dirty="0"/>
              <a:t>From sexual immorality and its consequences.</a:t>
            </a:r>
          </a:p>
          <a:p>
            <a:pPr lvl="1">
              <a:lnSpc>
                <a:spcPct val="125000"/>
              </a:lnSpc>
              <a:spcBef>
                <a:spcPts val="0"/>
              </a:spcBef>
              <a:spcAft>
                <a:spcPts val="1200"/>
              </a:spcAft>
            </a:pPr>
            <a:r>
              <a:rPr lang="en-US" sz="2700" dirty="0"/>
              <a:t>By teaching us the sanctity of marriage (Hebrews 13:4).</a:t>
            </a:r>
          </a:p>
          <a:p>
            <a:pPr lvl="1">
              <a:lnSpc>
                <a:spcPct val="125000"/>
              </a:lnSpc>
              <a:spcBef>
                <a:spcPts val="0"/>
              </a:spcBef>
              <a:spcAft>
                <a:spcPts val="1200"/>
              </a:spcAft>
            </a:pPr>
            <a:r>
              <a:rPr lang="en-US" sz="2700" dirty="0"/>
              <a:t>By showing that sexual relations outside marriage are sinful (1 Cor. 6:13-20; </a:t>
            </a:r>
            <a:br>
              <a:rPr lang="en-US" sz="2700" dirty="0"/>
            </a:br>
            <a:r>
              <a:rPr lang="en-US" sz="2700" dirty="0"/>
              <a:t>1 Thess. 4:1-8).</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180639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200"/>
              </a:spcAft>
            </a:pPr>
            <a:r>
              <a:rPr lang="en-US" sz="3200" dirty="0"/>
              <a:t>From the perils of greed.</a:t>
            </a:r>
          </a:p>
          <a:p>
            <a:pPr lvl="1">
              <a:lnSpc>
                <a:spcPct val="125000"/>
              </a:lnSpc>
              <a:spcBef>
                <a:spcPts val="0"/>
              </a:spcBef>
              <a:spcAft>
                <a:spcPts val="1200"/>
              </a:spcAft>
            </a:pPr>
            <a:r>
              <a:rPr lang="en-US" sz="2800" dirty="0"/>
              <a:t>By warning us about the love of money, by revealing its many temptations and snares, and by giving us a better set of priorities. 1 Tim. 6:9-11.</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19350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800"/>
              </a:spcAft>
            </a:pPr>
            <a:r>
              <a:rPr lang="en-US" sz="3200" dirty="0"/>
              <a:t>From the fear of failure.</a:t>
            </a:r>
          </a:p>
          <a:p>
            <a:pPr lvl="1">
              <a:lnSpc>
                <a:spcPct val="125000"/>
              </a:lnSpc>
              <a:spcBef>
                <a:spcPts val="0"/>
              </a:spcBef>
              <a:spcAft>
                <a:spcPts val="1800"/>
              </a:spcAft>
            </a:pPr>
            <a:r>
              <a:rPr lang="en-US" sz="2800" dirty="0"/>
              <a:t>By completely redefining prosperity and success. Matt. 20:26; 3 John 1:2.</a:t>
            </a:r>
          </a:p>
          <a:p>
            <a:pPr lvl="1">
              <a:lnSpc>
                <a:spcPct val="125000"/>
              </a:lnSpc>
              <a:spcBef>
                <a:spcPts val="0"/>
              </a:spcBef>
              <a:spcAft>
                <a:spcPts val="1800"/>
              </a:spcAft>
            </a:pPr>
            <a:r>
              <a:rPr lang="en-US" sz="2800" dirty="0"/>
              <a:t>“Of whom the world was not worthy” </a:t>
            </a:r>
            <a:br>
              <a:rPr lang="en-US" sz="2800" dirty="0"/>
            </a:br>
            <a:r>
              <a:rPr lang="en-US" sz="2800" dirty="0"/>
              <a:t>(Heb. 11:38).</a:t>
            </a:r>
          </a:p>
          <a:p>
            <a:pPr lvl="1">
              <a:lnSpc>
                <a:spcPct val="125000"/>
              </a:lnSpc>
              <a:spcBef>
                <a:spcPts val="0"/>
              </a:spcBef>
              <a:spcAft>
                <a:spcPts val="1800"/>
              </a:spcAft>
            </a:pPr>
            <a:r>
              <a:rPr lang="en-US" sz="2800" dirty="0"/>
              <a:t>2 Cor. 5:17.</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39998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lnSpc>
                <a:spcPct val="125000"/>
              </a:lnSpc>
              <a:spcBef>
                <a:spcPts val="0"/>
              </a:spcBef>
              <a:spcAft>
                <a:spcPts val="1200"/>
              </a:spcAft>
            </a:pPr>
            <a:r>
              <a:rPr lang="en-US" sz="3200" dirty="0"/>
              <a:t>The rebellious spirit which clashes with authority.</a:t>
            </a:r>
          </a:p>
          <a:p>
            <a:pPr lvl="1">
              <a:lnSpc>
                <a:spcPct val="125000"/>
              </a:lnSpc>
              <a:spcBef>
                <a:spcPts val="0"/>
              </a:spcBef>
              <a:spcAft>
                <a:spcPts val="1200"/>
              </a:spcAft>
            </a:pPr>
            <a:r>
              <a:rPr lang="en-US" sz="2800" dirty="0"/>
              <a:t>By replacing it with an attitude of submission to authority. 1 Pet. 2:13-3:12.</a:t>
            </a:r>
          </a:p>
        </p:txBody>
      </p:sp>
      <p:sp>
        <p:nvSpPr>
          <p:cNvPr id="2" name="Title 1"/>
          <p:cNvSpPr>
            <a:spLocks noGrp="1"/>
          </p:cNvSpPr>
          <p:nvPr>
            <p:ph type="title"/>
          </p:nvPr>
        </p:nvSpPr>
        <p:spPr/>
        <p:txBody>
          <a:bodyPr>
            <a:normAutofit/>
          </a:bodyPr>
          <a:lstStyle/>
          <a:p>
            <a:r>
              <a:rPr lang="en-US" dirty="0"/>
              <a:t>God is our refuge…</a:t>
            </a:r>
          </a:p>
        </p:txBody>
      </p:sp>
    </p:spTree>
    <p:extLst>
      <p:ext uri="{BB962C8B-B14F-4D97-AF65-F5344CB8AC3E}">
        <p14:creationId xmlns:p14="http://schemas.microsoft.com/office/powerpoint/2010/main" val="37695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914</TotalTime>
  <Words>1661</Words>
  <Application>Microsoft Office PowerPoint</Application>
  <PresentationFormat>On-screen Show (4:3)</PresentationFormat>
  <Paragraphs>138</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Lucida Sans Unicode</vt:lpstr>
      <vt:lpstr>Verdana</vt:lpstr>
      <vt:lpstr>Wingdings 2</vt:lpstr>
      <vt:lpstr>Wingdings 3</vt:lpstr>
      <vt:lpstr>Concourse</vt:lpstr>
      <vt:lpstr>PowerPoint Presentation</vt:lpstr>
      <vt:lpstr>God is our Refuge</vt:lpstr>
      <vt:lpstr>God is our Refuge</vt:lpstr>
      <vt:lpstr>This “place” of refuge</vt:lpstr>
      <vt:lpstr>God is our refuge…</vt:lpstr>
      <vt:lpstr>God is our refuge…</vt:lpstr>
      <vt:lpstr>God is our refuge…</vt:lpstr>
      <vt:lpstr>God is our refuge…</vt:lpstr>
      <vt:lpstr>God is our refuge…</vt:lpstr>
      <vt:lpstr>God is our refuge…</vt:lpstr>
      <vt:lpstr>God is our refuge…</vt:lpstr>
      <vt:lpstr>God is our refuge…</vt:lpstr>
      <vt:lpstr>God is our refuge…</vt:lpstr>
      <vt:lpstr>God is our refuge…</vt:lpstr>
      <vt:lpstr>God is our refuge…</vt:lpstr>
      <vt:lpstr>God is our refuge…</vt:lpstr>
      <vt:lpstr>God is our refuge…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Refuge in the Lord</dc:title>
  <dc:creator>Bryan</dc:creator>
  <cp:lastModifiedBy>William Gibson</cp:lastModifiedBy>
  <cp:revision>32</cp:revision>
  <cp:lastPrinted>2023-02-03T18:51:38Z</cp:lastPrinted>
  <dcterms:created xsi:type="dcterms:W3CDTF">2011-10-14T15:16:52Z</dcterms:created>
  <dcterms:modified xsi:type="dcterms:W3CDTF">2023-02-14T16:37:05Z</dcterms:modified>
</cp:coreProperties>
</file>