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2" r:id="rId3"/>
    <p:sldId id="271" r:id="rId4"/>
    <p:sldId id="273" r:id="rId5"/>
    <p:sldId id="274" r:id="rId6"/>
    <p:sldId id="275" r:id="rId7"/>
    <p:sldId id="260" r:id="rId8"/>
    <p:sldId id="261" r:id="rId9"/>
    <p:sldId id="27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37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1C0-D428-4874-A6C8-ABC838F92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1EA3-47DD-4716-93BA-D8FA0891A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C81-74F1-4555-94F8-884CF537E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8D31-7D3D-4D59-9F75-B8EB43572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2CC2-663E-49F5-9564-02843E95C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5F3-3B46-47B8-8ED6-58509C3FE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7DCF-8567-4FB7-BC71-3173CDDDE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66D1-F2FB-488D-87EE-9C789274B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5A06-2EBD-48A8-ABA1-6834B0EA7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4A49-26AC-4817-82F0-533EBE5F1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733DC0-4365-4A23-B9F4-254F0B5AF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C0895B-3967-4594-B055-35646E6451F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5400" dirty="0"/>
              <a:t>Paul’s Address to the Ephesian Elders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Acts 20:17-38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Responsibilities of elders to the flock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Elders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Trouble from without and from within (vv. 29-30).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So here are Paul’s instructions to them in v. 28: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“Take heed to yourselves…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…and to all the flock”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“Watch…warn” (v. 31).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Shepherd the flock (v. 28).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Source of strength? (v. 32).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400" dirty="0" smtClean="0">
                <a:solidFill>
                  <a:schemeClr val="tx1"/>
                </a:solidFill>
              </a:rPr>
              <a:t>Importance of Gospel Preaching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400" dirty="0" smtClean="0"/>
              <a:t>Key Words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Aft>
                <a:spcPts val="900"/>
              </a:spcAft>
            </a:pPr>
            <a:r>
              <a:rPr lang="en-US" dirty="0" smtClean="0"/>
              <a:t>“proclaimed…taught” (v. 20); “testify” or “testifying” (vv. 21, 24, 26); “preaching” (v. 25); “declare” (v. 27); “warn” (v. 31).</a:t>
            </a:r>
          </a:p>
        </p:txBody>
      </p:sp>
    </p:spTree>
    <p:extLst>
      <p:ext uri="{BB962C8B-B14F-4D97-AF65-F5344CB8AC3E}">
        <p14:creationId xmlns:p14="http://schemas.microsoft.com/office/powerpoint/2010/main" val="287120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How important to Paul?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dirty="0" smtClean="0"/>
              <a:t>So important that “I kept back nothing that was helpful” </a:t>
            </a:r>
            <a:r>
              <a:rPr lang="en-US" sz="2400" dirty="0" smtClean="0"/>
              <a:t>(NAS— “did not shrink…”) (v</a:t>
            </a:r>
            <a:r>
              <a:rPr lang="en-US" sz="2400" dirty="0" smtClean="0"/>
              <a:t>. 20</a:t>
            </a:r>
            <a:r>
              <a:rPr lang="en-US" sz="2400" dirty="0" smtClean="0"/>
              <a:t>). </a:t>
            </a:r>
            <a:endParaRPr lang="en-US" sz="2400" dirty="0" smtClean="0"/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dirty="0" smtClean="0"/>
              <a:t>So important that I “taught you publicly and from house to house” (v. 20), and “night and day” (v. 31).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dirty="0" smtClean="0"/>
              <a:t>More important than my personal welfare (v. 24).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dirty="0" smtClean="0"/>
              <a:t>So important that I needed to preach to everyone </a:t>
            </a:r>
            <a:br>
              <a:rPr lang="en-US" sz="2400" dirty="0" smtClean="0"/>
            </a:br>
            <a:r>
              <a:rPr lang="en-US" sz="2400" dirty="0" smtClean="0"/>
              <a:t>(vv. 21, 26-27</a:t>
            </a:r>
            <a:r>
              <a:rPr lang="en-US" sz="2400" dirty="0" smtClean="0"/>
              <a:t>).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dirty="0" smtClean="0"/>
              <a:t>“Provided for my necessities” (v. 34).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43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Preaching is obviously not the only way </a:t>
            </a:r>
            <a:r>
              <a:rPr lang="en-US" sz="2400" dirty="0" smtClean="0"/>
              <a:t>for people to learn the will of God, </a:t>
            </a:r>
            <a:r>
              <a:rPr lang="en-US" sz="2400" dirty="0" smtClean="0"/>
              <a:t>but it is still very important.</a:t>
            </a:r>
          </a:p>
          <a:p>
            <a:pPr lvl="1">
              <a:lnSpc>
                <a:spcPct val="114000"/>
              </a:lnSpc>
              <a:spcAft>
                <a:spcPts val="600"/>
              </a:spcAft>
            </a:pPr>
            <a:r>
              <a:rPr lang="en-US" sz="2200" dirty="0" smtClean="0"/>
              <a:t>Some read the Scriptures, but aren’t persuaded to act on what they learn.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sz="2200" dirty="0" smtClean="0"/>
              <a:t>Some read the Scriptures, but have trouble putting it all together (Acts 8:30-31).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Do all the preaching/teaching your ability/opportunities will allow.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4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dirty="0"/>
              <a:t>Support preaching in other ways—giving, inviting people to hear the gospel, </a:t>
            </a:r>
            <a:r>
              <a:rPr lang="en-US" sz="2400" dirty="0" smtClean="0"/>
              <a:t>listening carefully yourself, speaking </a:t>
            </a:r>
            <a:r>
              <a:rPr lang="en-US" sz="2400" dirty="0"/>
              <a:t>to visitors, praying, etc.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dirty="0" smtClean="0"/>
              <a:t>The current trend toward less preaching is not good</a:t>
            </a:r>
            <a:r>
              <a:rPr lang="en-US" sz="2400" dirty="0" smtClean="0"/>
              <a:t>.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sz="2200" dirty="0" smtClean="0"/>
              <a:t>Reducing number of services.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sz="2200" dirty="0" smtClean="0"/>
              <a:t>The effort by some to eliminate gospel meetings, or at least greatly reduce them.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159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800" dirty="0" smtClean="0">
                <a:solidFill>
                  <a:schemeClr val="tx1"/>
                </a:solidFill>
              </a:rPr>
              <a:t>What Makes Grown Men Cry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667000"/>
            <a:ext cx="7772400" cy="1509712"/>
          </a:xfrm>
        </p:spPr>
        <p:txBody>
          <a:bodyPr anchor="ctr">
            <a:normAutofit/>
          </a:bodyPr>
          <a:lstStyle/>
          <a:p>
            <a:r>
              <a:rPr lang="en-US" sz="2800" dirty="0" smtClean="0"/>
              <a:t>Three Things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Makes Grown Men Cry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Persecution (vv</a:t>
            </a:r>
            <a:r>
              <a:rPr lang="en-US" dirty="0" smtClean="0"/>
              <a:t>. 18-19</a:t>
            </a:r>
            <a:r>
              <a:rPr lang="en-US" dirty="0" smtClean="0"/>
              <a:t>).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What caused the tears? The persecution itself, or the hard hearts of the persecutors?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Hardly unaffected by persecution. Acts 18:9-10; </a:t>
            </a:r>
            <a:br>
              <a:rPr lang="en-US" dirty="0" smtClean="0"/>
            </a:br>
            <a:r>
              <a:rPr lang="en-US" dirty="0" smtClean="0"/>
              <a:t>2 Cor. 7:5.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But also grieved by the hard hearts of his persecutors. Rom. 9:1-3; 10:1.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Notice, though, how he kept on preaching (vv. 20-24).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Makes Grown Men Cry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Church </a:t>
            </a:r>
            <a:r>
              <a:rPr lang="en-US" dirty="0" smtClean="0"/>
              <a:t>troubles (vv. 29-31</a:t>
            </a:r>
            <a:r>
              <a:rPr lang="en-US" dirty="0" smtClean="0"/>
              <a:t>).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Threats to the faith of people whom Jesus had purchased with His own blood (v. 28).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Depth of feeling also shown in 2 Cor. 2:4; 11:28.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Saying goodbye (vv. 36-38</a:t>
            </a:r>
            <a:r>
              <a:rPr lang="en-US" dirty="0" smtClean="0"/>
              <a:t>).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Brethren who had together earnestly contended for the faith are about to part company, and look at the result.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“Blest Be the Tie that Binds”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454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Paul’s Address to the Ephesian Elders</vt:lpstr>
      <vt:lpstr>Importance of Gospel Preaching</vt:lpstr>
      <vt:lpstr>Key Words</vt:lpstr>
      <vt:lpstr>How important to Paul?</vt:lpstr>
      <vt:lpstr>Applications</vt:lpstr>
      <vt:lpstr>Applications</vt:lpstr>
      <vt:lpstr>What Makes Grown Men Cry</vt:lpstr>
      <vt:lpstr>What Makes Grown Men Cry</vt:lpstr>
      <vt:lpstr>What Makes Grown Men Cry</vt:lpstr>
      <vt:lpstr>Responsibilities of elders to the flock</vt:lpstr>
      <vt:lpstr>Elders</vt:lpstr>
    </vt:vector>
  </TitlesOfParts>
  <Company>Prattmont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Address to the Ephesian Elders</dc:title>
  <dc:creator>Bryan Gibson</dc:creator>
  <cp:lastModifiedBy>Bryan</cp:lastModifiedBy>
  <cp:revision>24</cp:revision>
  <dcterms:created xsi:type="dcterms:W3CDTF">2009-05-21T19:33:04Z</dcterms:created>
  <dcterms:modified xsi:type="dcterms:W3CDTF">2013-07-14T20:16:22Z</dcterms:modified>
</cp:coreProperties>
</file>