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1" r:id="rId5"/>
    <p:sldId id="262" r:id="rId6"/>
    <p:sldId id="263" r:id="rId7"/>
    <p:sldId id="264" r:id="rId8"/>
    <p:sldId id="265" r:id="rId9"/>
    <p:sldId id="266" r:id="rId10"/>
    <p:sldId id="267" r:id="rId1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154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628650" y="4736883"/>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630936" y="448056"/>
            <a:ext cx="78867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630936" y="4983480"/>
            <a:ext cx="78867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10/24/2022</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126563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10/24/2022</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857972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10/24/2022</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186255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628650" y="1929384"/>
            <a:ext cx="78867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10/24/2022</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2916607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630936" y="448056"/>
            <a:ext cx="78867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630936" y="4983480"/>
            <a:ext cx="78867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10/24/2022</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628650" y="4736883"/>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2252097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628650" y="1929384"/>
            <a:ext cx="38862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4629150" y="1929384"/>
            <a:ext cx="38862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10/24/2022</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3875951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629842" y="1938528"/>
            <a:ext cx="3868340"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629842" y="2926080"/>
            <a:ext cx="3868340"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4629150" y="1938528"/>
            <a:ext cx="3887391"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4629150" y="2926080"/>
            <a:ext cx="3887391"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10/24/2022</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4235640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1652778" y="1728216"/>
            <a:ext cx="5836158"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10/24/2022</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2980655" y="5126892"/>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401607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10/24/2022</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737877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629841" y="457200"/>
            <a:ext cx="2949178"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3977640" y="548640"/>
            <a:ext cx="4539996"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629841" y="3977640"/>
            <a:ext cx="2949178"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10/24/2022</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1538049" y="3257572"/>
            <a:ext cx="4480560" cy="20574"/>
          </a:xfrm>
          <a:custGeom>
            <a:avLst/>
            <a:gdLst>
              <a:gd name="connsiteX0" fmla="*/ 0 w 4480560"/>
              <a:gd name="connsiteY0" fmla="*/ 0 h 20574"/>
              <a:gd name="connsiteX1" fmla="*/ 595274 w 4480560"/>
              <a:gd name="connsiteY1" fmla="*/ 0 h 20574"/>
              <a:gd name="connsiteX2" fmla="*/ 1100938 w 4480560"/>
              <a:gd name="connsiteY2" fmla="*/ 0 h 20574"/>
              <a:gd name="connsiteX3" fmla="*/ 1651406 w 4480560"/>
              <a:gd name="connsiteY3" fmla="*/ 0 h 20574"/>
              <a:gd name="connsiteX4" fmla="*/ 2336292 w 4480560"/>
              <a:gd name="connsiteY4" fmla="*/ 0 h 20574"/>
              <a:gd name="connsiteX5" fmla="*/ 2931566 w 4480560"/>
              <a:gd name="connsiteY5" fmla="*/ 0 h 20574"/>
              <a:gd name="connsiteX6" fmla="*/ 3482035 w 4480560"/>
              <a:gd name="connsiteY6" fmla="*/ 0 h 20574"/>
              <a:gd name="connsiteX7" fmla="*/ 4480560 w 4480560"/>
              <a:gd name="connsiteY7" fmla="*/ 0 h 20574"/>
              <a:gd name="connsiteX8" fmla="*/ 4480560 w 4480560"/>
              <a:gd name="connsiteY8" fmla="*/ 20574 h 20574"/>
              <a:gd name="connsiteX9" fmla="*/ 3840480 w 4480560"/>
              <a:gd name="connsiteY9" fmla="*/ 20574 h 20574"/>
              <a:gd name="connsiteX10" fmla="*/ 3290011 w 4480560"/>
              <a:gd name="connsiteY10" fmla="*/ 20574 h 20574"/>
              <a:gd name="connsiteX11" fmla="*/ 2560320 w 4480560"/>
              <a:gd name="connsiteY11" fmla="*/ 20574 h 20574"/>
              <a:gd name="connsiteX12" fmla="*/ 1965046 w 4480560"/>
              <a:gd name="connsiteY12" fmla="*/ 20574 h 20574"/>
              <a:gd name="connsiteX13" fmla="*/ 1459382 w 4480560"/>
              <a:gd name="connsiteY13" fmla="*/ 20574 h 20574"/>
              <a:gd name="connsiteX14" fmla="*/ 774497 w 4480560"/>
              <a:gd name="connsiteY14" fmla="*/ 20574 h 20574"/>
              <a:gd name="connsiteX15" fmla="*/ 0 w 4480560"/>
              <a:gd name="connsiteY15" fmla="*/ 20574 h 20574"/>
              <a:gd name="connsiteX16" fmla="*/ 0 w 4480560"/>
              <a:gd name="connsiteY16" fmla="*/ 0 h 20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0574"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616" y="4822"/>
                  <a:pt x="4479740" y="14232"/>
                  <a:pt x="4480560" y="20574"/>
                </a:cubicBezTo>
                <a:cubicBezTo>
                  <a:pt x="4314132" y="17210"/>
                  <a:pt x="4028383" y="38918"/>
                  <a:pt x="3840480" y="20574"/>
                </a:cubicBezTo>
                <a:cubicBezTo>
                  <a:pt x="3652577" y="2230"/>
                  <a:pt x="3547615" y="5134"/>
                  <a:pt x="3290011" y="20574"/>
                </a:cubicBezTo>
                <a:cubicBezTo>
                  <a:pt x="3032407" y="36014"/>
                  <a:pt x="2830268" y="11005"/>
                  <a:pt x="2560320" y="20574"/>
                </a:cubicBezTo>
                <a:cubicBezTo>
                  <a:pt x="2290372" y="30143"/>
                  <a:pt x="2147422" y="9014"/>
                  <a:pt x="1965046" y="20574"/>
                </a:cubicBezTo>
                <a:cubicBezTo>
                  <a:pt x="1782670" y="32134"/>
                  <a:pt x="1689791" y="42966"/>
                  <a:pt x="1459382" y="20574"/>
                </a:cubicBezTo>
                <a:cubicBezTo>
                  <a:pt x="1228973" y="-1818"/>
                  <a:pt x="915486" y="38787"/>
                  <a:pt x="774497" y="20574"/>
                </a:cubicBezTo>
                <a:cubicBezTo>
                  <a:pt x="633508" y="2361"/>
                  <a:pt x="361442" y="-8821"/>
                  <a:pt x="0" y="20574"/>
                </a:cubicBezTo>
                <a:cubicBezTo>
                  <a:pt x="666" y="15709"/>
                  <a:pt x="595" y="5181"/>
                  <a:pt x="0" y="0"/>
                </a:cubicBezTo>
                <a:close/>
              </a:path>
              <a:path w="4480560" h="20574"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388" y="4289"/>
                  <a:pt x="4480809" y="12348"/>
                  <a:pt x="4480560" y="20574"/>
                </a:cubicBezTo>
                <a:cubicBezTo>
                  <a:pt x="4279652" y="-4564"/>
                  <a:pt x="4200762" y="43852"/>
                  <a:pt x="3930091" y="20574"/>
                </a:cubicBezTo>
                <a:cubicBezTo>
                  <a:pt x="3659420" y="-2704"/>
                  <a:pt x="3456052" y="24580"/>
                  <a:pt x="3290011" y="20574"/>
                </a:cubicBezTo>
                <a:cubicBezTo>
                  <a:pt x="3123970" y="16568"/>
                  <a:pt x="2882392" y="35104"/>
                  <a:pt x="2649931" y="20574"/>
                </a:cubicBezTo>
                <a:cubicBezTo>
                  <a:pt x="2417470" y="6044"/>
                  <a:pt x="2238426" y="9623"/>
                  <a:pt x="2054657" y="20574"/>
                </a:cubicBezTo>
                <a:cubicBezTo>
                  <a:pt x="1870888" y="31525"/>
                  <a:pt x="1566368" y="47326"/>
                  <a:pt x="1324966" y="20574"/>
                </a:cubicBezTo>
                <a:cubicBezTo>
                  <a:pt x="1083564" y="-6178"/>
                  <a:pt x="787410" y="13232"/>
                  <a:pt x="595274" y="20574"/>
                </a:cubicBezTo>
                <a:cubicBezTo>
                  <a:pt x="403138" y="27916"/>
                  <a:pt x="169622" y="12785"/>
                  <a:pt x="0" y="20574"/>
                </a:cubicBezTo>
                <a:cubicBezTo>
                  <a:pt x="553" y="10436"/>
                  <a:pt x="-908" y="8764"/>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14545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629841" y="457200"/>
            <a:ext cx="294894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3977640" y="548640"/>
            <a:ext cx="4539996"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629841" y="3977640"/>
            <a:ext cx="294894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10/24/2022</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1538478" y="3257572"/>
            <a:ext cx="4480560" cy="20574"/>
          </a:xfrm>
          <a:custGeom>
            <a:avLst/>
            <a:gdLst>
              <a:gd name="connsiteX0" fmla="*/ 0 w 4480560"/>
              <a:gd name="connsiteY0" fmla="*/ 0 h 20574"/>
              <a:gd name="connsiteX1" fmla="*/ 595274 w 4480560"/>
              <a:gd name="connsiteY1" fmla="*/ 0 h 20574"/>
              <a:gd name="connsiteX2" fmla="*/ 1100938 w 4480560"/>
              <a:gd name="connsiteY2" fmla="*/ 0 h 20574"/>
              <a:gd name="connsiteX3" fmla="*/ 1651406 w 4480560"/>
              <a:gd name="connsiteY3" fmla="*/ 0 h 20574"/>
              <a:gd name="connsiteX4" fmla="*/ 2336292 w 4480560"/>
              <a:gd name="connsiteY4" fmla="*/ 0 h 20574"/>
              <a:gd name="connsiteX5" fmla="*/ 2931566 w 4480560"/>
              <a:gd name="connsiteY5" fmla="*/ 0 h 20574"/>
              <a:gd name="connsiteX6" fmla="*/ 3482035 w 4480560"/>
              <a:gd name="connsiteY6" fmla="*/ 0 h 20574"/>
              <a:gd name="connsiteX7" fmla="*/ 4480560 w 4480560"/>
              <a:gd name="connsiteY7" fmla="*/ 0 h 20574"/>
              <a:gd name="connsiteX8" fmla="*/ 4480560 w 4480560"/>
              <a:gd name="connsiteY8" fmla="*/ 20574 h 20574"/>
              <a:gd name="connsiteX9" fmla="*/ 3840480 w 4480560"/>
              <a:gd name="connsiteY9" fmla="*/ 20574 h 20574"/>
              <a:gd name="connsiteX10" fmla="*/ 3290011 w 4480560"/>
              <a:gd name="connsiteY10" fmla="*/ 20574 h 20574"/>
              <a:gd name="connsiteX11" fmla="*/ 2560320 w 4480560"/>
              <a:gd name="connsiteY11" fmla="*/ 20574 h 20574"/>
              <a:gd name="connsiteX12" fmla="*/ 1965046 w 4480560"/>
              <a:gd name="connsiteY12" fmla="*/ 20574 h 20574"/>
              <a:gd name="connsiteX13" fmla="*/ 1459382 w 4480560"/>
              <a:gd name="connsiteY13" fmla="*/ 20574 h 20574"/>
              <a:gd name="connsiteX14" fmla="*/ 774497 w 4480560"/>
              <a:gd name="connsiteY14" fmla="*/ 20574 h 20574"/>
              <a:gd name="connsiteX15" fmla="*/ 0 w 4480560"/>
              <a:gd name="connsiteY15" fmla="*/ 20574 h 20574"/>
              <a:gd name="connsiteX16" fmla="*/ 0 w 4480560"/>
              <a:gd name="connsiteY16" fmla="*/ 0 h 20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0574"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616" y="4822"/>
                  <a:pt x="4479740" y="14232"/>
                  <a:pt x="4480560" y="20574"/>
                </a:cubicBezTo>
                <a:cubicBezTo>
                  <a:pt x="4314132" y="17210"/>
                  <a:pt x="4028383" y="38918"/>
                  <a:pt x="3840480" y="20574"/>
                </a:cubicBezTo>
                <a:cubicBezTo>
                  <a:pt x="3652577" y="2230"/>
                  <a:pt x="3547615" y="5134"/>
                  <a:pt x="3290011" y="20574"/>
                </a:cubicBezTo>
                <a:cubicBezTo>
                  <a:pt x="3032407" y="36014"/>
                  <a:pt x="2830268" y="11005"/>
                  <a:pt x="2560320" y="20574"/>
                </a:cubicBezTo>
                <a:cubicBezTo>
                  <a:pt x="2290372" y="30143"/>
                  <a:pt x="2147422" y="9014"/>
                  <a:pt x="1965046" y="20574"/>
                </a:cubicBezTo>
                <a:cubicBezTo>
                  <a:pt x="1782670" y="32134"/>
                  <a:pt x="1689791" y="42966"/>
                  <a:pt x="1459382" y="20574"/>
                </a:cubicBezTo>
                <a:cubicBezTo>
                  <a:pt x="1228973" y="-1818"/>
                  <a:pt x="915486" y="38787"/>
                  <a:pt x="774497" y="20574"/>
                </a:cubicBezTo>
                <a:cubicBezTo>
                  <a:pt x="633508" y="2361"/>
                  <a:pt x="361442" y="-8821"/>
                  <a:pt x="0" y="20574"/>
                </a:cubicBezTo>
                <a:cubicBezTo>
                  <a:pt x="666" y="15709"/>
                  <a:pt x="595" y="5181"/>
                  <a:pt x="0" y="0"/>
                </a:cubicBezTo>
                <a:close/>
              </a:path>
              <a:path w="4480560" h="20574"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388" y="4289"/>
                  <a:pt x="4480809" y="12348"/>
                  <a:pt x="4480560" y="20574"/>
                </a:cubicBezTo>
                <a:cubicBezTo>
                  <a:pt x="4279652" y="-4564"/>
                  <a:pt x="4200762" y="43852"/>
                  <a:pt x="3930091" y="20574"/>
                </a:cubicBezTo>
                <a:cubicBezTo>
                  <a:pt x="3659420" y="-2704"/>
                  <a:pt x="3456052" y="24580"/>
                  <a:pt x="3290011" y="20574"/>
                </a:cubicBezTo>
                <a:cubicBezTo>
                  <a:pt x="3123970" y="16568"/>
                  <a:pt x="2882392" y="35104"/>
                  <a:pt x="2649931" y="20574"/>
                </a:cubicBezTo>
                <a:cubicBezTo>
                  <a:pt x="2417470" y="6044"/>
                  <a:pt x="2238426" y="9623"/>
                  <a:pt x="2054657" y="20574"/>
                </a:cubicBezTo>
                <a:cubicBezTo>
                  <a:pt x="1870888" y="31525"/>
                  <a:pt x="1566368" y="47326"/>
                  <a:pt x="1324966" y="20574"/>
                </a:cubicBezTo>
                <a:cubicBezTo>
                  <a:pt x="1083564" y="-6178"/>
                  <a:pt x="787410" y="13232"/>
                  <a:pt x="595274" y="20574"/>
                </a:cubicBezTo>
                <a:cubicBezTo>
                  <a:pt x="403138" y="27916"/>
                  <a:pt x="169622" y="12785"/>
                  <a:pt x="0" y="20574"/>
                </a:cubicBezTo>
                <a:cubicBezTo>
                  <a:pt x="553" y="10436"/>
                  <a:pt x="-908" y="8764"/>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25586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10/24/2022</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16732360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85854-47EB-2A34-04CF-4F2D2E68FE55}"/>
              </a:ext>
            </a:extLst>
          </p:cNvPr>
          <p:cNvSpPr>
            <a:spLocks noGrp="1"/>
          </p:cNvSpPr>
          <p:nvPr>
            <p:ph type="ctrTitle"/>
          </p:nvPr>
        </p:nvSpPr>
        <p:spPr/>
        <p:txBody>
          <a:bodyPr/>
          <a:lstStyle/>
          <a:p>
            <a:r>
              <a:rPr lang="en-US" sz="6000" dirty="0">
                <a:latin typeface="Lucida Sans Unicode" panose="020B0602030504020204" pitchFamily="34" charset="0"/>
                <a:cs typeface="Lucida Sans Unicode" panose="020B0602030504020204" pitchFamily="34" charset="0"/>
              </a:rPr>
              <a:t>The Life of Christ</a:t>
            </a:r>
          </a:p>
        </p:txBody>
      </p:sp>
      <p:sp>
        <p:nvSpPr>
          <p:cNvPr id="3" name="Subtitle 2">
            <a:extLst>
              <a:ext uri="{FF2B5EF4-FFF2-40B4-BE49-F238E27FC236}">
                <a16:creationId xmlns:a16="http://schemas.microsoft.com/office/drawing/2014/main" id="{59023E3E-6F73-AB85-6147-2823F3590540}"/>
              </a:ext>
            </a:extLst>
          </p:cNvPr>
          <p:cNvSpPr>
            <a:spLocks noGrp="1"/>
          </p:cNvSpPr>
          <p:nvPr>
            <p:ph type="subTitle" idx="1"/>
          </p:nvPr>
        </p:nvSpPr>
        <p:spPr/>
        <p:txBody>
          <a:bodyPr anchor="ctr">
            <a:normAutofit/>
          </a:bodyPr>
          <a:lstStyle/>
          <a:p>
            <a:r>
              <a:rPr lang="en-US" sz="3600" dirty="0">
                <a:latin typeface="Lucida Sans Unicode" panose="020B0602030504020204" pitchFamily="34" charset="0"/>
                <a:cs typeface="Lucida Sans Unicode" panose="020B0602030504020204" pitchFamily="34" charset="0"/>
              </a:rPr>
              <a:t>The Gospel According to Mark</a:t>
            </a:r>
          </a:p>
        </p:txBody>
      </p:sp>
    </p:spTree>
    <p:extLst>
      <p:ext uri="{BB962C8B-B14F-4D97-AF65-F5344CB8AC3E}">
        <p14:creationId xmlns:p14="http://schemas.microsoft.com/office/powerpoint/2010/main" val="3466623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9: Last Teachings of Jesus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531223" y="1929383"/>
            <a:ext cx="8098971" cy="4480125"/>
          </a:xfrm>
        </p:spPr>
        <p:txBody>
          <a:bodyPr anchor="t">
            <a:normAutofit/>
          </a:bodyPr>
          <a:lstStyle/>
          <a:p>
            <a:pPr>
              <a:lnSpc>
                <a:spcPct val="125000"/>
              </a:lnSpc>
              <a:spcBef>
                <a:spcPts val="0"/>
              </a:spcBef>
              <a:spcAft>
                <a:spcPts val="1200"/>
              </a:spcAft>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Peter Denies Jesus (14:66-72)</a:t>
            </a:r>
          </a:p>
          <a:p>
            <a:pPr lvl="1">
              <a:lnSpc>
                <a:spcPct val="125000"/>
              </a:lnSpc>
              <a:spcBef>
                <a:spcPts val="0"/>
              </a:spcBef>
              <a:spcAft>
                <a:spcPts val="12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Sad moment in Peter’s life, but how many times have we denied Jesus. More than 3, I would suspect. Maybe not in the dramatic fashion pictured here, but we have denied Him in other ways.</a:t>
            </a:r>
          </a:p>
          <a:p>
            <a:pPr lvl="1">
              <a:lnSpc>
                <a:spcPct val="125000"/>
              </a:lnSpc>
              <a:spcBef>
                <a:spcPts val="0"/>
              </a:spcBef>
              <a:spcAft>
                <a:spcPts val="12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And hopefully it causes us to weep, as it did Peter.</a:t>
            </a:r>
          </a:p>
          <a:p>
            <a:pPr lvl="1">
              <a:lnSpc>
                <a:spcPct val="125000"/>
              </a:lnSpc>
              <a:spcBef>
                <a:spcPts val="0"/>
              </a:spcBef>
              <a:spcAft>
                <a:spcPts val="12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I prefer to remember Peter and the other apostles for what they became (see Acts). Lacked courage so many times, but went on to become great examples of faith and courage.</a:t>
            </a:r>
          </a:p>
        </p:txBody>
      </p:sp>
    </p:spTree>
    <p:extLst>
      <p:ext uri="{BB962C8B-B14F-4D97-AF65-F5344CB8AC3E}">
        <p14:creationId xmlns:p14="http://schemas.microsoft.com/office/powerpoint/2010/main" val="171716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600" dirty="0">
                <a:latin typeface="Lucida Sans Unicode" panose="020B0602030504020204" pitchFamily="34" charset="0"/>
                <a:cs typeface="Lucida Sans Unicode" panose="020B0602030504020204" pitchFamily="34" charset="0"/>
              </a:rPr>
              <a:t>Ten Lessons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The Authority of Jesus (</a:t>
            </a:r>
            <a:r>
              <a:rPr lang="en-US" sz="2400" dirty="0" err="1">
                <a:latin typeface="Lucida Sans Unicode" panose="020B0602030504020204" pitchFamily="34" charset="0"/>
                <a:cs typeface="Lucida Sans Unicode" panose="020B0602030504020204" pitchFamily="34" charset="0"/>
              </a:rPr>
              <a:t>ch.</a:t>
            </a:r>
            <a:r>
              <a:rPr lang="en-US" sz="2400" dirty="0">
                <a:latin typeface="Lucida Sans Unicode" panose="020B0602030504020204" pitchFamily="34" charset="0"/>
                <a:cs typeface="Lucida Sans Unicode" panose="020B0602030504020204" pitchFamily="34" charset="0"/>
              </a:rPr>
              <a:t> 1)</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Opposition to Jesus Grows (</a:t>
            </a:r>
            <a:r>
              <a:rPr lang="en-US" sz="2400" dirty="0" err="1">
                <a:latin typeface="Lucida Sans Unicode" panose="020B0602030504020204" pitchFamily="34" charset="0"/>
                <a:cs typeface="Lucida Sans Unicode" panose="020B0602030504020204" pitchFamily="34" charset="0"/>
              </a:rPr>
              <a:t>chs</a:t>
            </a:r>
            <a:r>
              <a:rPr lang="en-US" sz="2400" dirty="0">
                <a:latin typeface="Lucida Sans Unicode" panose="020B0602030504020204" pitchFamily="34" charset="0"/>
                <a:cs typeface="Lucida Sans Unicode" panose="020B0602030504020204" pitchFamily="34" charset="0"/>
              </a:rPr>
              <a:t>. 2-3)</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Teaches in Parables (4:1-34)</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Does the Impossible (4:35-6:6)</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The Message Spreads (6:7-7:37)</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Faulty Spiritual Vision (8:1-9:29)</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Accepts the Humble (9:30-10:52)</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vs. Jewish Leaders (</a:t>
            </a:r>
            <a:r>
              <a:rPr lang="en-US" sz="2400" dirty="0" err="1">
                <a:latin typeface="Lucida Sans Unicode" panose="020B0602030504020204" pitchFamily="34" charset="0"/>
                <a:cs typeface="Lucida Sans Unicode" panose="020B0602030504020204" pitchFamily="34" charset="0"/>
              </a:rPr>
              <a:t>chs</a:t>
            </a:r>
            <a:r>
              <a:rPr lang="en-US" sz="2400" dirty="0">
                <a:latin typeface="Lucida Sans Unicode" panose="020B0602030504020204" pitchFamily="34" charset="0"/>
                <a:cs typeface="Lucida Sans Unicode" panose="020B0602030504020204" pitchFamily="34" charset="0"/>
              </a:rPr>
              <a:t>. 11-12)</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Last Teachings of Jesus (</a:t>
            </a:r>
            <a:r>
              <a:rPr lang="en-US" sz="2400" dirty="0" err="1">
                <a:latin typeface="Lucida Sans Unicode" panose="020B0602030504020204" pitchFamily="34" charset="0"/>
                <a:cs typeface="Lucida Sans Unicode" panose="020B0602030504020204" pitchFamily="34" charset="0"/>
              </a:rPr>
              <a:t>chs</a:t>
            </a:r>
            <a:r>
              <a:rPr lang="en-US" sz="2400" dirty="0">
                <a:latin typeface="Lucida Sans Unicode" panose="020B0602030504020204" pitchFamily="34" charset="0"/>
                <a:cs typeface="Lucida Sans Unicode" panose="020B0602030504020204" pitchFamily="34" charset="0"/>
              </a:rPr>
              <a:t>. 13-14)</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Death, Burial, and Resurrection (</a:t>
            </a:r>
            <a:r>
              <a:rPr lang="en-US" sz="2400" dirty="0" err="1">
                <a:latin typeface="Lucida Sans Unicode" panose="020B0602030504020204" pitchFamily="34" charset="0"/>
                <a:cs typeface="Lucida Sans Unicode" panose="020B0602030504020204" pitchFamily="34" charset="0"/>
              </a:rPr>
              <a:t>chs</a:t>
            </a:r>
            <a:r>
              <a:rPr lang="en-US" sz="2400" dirty="0">
                <a:latin typeface="Lucida Sans Unicode" panose="020B0602030504020204" pitchFamily="34" charset="0"/>
                <a:cs typeface="Lucida Sans Unicode" panose="020B0602030504020204" pitchFamily="34" charset="0"/>
              </a:rPr>
              <a:t>. 15-16)</a:t>
            </a:r>
          </a:p>
        </p:txBody>
      </p:sp>
      <p:sp>
        <p:nvSpPr>
          <p:cNvPr id="5" name="Arrow: Left 4">
            <a:extLst>
              <a:ext uri="{FF2B5EF4-FFF2-40B4-BE49-F238E27FC236}">
                <a16:creationId xmlns:a16="http://schemas.microsoft.com/office/drawing/2014/main" id="{5DB9A39D-6EBD-BBC6-7F3E-BD1E822B3C3B}"/>
              </a:ext>
            </a:extLst>
          </p:cNvPr>
          <p:cNvSpPr/>
          <p:nvPr/>
        </p:nvSpPr>
        <p:spPr>
          <a:xfrm>
            <a:off x="6716335" y="5594394"/>
            <a:ext cx="548640" cy="191589"/>
          </a:xfrm>
          <a:prstGeom prst="leftArrow">
            <a:avLst/>
          </a:prstGeom>
          <a:solidFill>
            <a:srgbClr val="C000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he Hand Bold"/>
              <a:ea typeface="+mn-ea"/>
              <a:cs typeface="+mn-cs"/>
            </a:endParaRPr>
          </a:p>
        </p:txBody>
      </p:sp>
    </p:spTree>
    <p:extLst>
      <p:ext uri="{BB962C8B-B14F-4D97-AF65-F5344CB8AC3E}">
        <p14:creationId xmlns:p14="http://schemas.microsoft.com/office/powerpoint/2010/main" val="2851067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9: Last Teachings of Jesus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Jesus Warns of Coming Events (</a:t>
            </a:r>
            <a:r>
              <a:rPr lang="en-US" sz="2400" dirty="0" err="1">
                <a:latin typeface="Lucida Sans Unicode" panose="020B0602030504020204" pitchFamily="34" charset="0"/>
                <a:cs typeface="Lucida Sans Unicode" panose="020B0602030504020204" pitchFamily="34" charset="0"/>
              </a:rPr>
              <a:t>ch.</a:t>
            </a:r>
            <a:r>
              <a:rPr lang="en-US" sz="2400" dirty="0">
                <a:latin typeface="Lucida Sans Unicode" panose="020B0602030504020204" pitchFamily="34" charset="0"/>
                <a:cs typeface="Lucida Sans Unicode" panose="020B0602030504020204" pitchFamily="34" charset="0"/>
              </a:rPr>
              <a:t> 13)</a:t>
            </a:r>
          </a:p>
          <a:p>
            <a:pPr lvl="1">
              <a:lnSpc>
                <a:spcPct val="125000"/>
              </a:lnSpc>
              <a:spcBef>
                <a:spcPts val="0"/>
              </a:spcBef>
              <a:spcAft>
                <a:spcPts val="1200"/>
              </a:spcAft>
              <a:buSzPct val="90000"/>
              <a:buFont typeface="Wingdings" panose="05000000000000000000" pitchFamily="2" charset="2"/>
              <a:buChar char="§"/>
            </a:pPr>
            <a:r>
              <a:rPr lang="en-US" sz="1300" dirty="0">
                <a:latin typeface="Lucida Sans Unicode" panose="020B0602030504020204" pitchFamily="34" charset="0"/>
                <a:cs typeface="Lucida Sans Unicode" panose="020B0602030504020204" pitchFamily="34" charset="0"/>
              </a:rPr>
              <a:t>Pay attention to warnings about being deceived, and the encouragement to endure at the end of v. 13.</a:t>
            </a:r>
          </a:p>
          <a:p>
            <a:pPr lvl="1">
              <a:lnSpc>
                <a:spcPct val="125000"/>
              </a:lnSpc>
              <a:spcBef>
                <a:spcPts val="0"/>
              </a:spcBef>
              <a:spcAft>
                <a:spcPts val="1200"/>
              </a:spcAft>
              <a:buSzPct val="90000"/>
              <a:buFont typeface="Wingdings" panose="05000000000000000000" pitchFamily="2" charset="2"/>
              <a:buChar char="§"/>
            </a:pPr>
            <a:r>
              <a:rPr lang="en-US" sz="1300" dirty="0">
                <a:latin typeface="Lucida Sans Unicode" panose="020B0602030504020204" pitchFamily="34" charset="0"/>
                <a:cs typeface="Lucida Sans Unicode" panose="020B0602030504020204" pitchFamily="34" charset="0"/>
              </a:rPr>
              <a:t>PRIMARILY a warning about the destruction of Jerusalem and the temple, something prophesied in Daniel 9.</a:t>
            </a:r>
          </a:p>
          <a:p>
            <a:pPr lvl="1">
              <a:lnSpc>
                <a:spcPct val="125000"/>
              </a:lnSpc>
              <a:spcBef>
                <a:spcPts val="0"/>
              </a:spcBef>
              <a:spcAft>
                <a:spcPts val="1200"/>
              </a:spcAft>
              <a:buSzPct val="90000"/>
              <a:buFont typeface="Wingdings" panose="05000000000000000000" pitchFamily="2" charset="2"/>
              <a:buChar char="§"/>
            </a:pPr>
            <a:r>
              <a:rPr lang="en-US" sz="1300" dirty="0">
                <a:latin typeface="Lucida Sans Unicode" panose="020B0602030504020204" pitchFamily="34" charset="0"/>
                <a:cs typeface="Lucida Sans Unicode" panose="020B0602030504020204" pitchFamily="34" charset="0"/>
              </a:rPr>
              <a:t>History reveals this took place in 70 A.D.—Jerusalem destroyed by Roman army; many thousands killed (some say up to a million).</a:t>
            </a:r>
          </a:p>
          <a:p>
            <a:pPr lvl="1">
              <a:lnSpc>
                <a:spcPct val="125000"/>
              </a:lnSpc>
              <a:spcBef>
                <a:spcPts val="0"/>
              </a:spcBef>
              <a:spcAft>
                <a:spcPts val="1200"/>
              </a:spcAft>
              <a:buSzPct val="90000"/>
              <a:buFont typeface="Wingdings" panose="05000000000000000000" pitchFamily="2" charset="2"/>
              <a:buChar char="§"/>
            </a:pPr>
            <a:r>
              <a:rPr lang="en-US" sz="1300" dirty="0">
                <a:latin typeface="Lucida Sans Unicode" panose="020B0602030504020204" pitchFamily="34" charset="0"/>
                <a:cs typeface="Lucida Sans Unicode" panose="020B0602030504020204" pitchFamily="34" charset="0"/>
              </a:rPr>
              <a:t>The warning to FLEE in v. 14. Eusebius records that Christians fled to Pella in the region of Perea. Do we take the warnings about fleeing from spiritual danger as seriously?</a:t>
            </a:r>
          </a:p>
          <a:p>
            <a:pPr lvl="1">
              <a:lnSpc>
                <a:spcPct val="125000"/>
              </a:lnSpc>
              <a:spcBef>
                <a:spcPts val="0"/>
              </a:spcBef>
              <a:spcAft>
                <a:spcPts val="1200"/>
              </a:spcAft>
              <a:buSzPct val="90000"/>
              <a:buFont typeface="Wingdings" panose="05000000000000000000" pitchFamily="2" charset="2"/>
              <a:buChar char="§"/>
            </a:pPr>
            <a:r>
              <a:rPr lang="en-US" sz="1300" dirty="0">
                <a:latin typeface="Lucida Sans Unicode" panose="020B0602030504020204" pitchFamily="34" charset="0"/>
                <a:cs typeface="Lucida Sans Unicode" panose="020B0602030504020204" pitchFamily="34" charset="0"/>
              </a:rPr>
              <a:t>A transition in v. 32 to the second coming? Matthew’s account has the same transition, but the language that follows is very similar to language found in Luke 17, where Jesus IS talking about the destruction of Jerusalem.</a:t>
            </a:r>
          </a:p>
        </p:txBody>
      </p:sp>
    </p:spTree>
    <p:extLst>
      <p:ext uri="{BB962C8B-B14F-4D97-AF65-F5344CB8AC3E}">
        <p14:creationId xmlns:p14="http://schemas.microsoft.com/office/powerpoint/2010/main" val="1463496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9: Last Teachings of Jesus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531223" y="1929383"/>
            <a:ext cx="8098971" cy="4480125"/>
          </a:xfrm>
        </p:spPr>
        <p:txBody>
          <a:bodyPr anchor="t">
            <a:normAutofit/>
          </a:bodyPr>
          <a:lstStyle/>
          <a:p>
            <a:pPr>
              <a:lnSpc>
                <a:spcPct val="125000"/>
              </a:lnSpc>
              <a:spcBef>
                <a:spcPts val="0"/>
              </a:spcBef>
              <a:spcAft>
                <a:spcPts val="1200"/>
              </a:spcAft>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Jesus Anointed With Very Costly Oil (14:1-11)</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Verse 1: Jesus so perfectly innocent they had to resort to trickery.</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This actually occurred before Jesus entered Jerusalem, 6 days before the Passover (John 12:1). Positioned here, though, it helps us to see the contrast between this woman and the others in this section (chief priests and scribes, and Judas).</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She was the only one who saw the true value of Jesus.</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How much value do WE see in Jesus?</a:t>
            </a:r>
          </a:p>
          <a:p>
            <a:pPr lvl="1">
              <a:lnSpc>
                <a:spcPct val="125000"/>
              </a:lnSpc>
              <a:spcBef>
                <a:spcPts val="0"/>
              </a:spcBef>
              <a:spcAft>
                <a:spcPts val="1200"/>
              </a:spcAft>
              <a:buSzPct val="90000"/>
              <a:buFont typeface="Wingdings" panose="05000000000000000000" pitchFamily="2" charset="2"/>
              <a:buChar char="§"/>
            </a:pPr>
            <a:endParaRPr lang="en-US" sz="20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93692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9: Last Teachings of Jesus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531223" y="1929383"/>
            <a:ext cx="8098971" cy="4480125"/>
          </a:xfrm>
        </p:spPr>
        <p:txBody>
          <a:bodyPr anchor="t">
            <a:normAutofit/>
          </a:bodyPr>
          <a:lstStyle/>
          <a:p>
            <a:pPr>
              <a:lnSpc>
                <a:spcPct val="125000"/>
              </a:lnSpc>
              <a:spcBef>
                <a:spcPts val="0"/>
              </a:spcBef>
              <a:spcAft>
                <a:spcPts val="1200"/>
              </a:spcAft>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The Last Supper and the First Supper (14:12-26)</a:t>
            </a:r>
          </a:p>
          <a:p>
            <a:pPr lvl="1">
              <a:lnSpc>
                <a:spcPct val="125000"/>
              </a:lnSpc>
              <a:spcBef>
                <a:spcPts val="0"/>
              </a:spcBef>
              <a:spcAft>
                <a:spcPts val="1200"/>
              </a:spcAft>
              <a:buSzPct val="90000"/>
              <a:buFont typeface="Wingdings" panose="05000000000000000000" pitchFamily="2" charset="2"/>
              <a:buChar char="§"/>
            </a:pPr>
            <a:r>
              <a:rPr lang="en-US" sz="1300" dirty="0">
                <a:latin typeface="Lucida Sans Unicode" panose="020B0602030504020204" pitchFamily="34" charset="0"/>
                <a:cs typeface="Lucida Sans Unicode" panose="020B0602030504020204" pitchFamily="34" charset="0"/>
              </a:rPr>
              <a:t>Verses 13-15: Sounds very much like the arrangements for the donkey back in </a:t>
            </a:r>
            <a:r>
              <a:rPr lang="en-US" sz="1300" dirty="0" err="1">
                <a:latin typeface="Lucida Sans Unicode" panose="020B0602030504020204" pitchFamily="34" charset="0"/>
                <a:cs typeface="Lucida Sans Unicode" panose="020B0602030504020204" pitchFamily="34" charset="0"/>
              </a:rPr>
              <a:t>ch.</a:t>
            </a:r>
            <a:r>
              <a:rPr lang="en-US" sz="1300" dirty="0">
                <a:latin typeface="Lucida Sans Unicode" panose="020B0602030504020204" pitchFamily="34" charset="0"/>
                <a:cs typeface="Lucida Sans Unicode" panose="020B0602030504020204" pitchFamily="34" charset="0"/>
              </a:rPr>
              <a:t> 11.</a:t>
            </a:r>
          </a:p>
          <a:p>
            <a:pPr lvl="1">
              <a:lnSpc>
                <a:spcPct val="125000"/>
              </a:lnSpc>
              <a:spcBef>
                <a:spcPts val="0"/>
              </a:spcBef>
              <a:spcAft>
                <a:spcPts val="1200"/>
              </a:spcAft>
              <a:buSzPct val="90000"/>
              <a:buFont typeface="Wingdings" panose="05000000000000000000" pitchFamily="2" charset="2"/>
              <a:buChar char="§"/>
            </a:pPr>
            <a:r>
              <a:rPr lang="en-US" sz="1300" dirty="0">
                <a:latin typeface="Lucida Sans Unicode" panose="020B0602030504020204" pitchFamily="34" charset="0"/>
                <a:cs typeface="Lucida Sans Unicode" panose="020B0602030504020204" pitchFamily="34" charset="0"/>
              </a:rPr>
              <a:t>Verse 19: “Is it I?” Talk about how it’s a good question for us to ask when some sin is warned about. Too often we have someone else in mind for which this might apply.</a:t>
            </a:r>
          </a:p>
          <a:p>
            <a:pPr lvl="1">
              <a:lnSpc>
                <a:spcPct val="125000"/>
              </a:lnSpc>
              <a:spcBef>
                <a:spcPts val="0"/>
              </a:spcBef>
              <a:spcAft>
                <a:spcPts val="1200"/>
              </a:spcAft>
              <a:buSzPct val="90000"/>
              <a:buFont typeface="Wingdings" panose="05000000000000000000" pitchFamily="2" charset="2"/>
              <a:buChar char="§"/>
            </a:pPr>
            <a:r>
              <a:rPr lang="en-US" sz="1300" dirty="0">
                <a:latin typeface="Lucida Sans Unicode" panose="020B0602030504020204" pitchFamily="34" charset="0"/>
                <a:cs typeface="Lucida Sans Unicode" panose="020B0602030504020204" pitchFamily="34" charset="0"/>
              </a:rPr>
              <a:t>This new supper, the Lord’s supper, will be observed once the kingdom is established, and Jesus will drink it with us (have fellowship with us).</a:t>
            </a:r>
          </a:p>
          <a:p>
            <a:pPr lvl="1">
              <a:lnSpc>
                <a:spcPct val="125000"/>
              </a:lnSpc>
              <a:spcBef>
                <a:spcPts val="0"/>
              </a:spcBef>
              <a:spcAft>
                <a:spcPts val="1200"/>
              </a:spcAft>
              <a:buSzPct val="90000"/>
              <a:buFont typeface="Wingdings" panose="05000000000000000000" pitchFamily="2" charset="2"/>
              <a:buChar char="§"/>
            </a:pPr>
            <a:r>
              <a:rPr lang="en-US" sz="1300" dirty="0">
                <a:latin typeface="Lucida Sans Unicode" panose="020B0602030504020204" pitchFamily="34" charset="0"/>
                <a:cs typeface="Lucida Sans Unicode" panose="020B0602030504020204" pitchFamily="34" charset="0"/>
              </a:rPr>
              <a:t>From Acts 2 forward, that’s exactly what we see Christians doing when they assembled on the first day of the week.</a:t>
            </a:r>
          </a:p>
        </p:txBody>
      </p:sp>
    </p:spTree>
    <p:extLst>
      <p:ext uri="{BB962C8B-B14F-4D97-AF65-F5344CB8AC3E}">
        <p14:creationId xmlns:p14="http://schemas.microsoft.com/office/powerpoint/2010/main" val="4125739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9: Last Teachings of Jesus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531223" y="1929383"/>
            <a:ext cx="8098971" cy="4480125"/>
          </a:xfrm>
        </p:spPr>
        <p:txBody>
          <a:bodyPr anchor="t">
            <a:normAutofit/>
          </a:bodyPr>
          <a:lstStyle/>
          <a:p>
            <a:pPr>
              <a:lnSpc>
                <a:spcPct val="125000"/>
              </a:lnSpc>
              <a:spcBef>
                <a:spcPts val="0"/>
              </a:spcBef>
              <a:spcAft>
                <a:spcPts val="1200"/>
              </a:spcAft>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Jesus Says His Disciples Will Desert Him (14:27-31)</a:t>
            </a:r>
          </a:p>
          <a:p>
            <a:pPr lvl="1">
              <a:lnSpc>
                <a:spcPct val="125000"/>
              </a:lnSpc>
              <a:spcBef>
                <a:spcPts val="0"/>
              </a:spcBef>
              <a:spcAft>
                <a:spcPts val="12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Jesus not only knew beforehand the sufferings He would experience, but also that He would experience them ALONE.</a:t>
            </a:r>
          </a:p>
          <a:p>
            <a:pPr lvl="1">
              <a:lnSpc>
                <a:spcPct val="125000"/>
              </a:lnSpc>
              <a:spcBef>
                <a:spcPts val="0"/>
              </a:spcBef>
              <a:spcAft>
                <a:spcPts val="12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Note the overconfidence of the disciples. “Let him who thinks he stands take heed lest he fall” (1 Corinthians 10:12).</a:t>
            </a:r>
          </a:p>
        </p:txBody>
      </p:sp>
    </p:spTree>
    <p:extLst>
      <p:ext uri="{BB962C8B-B14F-4D97-AF65-F5344CB8AC3E}">
        <p14:creationId xmlns:p14="http://schemas.microsoft.com/office/powerpoint/2010/main" val="1658043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9: Last Teachings of Jesus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531223" y="1929383"/>
            <a:ext cx="8098971" cy="4480125"/>
          </a:xfrm>
        </p:spPr>
        <p:txBody>
          <a:bodyPr anchor="t">
            <a:normAutofit/>
          </a:bodyPr>
          <a:lstStyle/>
          <a:p>
            <a:pPr>
              <a:lnSpc>
                <a:spcPct val="125000"/>
              </a:lnSpc>
              <a:spcBef>
                <a:spcPts val="0"/>
              </a:spcBef>
              <a:spcAft>
                <a:spcPts val="1200"/>
              </a:spcAft>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Jesus Prays in the Garden (14:32-42)</a:t>
            </a:r>
          </a:p>
          <a:p>
            <a:pPr lvl="1">
              <a:lnSpc>
                <a:spcPct val="125000"/>
              </a:lnSpc>
              <a:spcBef>
                <a:spcPts val="0"/>
              </a:spcBef>
              <a:spcAft>
                <a:spcPts val="12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Verses 33-34: Troubled, deeply distressed, exceedingly sorrowful—most would say, “I just can’t do it. It’s just too much.”</a:t>
            </a:r>
          </a:p>
          <a:p>
            <a:pPr lvl="1">
              <a:lnSpc>
                <a:spcPct val="125000"/>
              </a:lnSpc>
              <a:spcBef>
                <a:spcPts val="0"/>
              </a:spcBef>
              <a:spcAft>
                <a:spcPts val="12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Verse 38: What the disciples should have understood, so maybe instead of sleeping, they would have watched and prayed.</a:t>
            </a:r>
          </a:p>
          <a:p>
            <a:pPr lvl="1">
              <a:lnSpc>
                <a:spcPct val="125000"/>
              </a:lnSpc>
              <a:spcBef>
                <a:spcPts val="0"/>
              </a:spcBef>
              <a:spcAft>
                <a:spcPts val="12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Think about other reasons Jesus may have had for his sorrow other than what the sufferings He would experience.</a:t>
            </a:r>
          </a:p>
          <a:p>
            <a:pPr lvl="1">
              <a:lnSpc>
                <a:spcPct val="125000"/>
              </a:lnSpc>
              <a:spcBef>
                <a:spcPts val="0"/>
              </a:spcBef>
              <a:spcAft>
                <a:spcPts val="12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“Not what I will, but what You will”—not as easy to say when the need is critical, when maybe we’re in the depths of despair.</a:t>
            </a:r>
          </a:p>
        </p:txBody>
      </p:sp>
    </p:spTree>
    <p:extLst>
      <p:ext uri="{BB962C8B-B14F-4D97-AF65-F5344CB8AC3E}">
        <p14:creationId xmlns:p14="http://schemas.microsoft.com/office/powerpoint/2010/main" val="357938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9: Last Teachings of Jesus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531223" y="1929383"/>
            <a:ext cx="8098971" cy="4480125"/>
          </a:xfrm>
        </p:spPr>
        <p:txBody>
          <a:bodyPr anchor="t">
            <a:normAutofit/>
          </a:bodyPr>
          <a:lstStyle/>
          <a:p>
            <a:pPr>
              <a:lnSpc>
                <a:spcPct val="125000"/>
              </a:lnSpc>
              <a:spcBef>
                <a:spcPts val="0"/>
              </a:spcBef>
              <a:spcAft>
                <a:spcPts val="1200"/>
              </a:spcAft>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Jesus is Arrested (14:43-52)</a:t>
            </a:r>
          </a:p>
          <a:p>
            <a:pPr lvl="1">
              <a:lnSpc>
                <a:spcPct val="125000"/>
              </a:lnSpc>
              <a:spcBef>
                <a:spcPts val="0"/>
              </a:spcBef>
              <a:spcAft>
                <a:spcPts val="12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Verse 45: “Faithful are the wounds of a friend, but the kisses of an enemy are deceitful” (Proverbs 27:6).</a:t>
            </a:r>
          </a:p>
          <a:p>
            <a:pPr lvl="1">
              <a:lnSpc>
                <a:spcPct val="125000"/>
              </a:lnSpc>
              <a:spcBef>
                <a:spcPts val="0"/>
              </a:spcBef>
              <a:spcAft>
                <a:spcPts val="12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Verses 48-49: Remember, they couldn’t take Jesus until He was ready to be taken.</a:t>
            </a:r>
          </a:p>
          <a:p>
            <a:pPr lvl="1">
              <a:lnSpc>
                <a:spcPct val="125000"/>
              </a:lnSpc>
              <a:spcBef>
                <a:spcPts val="0"/>
              </a:spcBef>
              <a:spcAft>
                <a:spcPts val="12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Verse 50: Just like Jesus said would happen.</a:t>
            </a:r>
          </a:p>
          <a:p>
            <a:pPr lvl="1">
              <a:lnSpc>
                <a:spcPct val="125000"/>
              </a:lnSpc>
              <a:spcBef>
                <a:spcPts val="0"/>
              </a:spcBef>
              <a:spcAft>
                <a:spcPts val="12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Verses 51-52: Not sure what all to make of this, but perhaps put in contrast to the actions of the apostles in v. 50.</a:t>
            </a:r>
          </a:p>
        </p:txBody>
      </p:sp>
    </p:spTree>
    <p:extLst>
      <p:ext uri="{BB962C8B-B14F-4D97-AF65-F5344CB8AC3E}">
        <p14:creationId xmlns:p14="http://schemas.microsoft.com/office/powerpoint/2010/main" val="1791049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9: Last Teachings of Jesus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531223" y="1929383"/>
            <a:ext cx="8098971" cy="4480125"/>
          </a:xfrm>
        </p:spPr>
        <p:txBody>
          <a:bodyPr anchor="t">
            <a:normAutofit/>
          </a:bodyPr>
          <a:lstStyle/>
          <a:p>
            <a:pPr>
              <a:lnSpc>
                <a:spcPct val="125000"/>
              </a:lnSpc>
              <a:spcBef>
                <a:spcPts val="0"/>
              </a:spcBef>
              <a:spcAft>
                <a:spcPts val="1200"/>
              </a:spcAft>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Jesus is Put on Trial (14:53-65)</a:t>
            </a:r>
          </a:p>
          <a:p>
            <a:pPr lvl="1">
              <a:lnSpc>
                <a:spcPct val="125000"/>
              </a:lnSpc>
              <a:spcBef>
                <a:spcPts val="0"/>
              </a:spcBef>
              <a:spcAft>
                <a:spcPts val="12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Verse 55: “But found none.” Note again, in the following verses, the extreme effort to which they went against Jesus.</a:t>
            </a:r>
          </a:p>
          <a:p>
            <a:pPr lvl="1">
              <a:lnSpc>
                <a:spcPct val="125000"/>
              </a:lnSpc>
              <a:spcBef>
                <a:spcPts val="0"/>
              </a:spcBef>
              <a:spcAft>
                <a:spcPts val="12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Verse 62: Unable to find anything that would “stick,” Jesus gave them something.</a:t>
            </a:r>
          </a:p>
          <a:p>
            <a:pPr lvl="1">
              <a:lnSpc>
                <a:spcPct val="125000"/>
              </a:lnSpc>
              <a:spcBef>
                <a:spcPts val="0"/>
              </a:spcBef>
              <a:spcAft>
                <a:spcPts val="12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Note the details of what they did to Jesus.</a:t>
            </a:r>
          </a:p>
        </p:txBody>
      </p:sp>
    </p:spTree>
    <p:extLst>
      <p:ext uri="{BB962C8B-B14F-4D97-AF65-F5344CB8AC3E}">
        <p14:creationId xmlns:p14="http://schemas.microsoft.com/office/powerpoint/2010/main" val="676299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emplate>Office Theme</Template>
  <TotalTime>233</TotalTime>
  <Words>922</Words>
  <Application>Microsoft Office PowerPoint</Application>
  <PresentationFormat>On-screen Show (4:3)</PresentationFormat>
  <Paragraphs>58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Lucida Sans Unicode</vt:lpstr>
      <vt:lpstr>The Hand Bold</vt:lpstr>
      <vt:lpstr>The Serif Hand Black</vt:lpstr>
      <vt:lpstr>Wingdings</vt:lpstr>
      <vt:lpstr>SketchyVTI</vt:lpstr>
      <vt:lpstr>The Life of Christ</vt:lpstr>
      <vt:lpstr>Ten Lessons</vt:lpstr>
      <vt:lpstr>Lesson 9: Last Teachings of Jesus</vt:lpstr>
      <vt:lpstr>Lesson 9: Last Teachings of Jesus</vt:lpstr>
      <vt:lpstr>Lesson 9: Last Teachings of Jesus</vt:lpstr>
      <vt:lpstr>Lesson 9: Last Teachings of Jesus</vt:lpstr>
      <vt:lpstr>Lesson 9: Last Teachings of Jesus</vt:lpstr>
      <vt:lpstr>Lesson 9: Last Teachings of Jesus</vt:lpstr>
      <vt:lpstr>Lesson 9: Last Teachings of Jesus</vt:lpstr>
      <vt:lpstr>Lesson 9: Last Teachings of Jesus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dc:title>
  <dc:creator>William Gibson</dc:creator>
  <cp:lastModifiedBy>William Gibson</cp:lastModifiedBy>
  <cp:revision>3</cp:revision>
  <cp:lastPrinted>2022-10-21T15:50:31Z</cp:lastPrinted>
  <dcterms:created xsi:type="dcterms:W3CDTF">2022-10-21T14:00:31Z</dcterms:created>
  <dcterms:modified xsi:type="dcterms:W3CDTF">2022-10-24T22:17:17Z</dcterms:modified>
</cp:coreProperties>
</file>