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1" r:id="rId5"/>
    <p:sldId id="260" r:id="rId6"/>
    <p:sldId id="262" r:id="rId7"/>
    <p:sldId id="263" r:id="rId8"/>
    <p:sldId id="264" r:id="rId9"/>
    <p:sldId id="265" r:id="rId10"/>
    <p:sldId id="266"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154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630936" y="448056"/>
            <a:ext cx="78867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630936" y="4983480"/>
            <a:ext cx="78867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8/29/2022</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351815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211054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996683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628650" y="1929384"/>
            <a:ext cx="78867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433179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630936" y="448056"/>
            <a:ext cx="78867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630936" y="4983480"/>
            <a:ext cx="78867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628650" y="4736883"/>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693957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6286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4629150" y="1929384"/>
            <a:ext cx="38862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2750546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629842" y="1938528"/>
            <a:ext cx="3868340"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629842" y="2926080"/>
            <a:ext cx="3868340"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4629150" y="1938528"/>
            <a:ext cx="3887391"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4629150" y="2926080"/>
            <a:ext cx="3887391"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628649" y="1709928"/>
            <a:ext cx="7886700" cy="27432"/>
          </a:xfrm>
          <a:custGeom>
            <a:avLst/>
            <a:gdLst>
              <a:gd name="connsiteX0" fmla="*/ 0 w 7886700"/>
              <a:gd name="connsiteY0" fmla="*/ 0 h 27432"/>
              <a:gd name="connsiteX1" fmla="*/ 420624 w 7886700"/>
              <a:gd name="connsiteY1" fmla="*/ 0 h 27432"/>
              <a:gd name="connsiteX2" fmla="*/ 1156716 w 7886700"/>
              <a:gd name="connsiteY2" fmla="*/ 0 h 27432"/>
              <a:gd name="connsiteX3" fmla="*/ 1577340 w 7886700"/>
              <a:gd name="connsiteY3" fmla="*/ 0 h 27432"/>
              <a:gd name="connsiteX4" fmla="*/ 2155698 w 7886700"/>
              <a:gd name="connsiteY4" fmla="*/ 0 h 27432"/>
              <a:gd name="connsiteX5" fmla="*/ 2970657 w 7886700"/>
              <a:gd name="connsiteY5" fmla="*/ 0 h 27432"/>
              <a:gd name="connsiteX6" fmla="*/ 3627882 w 7886700"/>
              <a:gd name="connsiteY6" fmla="*/ 0 h 27432"/>
              <a:gd name="connsiteX7" fmla="*/ 4363974 w 7886700"/>
              <a:gd name="connsiteY7" fmla="*/ 0 h 27432"/>
              <a:gd name="connsiteX8" fmla="*/ 4942332 w 7886700"/>
              <a:gd name="connsiteY8" fmla="*/ 0 h 27432"/>
              <a:gd name="connsiteX9" fmla="*/ 5599557 w 7886700"/>
              <a:gd name="connsiteY9" fmla="*/ 0 h 27432"/>
              <a:gd name="connsiteX10" fmla="*/ 6414516 w 7886700"/>
              <a:gd name="connsiteY10" fmla="*/ 0 h 27432"/>
              <a:gd name="connsiteX11" fmla="*/ 6914007 w 7886700"/>
              <a:gd name="connsiteY11" fmla="*/ 0 h 27432"/>
              <a:gd name="connsiteX12" fmla="*/ 7886700 w 7886700"/>
              <a:gd name="connsiteY12" fmla="*/ 0 h 27432"/>
              <a:gd name="connsiteX13" fmla="*/ 7886700 w 7886700"/>
              <a:gd name="connsiteY13" fmla="*/ 27432 h 27432"/>
              <a:gd name="connsiteX14" fmla="*/ 7308342 w 7886700"/>
              <a:gd name="connsiteY14" fmla="*/ 27432 h 27432"/>
              <a:gd name="connsiteX15" fmla="*/ 6887718 w 7886700"/>
              <a:gd name="connsiteY15" fmla="*/ 27432 h 27432"/>
              <a:gd name="connsiteX16" fmla="*/ 6230493 w 7886700"/>
              <a:gd name="connsiteY16" fmla="*/ 27432 h 27432"/>
              <a:gd name="connsiteX17" fmla="*/ 5731002 w 7886700"/>
              <a:gd name="connsiteY17" fmla="*/ 27432 h 27432"/>
              <a:gd name="connsiteX18" fmla="*/ 5073777 w 7886700"/>
              <a:gd name="connsiteY18" fmla="*/ 27432 h 27432"/>
              <a:gd name="connsiteX19" fmla="*/ 4416552 w 7886700"/>
              <a:gd name="connsiteY19" fmla="*/ 27432 h 27432"/>
              <a:gd name="connsiteX20" fmla="*/ 3759327 w 7886700"/>
              <a:gd name="connsiteY20" fmla="*/ 27432 h 27432"/>
              <a:gd name="connsiteX21" fmla="*/ 3102102 w 7886700"/>
              <a:gd name="connsiteY21" fmla="*/ 27432 h 27432"/>
              <a:gd name="connsiteX22" fmla="*/ 2523744 w 7886700"/>
              <a:gd name="connsiteY22" fmla="*/ 27432 h 27432"/>
              <a:gd name="connsiteX23" fmla="*/ 1787652 w 7886700"/>
              <a:gd name="connsiteY23" fmla="*/ 27432 h 27432"/>
              <a:gd name="connsiteX24" fmla="*/ 1130427 w 7886700"/>
              <a:gd name="connsiteY24" fmla="*/ 27432 h 27432"/>
              <a:gd name="connsiteX25" fmla="*/ 0 w 7886700"/>
              <a:gd name="connsiteY25" fmla="*/ 27432 h 27432"/>
              <a:gd name="connsiteX26" fmla="*/ 0 w 7886700"/>
              <a:gd name="connsiteY2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886700" h="27432" fill="none" extrusionOk="0">
                <a:moveTo>
                  <a:pt x="0" y="0"/>
                </a:moveTo>
                <a:cubicBezTo>
                  <a:pt x="157525" y="2723"/>
                  <a:pt x="287389" y="-6453"/>
                  <a:pt x="420624" y="0"/>
                </a:cubicBezTo>
                <a:cubicBezTo>
                  <a:pt x="553859" y="6453"/>
                  <a:pt x="825625" y="29874"/>
                  <a:pt x="1156716" y="0"/>
                </a:cubicBezTo>
                <a:cubicBezTo>
                  <a:pt x="1487807" y="-29874"/>
                  <a:pt x="1467015" y="9632"/>
                  <a:pt x="1577340" y="0"/>
                </a:cubicBezTo>
                <a:cubicBezTo>
                  <a:pt x="1687665" y="-9632"/>
                  <a:pt x="2024250" y="19395"/>
                  <a:pt x="2155698" y="0"/>
                </a:cubicBezTo>
                <a:cubicBezTo>
                  <a:pt x="2287146" y="-19395"/>
                  <a:pt x="2775210" y="-36481"/>
                  <a:pt x="2970657" y="0"/>
                </a:cubicBezTo>
                <a:cubicBezTo>
                  <a:pt x="3166104" y="36481"/>
                  <a:pt x="3456933" y="2822"/>
                  <a:pt x="3627882" y="0"/>
                </a:cubicBezTo>
                <a:cubicBezTo>
                  <a:pt x="3798831" y="-2822"/>
                  <a:pt x="4063535" y="23706"/>
                  <a:pt x="4363974" y="0"/>
                </a:cubicBezTo>
                <a:cubicBezTo>
                  <a:pt x="4664413" y="-23706"/>
                  <a:pt x="4721338" y="-85"/>
                  <a:pt x="4942332" y="0"/>
                </a:cubicBezTo>
                <a:cubicBezTo>
                  <a:pt x="5163326" y="85"/>
                  <a:pt x="5298512" y="10710"/>
                  <a:pt x="5599557" y="0"/>
                </a:cubicBezTo>
                <a:cubicBezTo>
                  <a:pt x="5900603" y="-10710"/>
                  <a:pt x="6095214" y="3467"/>
                  <a:pt x="6414516" y="0"/>
                </a:cubicBezTo>
                <a:cubicBezTo>
                  <a:pt x="6733818" y="-3467"/>
                  <a:pt x="6803711" y="5617"/>
                  <a:pt x="6914007" y="0"/>
                </a:cubicBezTo>
                <a:cubicBezTo>
                  <a:pt x="7024303" y="-5617"/>
                  <a:pt x="7602090" y="-33929"/>
                  <a:pt x="7886700" y="0"/>
                </a:cubicBezTo>
                <a:cubicBezTo>
                  <a:pt x="7886111" y="10802"/>
                  <a:pt x="7886030" y="18406"/>
                  <a:pt x="7886700" y="27432"/>
                </a:cubicBezTo>
                <a:cubicBezTo>
                  <a:pt x="7637258" y="17142"/>
                  <a:pt x="7575695" y="16729"/>
                  <a:pt x="7308342" y="27432"/>
                </a:cubicBezTo>
                <a:cubicBezTo>
                  <a:pt x="7040989" y="38135"/>
                  <a:pt x="7003134" y="44021"/>
                  <a:pt x="6887718" y="27432"/>
                </a:cubicBezTo>
                <a:cubicBezTo>
                  <a:pt x="6772302" y="10843"/>
                  <a:pt x="6488136" y="58247"/>
                  <a:pt x="6230493" y="27432"/>
                </a:cubicBezTo>
                <a:cubicBezTo>
                  <a:pt x="5972851" y="-3383"/>
                  <a:pt x="5929971" y="35622"/>
                  <a:pt x="5731002" y="27432"/>
                </a:cubicBezTo>
                <a:cubicBezTo>
                  <a:pt x="5532033" y="19242"/>
                  <a:pt x="5381360" y="28708"/>
                  <a:pt x="5073777" y="27432"/>
                </a:cubicBezTo>
                <a:cubicBezTo>
                  <a:pt x="4766194" y="26156"/>
                  <a:pt x="4713365" y="29311"/>
                  <a:pt x="4416552" y="27432"/>
                </a:cubicBezTo>
                <a:cubicBezTo>
                  <a:pt x="4119740" y="25553"/>
                  <a:pt x="3915304" y="28418"/>
                  <a:pt x="3759327" y="27432"/>
                </a:cubicBezTo>
                <a:cubicBezTo>
                  <a:pt x="3603351" y="26446"/>
                  <a:pt x="3375414" y="21218"/>
                  <a:pt x="3102102" y="27432"/>
                </a:cubicBezTo>
                <a:cubicBezTo>
                  <a:pt x="2828791" y="33646"/>
                  <a:pt x="2795766" y="19461"/>
                  <a:pt x="2523744" y="27432"/>
                </a:cubicBezTo>
                <a:cubicBezTo>
                  <a:pt x="2251722" y="35403"/>
                  <a:pt x="1947642" y="32293"/>
                  <a:pt x="1787652" y="27432"/>
                </a:cubicBezTo>
                <a:cubicBezTo>
                  <a:pt x="1627662" y="22571"/>
                  <a:pt x="1413335" y="29665"/>
                  <a:pt x="1130427" y="27432"/>
                </a:cubicBezTo>
                <a:cubicBezTo>
                  <a:pt x="847520" y="25199"/>
                  <a:pt x="292942" y="-13628"/>
                  <a:pt x="0" y="27432"/>
                </a:cubicBezTo>
                <a:cubicBezTo>
                  <a:pt x="586" y="19291"/>
                  <a:pt x="-218" y="13009"/>
                  <a:pt x="0" y="0"/>
                </a:cubicBezTo>
                <a:close/>
              </a:path>
              <a:path w="7886700" h="27432" stroke="0"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885340" y="10164"/>
                  <a:pt x="7886783" y="19377"/>
                  <a:pt x="7886700" y="27432"/>
                </a:cubicBezTo>
                <a:cubicBezTo>
                  <a:pt x="7752936" y="37838"/>
                  <a:pt x="7671143" y="22240"/>
                  <a:pt x="7466076" y="27432"/>
                </a:cubicBezTo>
                <a:cubicBezTo>
                  <a:pt x="7261009" y="32624"/>
                  <a:pt x="7039949" y="45892"/>
                  <a:pt x="6651117" y="27432"/>
                </a:cubicBezTo>
                <a:cubicBezTo>
                  <a:pt x="6262285" y="8972"/>
                  <a:pt x="6379660" y="21432"/>
                  <a:pt x="6151626" y="27432"/>
                </a:cubicBezTo>
                <a:cubicBezTo>
                  <a:pt x="5923592" y="33432"/>
                  <a:pt x="5816137" y="49453"/>
                  <a:pt x="5494401" y="27432"/>
                </a:cubicBezTo>
                <a:cubicBezTo>
                  <a:pt x="5172665" y="5411"/>
                  <a:pt x="5022009" y="14146"/>
                  <a:pt x="4679442" y="27432"/>
                </a:cubicBezTo>
                <a:cubicBezTo>
                  <a:pt x="4336875" y="40718"/>
                  <a:pt x="4169241" y="-4552"/>
                  <a:pt x="4022217" y="27432"/>
                </a:cubicBezTo>
                <a:cubicBezTo>
                  <a:pt x="3875193" y="59416"/>
                  <a:pt x="3723776" y="46198"/>
                  <a:pt x="3601593" y="27432"/>
                </a:cubicBezTo>
                <a:cubicBezTo>
                  <a:pt x="3479410" y="8666"/>
                  <a:pt x="3283834" y="20447"/>
                  <a:pt x="3102102" y="27432"/>
                </a:cubicBezTo>
                <a:cubicBezTo>
                  <a:pt x="2920370" y="34417"/>
                  <a:pt x="2467386" y="35404"/>
                  <a:pt x="2287143" y="27432"/>
                </a:cubicBezTo>
                <a:cubicBezTo>
                  <a:pt x="2106900" y="19460"/>
                  <a:pt x="1798848" y="59556"/>
                  <a:pt x="1629918" y="27432"/>
                </a:cubicBezTo>
                <a:cubicBezTo>
                  <a:pt x="1460989" y="-4692"/>
                  <a:pt x="1324115" y="34913"/>
                  <a:pt x="1130427" y="27432"/>
                </a:cubicBezTo>
                <a:cubicBezTo>
                  <a:pt x="936739" y="19951"/>
                  <a:pt x="302034" y="30143"/>
                  <a:pt x="0" y="27432"/>
                </a:cubicBezTo>
                <a:cubicBezTo>
                  <a:pt x="-383" y="21019"/>
                  <a:pt x="-503" y="1243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22990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1652778" y="1728216"/>
            <a:ext cx="5836158"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2980655" y="5126892"/>
            <a:ext cx="3182692" cy="27432"/>
          </a:xfrm>
          <a:custGeom>
            <a:avLst/>
            <a:gdLst>
              <a:gd name="connsiteX0" fmla="*/ 0 w 3182692"/>
              <a:gd name="connsiteY0" fmla="*/ 0 h 27432"/>
              <a:gd name="connsiteX1" fmla="*/ 604711 w 3182692"/>
              <a:gd name="connsiteY1" fmla="*/ 0 h 27432"/>
              <a:gd name="connsiteX2" fmla="*/ 1241250 w 3182692"/>
              <a:gd name="connsiteY2" fmla="*/ 0 h 27432"/>
              <a:gd name="connsiteX3" fmla="*/ 1909615 w 3182692"/>
              <a:gd name="connsiteY3" fmla="*/ 0 h 27432"/>
              <a:gd name="connsiteX4" fmla="*/ 2577981 w 3182692"/>
              <a:gd name="connsiteY4" fmla="*/ 0 h 27432"/>
              <a:gd name="connsiteX5" fmla="*/ 3182692 w 3182692"/>
              <a:gd name="connsiteY5" fmla="*/ 0 h 27432"/>
              <a:gd name="connsiteX6" fmla="*/ 3182692 w 3182692"/>
              <a:gd name="connsiteY6" fmla="*/ 27432 h 27432"/>
              <a:gd name="connsiteX7" fmla="*/ 2482500 w 3182692"/>
              <a:gd name="connsiteY7" fmla="*/ 27432 h 27432"/>
              <a:gd name="connsiteX8" fmla="*/ 1782308 w 3182692"/>
              <a:gd name="connsiteY8" fmla="*/ 27432 h 27432"/>
              <a:gd name="connsiteX9" fmla="*/ 1145769 w 3182692"/>
              <a:gd name="connsiteY9" fmla="*/ 27432 h 27432"/>
              <a:gd name="connsiteX10" fmla="*/ 0 w 3182692"/>
              <a:gd name="connsiteY10" fmla="*/ 27432 h 27432"/>
              <a:gd name="connsiteX11" fmla="*/ 0 w 3182692"/>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27432"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526" y="7395"/>
                  <a:pt x="3182737" y="21864"/>
                  <a:pt x="3182692" y="27432"/>
                </a:cubicBezTo>
                <a:cubicBezTo>
                  <a:pt x="2998421" y="30886"/>
                  <a:pt x="2675038" y="28158"/>
                  <a:pt x="2482500" y="27432"/>
                </a:cubicBezTo>
                <a:cubicBezTo>
                  <a:pt x="2289962" y="26706"/>
                  <a:pt x="1930644" y="15978"/>
                  <a:pt x="1782308" y="27432"/>
                </a:cubicBezTo>
                <a:cubicBezTo>
                  <a:pt x="1633972" y="38886"/>
                  <a:pt x="1287388" y="7152"/>
                  <a:pt x="1145769" y="27432"/>
                </a:cubicBezTo>
                <a:cubicBezTo>
                  <a:pt x="1004150" y="47712"/>
                  <a:pt x="256377" y="-28294"/>
                  <a:pt x="0" y="27432"/>
                </a:cubicBezTo>
                <a:cubicBezTo>
                  <a:pt x="-503" y="20663"/>
                  <a:pt x="1168" y="5855"/>
                  <a:pt x="0" y="0"/>
                </a:cubicBezTo>
                <a:close/>
              </a:path>
              <a:path w="3182692" h="27432"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885" y="12649"/>
                  <a:pt x="3181704" y="17989"/>
                  <a:pt x="3182692" y="27432"/>
                </a:cubicBezTo>
                <a:cubicBezTo>
                  <a:pt x="3039109" y="-3557"/>
                  <a:pt x="2823860" y="22992"/>
                  <a:pt x="2546154" y="27432"/>
                </a:cubicBezTo>
                <a:cubicBezTo>
                  <a:pt x="2268448" y="31872"/>
                  <a:pt x="2098674" y="14435"/>
                  <a:pt x="1845961" y="27432"/>
                </a:cubicBezTo>
                <a:cubicBezTo>
                  <a:pt x="1593248" y="40429"/>
                  <a:pt x="1456743" y="36704"/>
                  <a:pt x="1304904" y="27432"/>
                </a:cubicBezTo>
                <a:cubicBezTo>
                  <a:pt x="1153065" y="18160"/>
                  <a:pt x="947204" y="20270"/>
                  <a:pt x="668365" y="27432"/>
                </a:cubicBezTo>
                <a:cubicBezTo>
                  <a:pt x="389526" y="34594"/>
                  <a:pt x="288244" y="4516"/>
                  <a:pt x="0" y="27432"/>
                </a:cubicBezTo>
                <a:cubicBezTo>
                  <a:pt x="1300" y="19678"/>
                  <a:pt x="-86" y="1204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Tree>
    <p:extLst>
      <p:ext uri="{BB962C8B-B14F-4D97-AF65-F5344CB8AC3E}">
        <p14:creationId xmlns:p14="http://schemas.microsoft.com/office/powerpoint/2010/main" val="3359820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859643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629841" y="457200"/>
            <a:ext cx="2949178"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3977640" y="548640"/>
            <a:ext cx="4539996"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629841" y="3977640"/>
            <a:ext cx="2949178"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1538049"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67582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629841" y="457200"/>
            <a:ext cx="294894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3977640" y="548640"/>
            <a:ext cx="4539996"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629841" y="3977640"/>
            <a:ext cx="294894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8/29/2022</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1538478" y="3257572"/>
            <a:ext cx="4480560" cy="20574"/>
          </a:xfrm>
          <a:custGeom>
            <a:avLst/>
            <a:gdLst>
              <a:gd name="connsiteX0" fmla="*/ 0 w 4480560"/>
              <a:gd name="connsiteY0" fmla="*/ 0 h 20574"/>
              <a:gd name="connsiteX1" fmla="*/ 595274 w 4480560"/>
              <a:gd name="connsiteY1" fmla="*/ 0 h 20574"/>
              <a:gd name="connsiteX2" fmla="*/ 1100938 w 4480560"/>
              <a:gd name="connsiteY2" fmla="*/ 0 h 20574"/>
              <a:gd name="connsiteX3" fmla="*/ 1651406 w 4480560"/>
              <a:gd name="connsiteY3" fmla="*/ 0 h 20574"/>
              <a:gd name="connsiteX4" fmla="*/ 2336292 w 4480560"/>
              <a:gd name="connsiteY4" fmla="*/ 0 h 20574"/>
              <a:gd name="connsiteX5" fmla="*/ 2931566 w 4480560"/>
              <a:gd name="connsiteY5" fmla="*/ 0 h 20574"/>
              <a:gd name="connsiteX6" fmla="*/ 3482035 w 4480560"/>
              <a:gd name="connsiteY6" fmla="*/ 0 h 20574"/>
              <a:gd name="connsiteX7" fmla="*/ 4480560 w 4480560"/>
              <a:gd name="connsiteY7" fmla="*/ 0 h 20574"/>
              <a:gd name="connsiteX8" fmla="*/ 4480560 w 4480560"/>
              <a:gd name="connsiteY8" fmla="*/ 20574 h 20574"/>
              <a:gd name="connsiteX9" fmla="*/ 3840480 w 4480560"/>
              <a:gd name="connsiteY9" fmla="*/ 20574 h 20574"/>
              <a:gd name="connsiteX10" fmla="*/ 3290011 w 4480560"/>
              <a:gd name="connsiteY10" fmla="*/ 20574 h 20574"/>
              <a:gd name="connsiteX11" fmla="*/ 2560320 w 4480560"/>
              <a:gd name="connsiteY11" fmla="*/ 20574 h 20574"/>
              <a:gd name="connsiteX12" fmla="*/ 1965046 w 4480560"/>
              <a:gd name="connsiteY12" fmla="*/ 20574 h 20574"/>
              <a:gd name="connsiteX13" fmla="*/ 1459382 w 4480560"/>
              <a:gd name="connsiteY13" fmla="*/ 20574 h 20574"/>
              <a:gd name="connsiteX14" fmla="*/ 774497 w 4480560"/>
              <a:gd name="connsiteY14" fmla="*/ 20574 h 20574"/>
              <a:gd name="connsiteX15" fmla="*/ 0 w 4480560"/>
              <a:gd name="connsiteY15" fmla="*/ 20574 h 20574"/>
              <a:gd name="connsiteX16" fmla="*/ 0 w 4480560"/>
              <a:gd name="connsiteY16" fmla="*/ 0 h 20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0574"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616" y="4822"/>
                  <a:pt x="4479740" y="14232"/>
                  <a:pt x="4480560" y="20574"/>
                </a:cubicBezTo>
                <a:cubicBezTo>
                  <a:pt x="4314132" y="17210"/>
                  <a:pt x="4028383" y="38918"/>
                  <a:pt x="3840480" y="20574"/>
                </a:cubicBezTo>
                <a:cubicBezTo>
                  <a:pt x="3652577" y="2230"/>
                  <a:pt x="3547615" y="5134"/>
                  <a:pt x="3290011" y="20574"/>
                </a:cubicBezTo>
                <a:cubicBezTo>
                  <a:pt x="3032407" y="36014"/>
                  <a:pt x="2830268" y="11005"/>
                  <a:pt x="2560320" y="20574"/>
                </a:cubicBezTo>
                <a:cubicBezTo>
                  <a:pt x="2290372" y="30143"/>
                  <a:pt x="2147422" y="9014"/>
                  <a:pt x="1965046" y="20574"/>
                </a:cubicBezTo>
                <a:cubicBezTo>
                  <a:pt x="1782670" y="32134"/>
                  <a:pt x="1689791" y="42966"/>
                  <a:pt x="1459382" y="20574"/>
                </a:cubicBezTo>
                <a:cubicBezTo>
                  <a:pt x="1228973" y="-1818"/>
                  <a:pt x="915486" y="38787"/>
                  <a:pt x="774497" y="20574"/>
                </a:cubicBezTo>
                <a:cubicBezTo>
                  <a:pt x="633508" y="2361"/>
                  <a:pt x="361442" y="-8821"/>
                  <a:pt x="0" y="20574"/>
                </a:cubicBezTo>
                <a:cubicBezTo>
                  <a:pt x="666" y="15709"/>
                  <a:pt x="595" y="5181"/>
                  <a:pt x="0" y="0"/>
                </a:cubicBezTo>
                <a:close/>
              </a:path>
              <a:path w="4480560" h="20574"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388" y="4289"/>
                  <a:pt x="4480809" y="12348"/>
                  <a:pt x="4480560" y="20574"/>
                </a:cubicBezTo>
                <a:cubicBezTo>
                  <a:pt x="4279652" y="-4564"/>
                  <a:pt x="4200762" y="43852"/>
                  <a:pt x="3930091" y="20574"/>
                </a:cubicBezTo>
                <a:cubicBezTo>
                  <a:pt x="3659420" y="-2704"/>
                  <a:pt x="3456052" y="24580"/>
                  <a:pt x="3290011" y="20574"/>
                </a:cubicBezTo>
                <a:cubicBezTo>
                  <a:pt x="3123970" y="16568"/>
                  <a:pt x="2882392" y="35104"/>
                  <a:pt x="2649931" y="20574"/>
                </a:cubicBezTo>
                <a:cubicBezTo>
                  <a:pt x="2417470" y="6044"/>
                  <a:pt x="2238426" y="9623"/>
                  <a:pt x="2054657" y="20574"/>
                </a:cubicBezTo>
                <a:cubicBezTo>
                  <a:pt x="1870888" y="31525"/>
                  <a:pt x="1566368" y="47326"/>
                  <a:pt x="1324966" y="20574"/>
                </a:cubicBezTo>
                <a:cubicBezTo>
                  <a:pt x="1083564" y="-6178"/>
                  <a:pt x="787410" y="13232"/>
                  <a:pt x="595274" y="20574"/>
                </a:cubicBezTo>
                <a:cubicBezTo>
                  <a:pt x="403138" y="27916"/>
                  <a:pt x="169622" y="12785"/>
                  <a:pt x="0" y="20574"/>
                </a:cubicBezTo>
                <a:cubicBezTo>
                  <a:pt x="553" y="10436"/>
                  <a:pt x="-908" y="8764"/>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492027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8/29/2022</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02448205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85854-47EB-2A34-04CF-4F2D2E68FE55}"/>
              </a:ext>
            </a:extLst>
          </p:cNvPr>
          <p:cNvSpPr>
            <a:spLocks noGrp="1"/>
          </p:cNvSpPr>
          <p:nvPr>
            <p:ph type="ctrTitle"/>
          </p:nvPr>
        </p:nvSpPr>
        <p:spPr/>
        <p:txBody>
          <a:bodyPr/>
          <a:lstStyle/>
          <a:p>
            <a:r>
              <a:rPr lang="en-US" sz="6000" dirty="0">
                <a:latin typeface="Lucida Sans Unicode" panose="020B0602030504020204" pitchFamily="34" charset="0"/>
                <a:cs typeface="Lucida Sans Unicode" panose="020B0602030504020204" pitchFamily="34" charset="0"/>
              </a:rPr>
              <a:t>The Life of Christ</a:t>
            </a:r>
          </a:p>
        </p:txBody>
      </p:sp>
      <p:sp>
        <p:nvSpPr>
          <p:cNvPr id="3" name="Subtitle 2">
            <a:extLst>
              <a:ext uri="{FF2B5EF4-FFF2-40B4-BE49-F238E27FC236}">
                <a16:creationId xmlns:a16="http://schemas.microsoft.com/office/drawing/2014/main" id="{59023E3E-6F73-AB85-6147-2823F3590540}"/>
              </a:ext>
            </a:extLst>
          </p:cNvPr>
          <p:cNvSpPr>
            <a:spLocks noGrp="1"/>
          </p:cNvSpPr>
          <p:nvPr>
            <p:ph type="subTitle" idx="1"/>
          </p:nvPr>
        </p:nvSpPr>
        <p:spPr/>
        <p:txBody>
          <a:bodyPr anchor="ctr">
            <a:normAutofit/>
          </a:bodyPr>
          <a:lstStyle/>
          <a:p>
            <a:r>
              <a:rPr lang="en-US" sz="3600" dirty="0">
                <a:latin typeface="Lucida Sans Unicode" panose="020B0602030504020204" pitchFamily="34" charset="0"/>
                <a:cs typeface="Lucida Sans Unicode" panose="020B0602030504020204" pitchFamily="34" charset="0"/>
              </a:rPr>
              <a:t>The Gospel According to Mark</a:t>
            </a:r>
          </a:p>
        </p:txBody>
      </p:sp>
    </p:spTree>
    <p:extLst>
      <p:ext uri="{BB962C8B-B14F-4D97-AF65-F5344CB8AC3E}">
        <p14:creationId xmlns:p14="http://schemas.microsoft.com/office/powerpoint/2010/main" val="3466623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Parable of the Mustard Seed</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Again, I think we can see a connection to the previous parables.</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Plant that seed in one good heart, and then another, and then still another…and eventually you have what you see in the Book of Acts (a few “plants” become many “plants”). Within the 30 year period the kingdom spreads throughout the entire Roman empire. Think about how many people were nesting in its branches.</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And then fast forward to 2022…</a:t>
            </a:r>
          </a:p>
        </p:txBody>
      </p:sp>
    </p:spTree>
    <p:extLst>
      <p:ext uri="{BB962C8B-B14F-4D97-AF65-F5344CB8AC3E}">
        <p14:creationId xmlns:p14="http://schemas.microsoft.com/office/powerpoint/2010/main" val="214877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p:txBody>
          <a:bodyPr>
            <a:normAutofit/>
          </a:bodyPr>
          <a:lstStyle/>
          <a:p>
            <a:r>
              <a:rPr lang="en-US" sz="3600" dirty="0">
                <a:latin typeface="Lucida Sans Unicode" panose="020B0602030504020204" pitchFamily="34" charset="0"/>
                <a:cs typeface="Lucida Sans Unicode" panose="020B0602030504020204" pitchFamily="34" charset="0"/>
              </a:rPr>
              <a:t>Ten Lessons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Authority of Jesus (</a:t>
            </a:r>
            <a:r>
              <a:rPr lang="en-US" sz="2400" dirty="0" err="1">
                <a:latin typeface="Lucida Sans Unicode" panose="020B0602030504020204" pitchFamily="34" charset="0"/>
                <a:cs typeface="Lucida Sans Unicode" panose="020B0602030504020204" pitchFamily="34" charset="0"/>
              </a:rPr>
              <a:t>ch.</a:t>
            </a:r>
            <a:r>
              <a:rPr lang="en-US" sz="2400" dirty="0">
                <a:latin typeface="Lucida Sans Unicode" panose="020B0602030504020204" pitchFamily="34" charset="0"/>
                <a:cs typeface="Lucida Sans Unicode" panose="020B0602030504020204" pitchFamily="34" charset="0"/>
              </a:rPr>
              <a:t> 1)</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Opposition to Jesus Grows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2-3)</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Teaches in Parables (4:1-34)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Does the Impossible (4:35-6:6)</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The Message Spreads (6:7-7:37)</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Faulty Spiritual Vision (8:1-9:29)</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Accepts the Humble (9:30-10:52)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Jesus vs. Jewish Leaders (11:1-12:44)</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Last Teachings of Jesus (13:1-14:72)</a:t>
            </a:r>
          </a:p>
          <a:p>
            <a:pPr marL="514350" indent="-514350">
              <a:spcBef>
                <a:spcPts val="0"/>
              </a:spcBef>
              <a:spcAft>
                <a:spcPts val="300"/>
              </a:spcAft>
              <a:buSzPct val="90000"/>
              <a:buFont typeface="+mj-lt"/>
              <a:buAutoNum type="arabicPeriod"/>
            </a:pPr>
            <a:r>
              <a:rPr lang="en-US" sz="2400" dirty="0">
                <a:latin typeface="Lucida Sans Unicode" panose="020B0602030504020204" pitchFamily="34" charset="0"/>
                <a:cs typeface="Lucida Sans Unicode" panose="020B0602030504020204" pitchFamily="34" charset="0"/>
              </a:rPr>
              <a:t>Death, Burial, and Resurrection (</a:t>
            </a:r>
            <a:r>
              <a:rPr lang="en-US" sz="2400" dirty="0" err="1">
                <a:latin typeface="Lucida Sans Unicode" panose="020B0602030504020204" pitchFamily="34" charset="0"/>
                <a:cs typeface="Lucida Sans Unicode" panose="020B0602030504020204" pitchFamily="34" charset="0"/>
              </a:rPr>
              <a:t>chs</a:t>
            </a:r>
            <a:r>
              <a:rPr lang="en-US" sz="2400" dirty="0">
                <a:latin typeface="Lucida Sans Unicode" panose="020B0602030504020204" pitchFamily="34" charset="0"/>
                <a:cs typeface="Lucida Sans Unicode" panose="020B0602030504020204" pitchFamily="34" charset="0"/>
              </a:rPr>
              <a:t>. 15-16)</a:t>
            </a:r>
          </a:p>
        </p:txBody>
      </p:sp>
      <p:sp>
        <p:nvSpPr>
          <p:cNvPr id="5" name="Arrow: Left 4">
            <a:extLst>
              <a:ext uri="{FF2B5EF4-FFF2-40B4-BE49-F238E27FC236}">
                <a16:creationId xmlns:a16="http://schemas.microsoft.com/office/drawing/2014/main" id="{5DB9A39D-6EBD-BBC6-7F3E-BD1E822B3C3B}"/>
              </a:ext>
            </a:extLst>
          </p:cNvPr>
          <p:cNvSpPr/>
          <p:nvPr/>
        </p:nvSpPr>
        <p:spPr>
          <a:xfrm>
            <a:off x="6426926" y="2960914"/>
            <a:ext cx="548640" cy="191589"/>
          </a:xfrm>
          <a:prstGeom prst="leftArrow">
            <a:avLst/>
          </a:prstGeom>
          <a:solidFill>
            <a:srgbClr val="C00000"/>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he Hand Bold"/>
              <a:ea typeface="+mn-ea"/>
              <a:cs typeface="+mn-cs"/>
            </a:endParaRPr>
          </a:p>
        </p:txBody>
      </p:sp>
    </p:spTree>
    <p:extLst>
      <p:ext uri="{BB962C8B-B14F-4D97-AF65-F5344CB8AC3E}">
        <p14:creationId xmlns:p14="http://schemas.microsoft.com/office/powerpoint/2010/main" val="2851067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200" dirty="0">
                <a:latin typeface="Lucida Sans Unicode" panose="020B0602030504020204" pitchFamily="34" charset="0"/>
                <a:cs typeface="Lucida Sans Unicode" panose="020B0602030504020204" pitchFamily="34" charset="0"/>
              </a:rPr>
              <a:t>Quick Review of Lesson 1 (Chapter 1)</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563491"/>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John preached 2 things to help people get ready for Jesus: 1) the need for repentance; 2) the greatness (power, authority) of Jesus (unworthy to untie shoes).</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How his authority was demonstrated: 1) endorsement from heaven; 2) casting out demons with His words; </a:t>
            </a:r>
            <a:br>
              <a:rPr lang="en-US" sz="2200" dirty="0">
                <a:latin typeface="Lucida Sans Unicode" panose="020B0602030504020204" pitchFamily="34" charset="0"/>
                <a:cs typeface="Lucida Sans Unicode" panose="020B0602030504020204" pitchFamily="34" charset="0"/>
              </a:rPr>
            </a:br>
            <a:r>
              <a:rPr lang="en-US" sz="2200" dirty="0">
                <a:latin typeface="Lucida Sans Unicode" panose="020B0602030504020204" pitchFamily="34" charset="0"/>
                <a:cs typeface="Lucida Sans Unicode" panose="020B0602030504020204" pitchFamily="34" charset="0"/>
              </a:rPr>
              <a:t>3) healed the sick immediately regardless of infirmity</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How we respond: 1) respect the authority of His message; 2) immediately do what He asks, no matter how unreasonable it seems, no matter the sacrifice.</a:t>
            </a:r>
          </a:p>
        </p:txBody>
      </p:sp>
    </p:spTree>
    <p:extLst>
      <p:ext uri="{BB962C8B-B14F-4D97-AF65-F5344CB8AC3E}">
        <p14:creationId xmlns:p14="http://schemas.microsoft.com/office/powerpoint/2010/main" val="1463496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200" dirty="0">
                <a:latin typeface="Lucida Sans Unicode" panose="020B0602030504020204" pitchFamily="34" charset="0"/>
                <a:cs typeface="Lucida Sans Unicode" panose="020B0602030504020204" pitchFamily="34" charset="0"/>
              </a:rPr>
              <a:t>Quick Review of Lesson 2 (</a:t>
            </a:r>
            <a:r>
              <a:rPr lang="en-US" sz="3200" dirty="0" err="1">
                <a:latin typeface="Lucida Sans Unicode" panose="020B0602030504020204" pitchFamily="34" charset="0"/>
                <a:cs typeface="Lucida Sans Unicode" panose="020B0602030504020204" pitchFamily="34" charset="0"/>
              </a:rPr>
              <a:t>Chs</a:t>
            </a:r>
            <a:r>
              <a:rPr lang="en-US" sz="3200" dirty="0">
                <a:latin typeface="Lucida Sans Unicode" panose="020B0602030504020204" pitchFamily="34" charset="0"/>
                <a:cs typeface="Lucida Sans Unicode" panose="020B0602030504020204" pitchFamily="34" charset="0"/>
              </a:rPr>
              <a:t>. 2-3)</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563491"/>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Jesus’ popularity with the multitudes continued to grow, but so did the opposition to Him, at least from certain groups of people. Criticized because…</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He forgave sins; ate with sinners; did not fast; did not observe the Sabbath traditions; and cast out demons.</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Handled it all perfectly, not only in the answers He gave, but also with His attitude (angered, grieved).</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The more closely we follow Jesus, the more opposition we face.</a:t>
            </a:r>
          </a:p>
        </p:txBody>
      </p:sp>
    </p:spTree>
    <p:extLst>
      <p:ext uri="{BB962C8B-B14F-4D97-AF65-F5344CB8AC3E}">
        <p14:creationId xmlns:p14="http://schemas.microsoft.com/office/powerpoint/2010/main" val="723396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Lesson 3: Jesus Teaches in Parables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Read 4:1-34</a:t>
            </a:r>
          </a:p>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Why Parables? (4:10-12, 21-25, 33-34)</a:t>
            </a:r>
          </a:p>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Parable of the Sower (4:1-20)</a:t>
            </a:r>
          </a:p>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Parable of the Growing Seed (4:26-29)</a:t>
            </a:r>
          </a:p>
          <a:p>
            <a:pPr>
              <a:lnSpc>
                <a:spcPct val="125000"/>
              </a:lnSpc>
              <a:spcBef>
                <a:spcPts val="0"/>
              </a:spcBef>
              <a:spcAft>
                <a:spcPts val="15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The Parable of the Mustard Seed (4:30-32)</a:t>
            </a:r>
          </a:p>
        </p:txBody>
      </p:sp>
    </p:spTree>
    <p:extLst>
      <p:ext uri="{BB962C8B-B14F-4D97-AF65-F5344CB8AC3E}">
        <p14:creationId xmlns:p14="http://schemas.microsoft.com/office/powerpoint/2010/main" val="29419326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Why Parables?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It matters how we hear (how closely, attitude)!</a:t>
            </a:r>
          </a:p>
          <a:p>
            <a:pPr lvl="1">
              <a:lnSpc>
                <a:spcPct val="125000"/>
              </a:lnSpc>
              <a:spcBef>
                <a:spcPts val="0"/>
              </a:spcBef>
              <a:spcAft>
                <a:spcPts val="12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How Jesus concludes the parable in v. 9, also v. 23.</a:t>
            </a:r>
          </a:p>
          <a:p>
            <a:pPr lvl="1">
              <a:lnSpc>
                <a:spcPct val="125000"/>
              </a:lnSpc>
              <a:spcBef>
                <a:spcPts val="0"/>
              </a:spcBef>
              <a:spcAft>
                <a:spcPts val="12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4:10-12: These parables would help some better understand the kingdom of God, but at the same time confuse others. Would remain a mystery to those who didn’t listen with a desire to understand, a desire to turn, a desire to have their sins forgiven.</a:t>
            </a:r>
          </a:p>
          <a:p>
            <a:pPr lvl="1">
              <a:lnSpc>
                <a:spcPct val="125000"/>
              </a:lnSpc>
              <a:spcBef>
                <a:spcPts val="0"/>
              </a:spcBef>
              <a:spcAft>
                <a:spcPts val="12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4:22: Those who listened with a humble, honest heart, hidden things revealed, secret things brought to light.</a:t>
            </a:r>
          </a:p>
        </p:txBody>
      </p:sp>
    </p:spTree>
    <p:extLst>
      <p:ext uri="{BB962C8B-B14F-4D97-AF65-F5344CB8AC3E}">
        <p14:creationId xmlns:p14="http://schemas.microsoft.com/office/powerpoint/2010/main" val="290275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Why Parables?</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400" dirty="0">
                <a:latin typeface="Lucida Sans Unicode" panose="020B0602030504020204" pitchFamily="34" charset="0"/>
                <a:cs typeface="Lucida Sans Unicode" panose="020B0602030504020204" pitchFamily="34" charset="0"/>
              </a:rPr>
              <a:t>It matters how we hear!</a:t>
            </a:r>
          </a:p>
          <a:p>
            <a:pPr lvl="1">
              <a:lnSpc>
                <a:spcPct val="125000"/>
              </a:lnSpc>
              <a:spcBef>
                <a:spcPts val="0"/>
              </a:spcBef>
              <a:spcAft>
                <a:spcPts val="12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Summary of this parable of the lamp: “Is a lamp brought to be set under a basket, or under a bed? Is it not placed on a stand so that its light may be seen? Pay attention to what you hear. Don’t hide the truth from yourself or ignore it. If you do reject it, even the little knowledge you have will be taken away. On the other hand, if you listen well, you will gain a fuller, richer understanding.”</a:t>
            </a:r>
          </a:p>
          <a:p>
            <a:pPr lvl="1">
              <a:lnSpc>
                <a:spcPct val="125000"/>
              </a:lnSpc>
              <a:spcBef>
                <a:spcPts val="0"/>
              </a:spcBef>
              <a:spcAft>
                <a:spcPts val="1200"/>
              </a:spcAft>
              <a:buSzPct val="90000"/>
              <a:buFont typeface="Wingdings" panose="05000000000000000000" pitchFamily="2" charset="2"/>
              <a:buChar char="§"/>
            </a:pPr>
            <a:r>
              <a:rPr lang="en-US" sz="2000" dirty="0">
                <a:latin typeface="Lucida Sans Unicode" panose="020B0602030504020204" pitchFamily="34" charset="0"/>
                <a:cs typeface="Lucida Sans Unicode" panose="020B0602030504020204" pitchFamily="34" charset="0"/>
              </a:rPr>
              <a:t>But didn’t His disciples ask? But see 4:10, 33-34.</a:t>
            </a:r>
          </a:p>
        </p:txBody>
      </p:sp>
    </p:spTree>
    <p:extLst>
      <p:ext uri="{BB962C8B-B14F-4D97-AF65-F5344CB8AC3E}">
        <p14:creationId xmlns:p14="http://schemas.microsoft.com/office/powerpoint/2010/main" val="3478078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Parable of the Sower</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Depicts the seed (the word of God) being planted in four different soils (hearts).</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Jesus: Make sure you don’t have any of the first three; you need to have the last one.</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Do I? Do I have the kind of heart in which the word of God can flourish? Come to full maturity?</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It’s not like we’re born with a certain one, and there’s nothing we can do to change it. We can all have the right attitude toward God’s word.</a:t>
            </a:r>
          </a:p>
        </p:txBody>
      </p:sp>
    </p:spTree>
    <p:extLst>
      <p:ext uri="{BB962C8B-B14F-4D97-AF65-F5344CB8AC3E}">
        <p14:creationId xmlns:p14="http://schemas.microsoft.com/office/powerpoint/2010/main" val="80995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F9845-3A50-9A0B-0080-E0DB92042042}"/>
              </a:ext>
            </a:extLst>
          </p:cNvPr>
          <p:cNvSpPr>
            <a:spLocks noGrp="1"/>
          </p:cNvSpPr>
          <p:nvPr>
            <p:ph type="title"/>
          </p:nvPr>
        </p:nvSpPr>
        <p:spPr>
          <a:xfrm>
            <a:off x="525101" y="365126"/>
            <a:ext cx="8202439" cy="1325563"/>
          </a:xfrm>
        </p:spPr>
        <p:txBody>
          <a:bodyPr>
            <a:normAutofit/>
          </a:bodyPr>
          <a:lstStyle/>
          <a:p>
            <a:r>
              <a:rPr lang="en-US" sz="3600" dirty="0">
                <a:latin typeface="Lucida Sans Unicode" panose="020B0602030504020204" pitchFamily="34" charset="0"/>
                <a:cs typeface="Lucida Sans Unicode" panose="020B0602030504020204" pitchFamily="34" charset="0"/>
              </a:rPr>
              <a:t>Parable of the Growing Seed</a:t>
            </a:r>
          </a:p>
        </p:txBody>
      </p:sp>
      <p:sp>
        <p:nvSpPr>
          <p:cNvPr id="3" name="Content Placeholder 2">
            <a:extLst>
              <a:ext uri="{FF2B5EF4-FFF2-40B4-BE49-F238E27FC236}">
                <a16:creationId xmlns:a16="http://schemas.microsoft.com/office/drawing/2014/main" id="{2FBB5F21-AE1D-CE05-9C60-7B4070896BAD}"/>
              </a:ext>
            </a:extLst>
          </p:cNvPr>
          <p:cNvSpPr>
            <a:spLocks noGrp="1"/>
          </p:cNvSpPr>
          <p:nvPr>
            <p:ph idx="1"/>
          </p:nvPr>
        </p:nvSpPr>
        <p:spPr>
          <a:xfrm>
            <a:off x="628650" y="1929383"/>
            <a:ext cx="7886700" cy="4480125"/>
          </a:xfrm>
        </p:spPr>
        <p:txBody>
          <a:bodyPr anchor="ctr">
            <a:normAutofit/>
          </a:bodyPr>
          <a:lstStyle/>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See any connection between this one and the Parable of the Sower?</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In this one we learn what happens when the word of God is planted in a good and honest heart—vv. 27-28.</a:t>
            </a:r>
          </a:p>
          <a:p>
            <a:pPr>
              <a:lnSpc>
                <a:spcPct val="125000"/>
              </a:lnSpc>
              <a:spcBef>
                <a:spcPts val="0"/>
              </a:spcBef>
              <a:spcAft>
                <a:spcPts val="1200"/>
              </a:spcAft>
              <a:buSzPct val="90000"/>
              <a:buFont typeface="Wingdings" panose="05000000000000000000" pitchFamily="2" charset="2"/>
              <a:buChar char="§"/>
            </a:pPr>
            <a:r>
              <a:rPr lang="en-US" sz="2200" dirty="0">
                <a:latin typeface="Lucida Sans Unicode" panose="020B0602030504020204" pitchFamily="34" charset="0"/>
                <a:cs typeface="Lucida Sans Unicode" panose="020B0602030504020204" pitchFamily="34" charset="0"/>
              </a:rPr>
              <a:t>Tremendous power resides within the word of God—power to bring us to life, power to slowly but surely bring us to maturity, power to change us into the image of Christ.</a:t>
            </a:r>
          </a:p>
        </p:txBody>
      </p:sp>
    </p:spTree>
    <p:extLst>
      <p:ext uri="{BB962C8B-B14F-4D97-AF65-F5344CB8AC3E}">
        <p14:creationId xmlns:p14="http://schemas.microsoft.com/office/powerpoint/2010/main" val="2522959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The Serif Hand Black"/>
        <a:ea typeface=""/>
        <a:cs typeface=""/>
      </a:majorFont>
      <a:minorFont>
        <a:latin typeface="The Hand 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emplate>Office Theme</Template>
  <TotalTime>372</TotalTime>
  <Words>824</Words>
  <Application>Microsoft Office PowerPoint</Application>
  <PresentationFormat>On-screen Show (4:3)</PresentationFormat>
  <Paragraphs>50</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Lucida Sans Unicode</vt:lpstr>
      <vt:lpstr>The Hand Bold</vt:lpstr>
      <vt:lpstr>The Serif Hand Black</vt:lpstr>
      <vt:lpstr>Wingdings</vt:lpstr>
      <vt:lpstr>SketchyVTI</vt:lpstr>
      <vt:lpstr>The Life of Christ</vt:lpstr>
      <vt:lpstr>Ten Lessons</vt:lpstr>
      <vt:lpstr>Quick Review of Lesson 1 (Chapter 1)</vt:lpstr>
      <vt:lpstr>Quick Review of Lesson 2 (Chs. 2-3)</vt:lpstr>
      <vt:lpstr>Lesson 3: Jesus Teaches in Parables</vt:lpstr>
      <vt:lpstr>Why Parables?</vt:lpstr>
      <vt:lpstr>Why Parables?</vt:lpstr>
      <vt:lpstr>Parable of the Sower</vt:lpstr>
      <vt:lpstr>Parable of the Growing Seed</vt:lpstr>
      <vt:lpstr>Parable of the Mustard Seed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Life of Christ</dc:title>
  <dc:creator>William Gibson</dc:creator>
  <cp:lastModifiedBy>William Gibson</cp:lastModifiedBy>
  <cp:revision>8</cp:revision>
  <dcterms:created xsi:type="dcterms:W3CDTF">2022-08-25T14:53:50Z</dcterms:created>
  <dcterms:modified xsi:type="dcterms:W3CDTF">2022-08-29T20:47:00Z</dcterms:modified>
</cp:coreProperties>
</file>