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15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628650" y="4736883"/>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630936" y="448056"/>
            <a:ext cx="78867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630936" y="4983480"/>
            <a:ext cx="78867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8/22/2022</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207351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8/22/2022</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796716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8/22/2022</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45110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628650" y="1929384"/>
            <a:ext cx="78867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8/22/2022</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366924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630936" y="448056"/>
            <a:ext cx="78867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630936" y="4983480"/>
            <a:ext cx="78867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8/22/2022</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628650" y="4736883"/>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3307531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628650" y="1929384"/>
            <a:ext cx="38862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4629150" y="1929384"/>
            <a:ext cx="38862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8/22/2022</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2422767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629842" y="1938528"/>
            <a:ext cx="3868340"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629842" y="2926080"/>
            <a:ext cx="3868340"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4629150" y="1938528"/>
            <a:ext cx="3887391"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4629150" y="2926080"/>
            <a:ext cx="3887391"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8/22/2022</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2198426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1652778" y="1728216"/>
            <a:ext cx="5836158"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8/22/2022</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2980655" y="5126892"/>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472649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8/22/2022</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956712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629841" y="457200"/>
            <a:ext cx="2949178"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3977640" y="548640"/>
            <a:ext cx="4539996"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629841" y="3977640"/>
            <a:ext cx="2949178"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8/22/2022</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1538049" y="3257572"/>
            <a:ext cx="4480560" cy="20574"/>
          </a:xfrm>
          <a:custGeom>
            <a:avLst/>
            <a:gdLst>
              <a:gd name="connsiteX0" fmla="*/ 0 w 4480560"/>
              <a:gd name="connsiteY0" fmla="*/ 0 h 20574"/>
              <a:gd name="connsiteX1" fmla="*/ 595274 w 4480560"/>
              <a:gd name="connsiteY1" fmla="*/ 0 h 20574"/>
              <a:gd name="connsiteX2" fmla="*/ 1100938 w 4480560"/>
              <a:gd name="connsiteY2" fmla="*/ 0 h 20574"/>
              <a:gd name="connsiteX3" fmla="*/ 1651406 w 4480560"/>
              <a:gd name="connsiteY3" fmla="*/ 0 h 20574"/>
              <a:gd name="connsiteX4" fmla="*/ 2336292 w 4480560"/>
              <a:gd name="connsiteY4" fmla="*/ 0 h 20574"/>
              <a:gd name="connsiteX5" fmla="*/ 2931566 w 4480560"/>
              <a:gd name="connsiteY5" fmla="*/ 0 h 20574"/>
              <a:gd name="connsiteX6" fmla="*/ 3482035 w 4480560"/>
              <a:gd name="connsiteY6" fmla="*/ 0 h 20574"/>
              <a:gd name="connsiteX7" fmla="*/ 4480560 w 4480560"/>
              <a:gd name="connsiteY7" fmla="*/ 0 h 20574"/>
              <a:gd name="connsiteX8" fmla="*/ 4480560 w 4480560"/>
              <a:gd name="connsiteY8" fmla="*/ 20574 h 20574"/>
              <a:gd name="connsiteX9" fmla="*/ 3840480 w 4480560"/>
              <a:gd name="connsiteY9" fmla="*/ 20574 h 20574"/>
              <a:gd name="connsiteX10" fmla="*/ 3290011 w 4480560"/>
              <a:gd name="connsiteY10" fmla="*/ 20574 h 20574"/>
              <a:gd name="connsiteX11" fmla="*/ 2560320 w 4480560"/>
              <a:gd name="connsiteY11" fmla="*/ 20574 h 20574"/>
              <a:gd name="connsiteX12" fmla="*/ 1965046 w 4480560"/>
              <a:gd name="connsiteY12" fmla="*/ 20574 h 20574"/>
              <a:gd name="connsiteX13" fmla="*/ 1459382 w 4480560"/>
              <a:gd name="connsiteY13" fmla="*/ 20574 h 20574"/>
              <a:gd name="connsiteX14" fmla="*/ 774497 w 4480560"/>
              <a:gd name="connsiteY14" fmla="*/ 20574 h 20574"/>
              <a:gd name="connsiteX15" fmla="*/ 0 w 4480560"/>
              <a:gd name="connsiteY15" fmla="*/ 20574 h 20574"/>
              <a:gd name="connsiteX16" fmla="*/ 0 w 4480560"/>
              <a:gd name="connsiteY16" fmla="*/ 0 h 2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0574"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616" y="4822"/>
                  <a:pt x="4479740" y="14232"/>
                  <a:pt x="4480560" y="20574"/>
                </a:cubicBezTo>
                <a:cubicBezTo>
                  <a:pt x="4314132" y="17210"/>
                  <a:pt x="4028383" y="38918"/>
                  <a:pt x="3840480" y="20574"/>
                </a:cubicBezTo>
                <a:cubicBezTo>
                  <a:pt x="3652577" y="2230"/>
                  <a:pt x="3547615" y="5134"/>
                  <a:pt x="3290011" y="20574"/>
                </a:cubicBezTo>
                <a:cubicBezTo>
                  <a:pt x="3032407" y="36014"/>
                  <a:pt x="2830268" y="11005"/>
                  <a:pt x="2560320" y="20574"/>
                </a:cubicBezTo>
                <a:cubicBezTo>
                  <a:pt x="2290372" y="30143"/>
                  <a:pt x="2147422" y="9014"/>
                  <a:pt x="1965046" y="20574"/>
                </a:cubicBezTo>
                <a:cubicBezTo>
                  <a:pt x="1782670" y="32134"/>
                  <a:pt x="1689791" y="42966"/>
                  <a:pt x="1459382" y="20574"/>
                </a:cubicBezTo>
                <a:cubicBezTo>
                  <a:pt x="1228973" y="-1818"/>
                  <a:pt x="915486" y="38787"/>
                  <a:pt x="774497" y="20574"/>
                </a:cubicBezTo>
                <a:cubicBezTo>
                  <a:pt x="633508" y="2361"/>
                  <a:pt x="361442" y="-8821"/>
                  <a:pt x="0" y="20574"/>
                </a:cubicBezTo>
                <a:cubicBezTo>
                  <a:pt x="666" y="15709"/>
                  <a:pt x="595" y="5181"/>
                  <a:pt x="0" y="0"/>
                </a:cubicBezTo>
                <a:close/>
              </a:path>
              <a:path w="4480560" h="20574"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388" y="4289"/>
                  <a:pt x="4480809" y="12348"/>
                  <a:pt x="4480560" y="20574"/>
                </a:cubicBezTo>
                <a:cubicBezTo>
                  <a:pt x="4279652" y="-4564"/>
                  <a:pt x="4200762" y="43852"/>
                  <a:pt x="3930091" y="20574"/>
                </a:cubicBezTo>
                <a:cubicBezTo>
                  <a:pt x="3659420" y="-2704"/>
                  <a:pt x="3456052" y="24580"/>
                  <a:pt x="3290011" y="20574"/>
                </a:cubicBezTo>
                <a:cubicBezTo>
                  <a:pt x="3123970" y="16568"/>
                  <a:pt x="2882392" y="35104"/>
                  <a:pt x="2649931" y="20574"/>
                </a:cubicBezTo>
                <a:cubicBezTo>
                  <a:pt x="2417470" y="6044"/>
                  <a:pt x="2238426" y="9623"/>
                  <a:pt x="2054657" y="20574"/>
                </a:cubicBezTo>
                <a:cubicBezTo>
                  <a:pt x="1870888" y="31525"/>
                  <a:pt x="1566368" y="47326"/>
                  <a:pt x="1324966" y="20574"/>
                </a:cubicBezTo>
                <a:cubicBezTo>
                  <a:pt x="1083564" y="-6178"/>
                  <a:pt x="787410" y="13232"/>
                  <a:pt x="595274" y="20574"/>
                </a:cubicBezTo>
                <a:cubicBezTo>
                  <a:pt x="403138" y="27916"/>
                  <a:pt x="169622" y="12785"/>
                  <a:pt x="0" y="20574"/>
                </a:cubicBezTo>
                <a:cubicBezTo>
                  <a:pt x="553" y="10436"/>
                  <a:pt x="-908" y="8764"/>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109645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629841" y="457200"/>
            <a:ext cx="294894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3977640" y="548640"/>
            <a:ext cx="4539996"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629841" y="3977640"/>
            <a:ext cx="294894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8/22/2022</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1538478" y="3257572"/>
            <a:ext cx="4480560" cy="20574"/>
          </a:xfrm>
          <a:custGeom>
            <a:avLst/>
            <a:gdLst>
              <a:gd name="connsiteX0" fmla="*/ 0 w 4480560"/>
              <a:gd name="connsiteY0" fmla="*/ 0 h 20574"/>
              <a:gd name="connsiteX1" fmla="*/ 595274 w 4480560"/>
              <a:gd name="connsiteY1" fmla="*/ 0 h 20574"/>
              <a:gd name="connsiteX2" fmla="*/ 1100938 w 4480560"/>
              <a:gd name="connsiteY2" fmla="*/ 0 h 20574"/>
              <a:gd name="connsiteX3" fmla="*/ 1651406 w 4480560"/>
              <a:gd name="connsiteY3" fmla="*/ 0 h 20574"/>
              <a:gd name="connsiteX4" fmla="*/ 2336292 w 4480560"/>
              <a:gd name="connsiteY4" fmla="*/ 0 h 20574"/>
              <a:gd name="connsiteX5" fmla="*/ 2931566 w 4480560"/>
              <a:gd name="connsiteY5" fmla="*/ 0 h 20574"/>
              <a:gd name="connsiteX6" fmla="*/ 3482035 w 4480560"/>
              <a:gd name="connsiteY6" fmla="*/ 0 h 20574"/>
              <a:gd name="connsiteX7" fmla="*/ 4480560 w 4480560"/>
              <a:gd name="connsiteY7" fmla="*/ 0 h 20574"/>
              <a:gd name="connsiteX8" fmla="*/ 4480560 w 4480560"/>
              <a:gd name="connsiteY8" fmla="*/ 20574 h 20574"/>
              <a:gd name="connsiteX9" fmla="*/ 3840480 w 4480560"/>
              <a:gd name="connsiteY9" fmla="*/ 20574 h 20574"/>
              <a:gd name="connsiteX10" fmla="*/ 3290011 w 4480560"/>
              <a:gd name="connsiteY10" fmla="*/ 20574 h 20574"/>
              <a:gd name="connsiteX11" fmla="*/ 2560320 w 4480560"/>
              <a:gd name="connsiteY11" fmla="*/ 20574 h 20574"/>
              <a:gd name="connsiteX12" fmla="*/ 1965046 w 4480560"/>
              <a:gd name="connsiteY12" fmla="*/ 20574 h 20574"/>
              <a:gd name="connsiteX13" fmla="*/ 1459382 w 4480560"/>
              <a:gd name="connsiteY13" fmla="*/ 20574 h 20574"/>
              <a:gd name="connsiteX14" fmla="*/ 774497 w 4480560"/>
              <a:gd name="connsiteY14" fmla="*/ 20574 h 20574"/>
              <a:gd name="connsiteX15" fmla="*/ 0 w 4480560"/>
              <a:gd name="connsiteY15" fmla="*/ 20574 h 20574"/>
              <a:gd name="connsiteX16" fmla="*/ 0 w 4480560"/>
              <a:gd name="connsiteY16" fmla="*/ 0 h 2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0574"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616" y="4822"/>
                  <a:pt x="4479740" y="14232"/>
                  <a:pt x="4480560" y="20574"/>
                </a:cubicBezTo>
                <a:cubicBezTo>
                  <a:pt x="4314132" y="17210"/>
                  <a:pt x="4028383" y="38918"/>
                  <a:pt x="3840480" y="20574"/>
                </a:cubicBezTo>
                <a:cubicBezTo>
                  <a:pt x="3652577" y="2230"/>
                  <a:pt x="3547615" y="5134"/>
                  <a:pt x="3290011" y="20574"/>
                </a:cubicBezTo>
                <a:cubicBezTo>
                  <a:pt x="3032407" y="36014"/>
                  <a:pt x="2830268" y="11005"/>
                  <a:pt x="2560320" y="20574"/>
                </a:cubicBezTo>
                <a:cubicBezTo>
                  <a:pt x="2290372" y="30143"/>
                  <a:pt x="2147422" y="9014"/>
                  <a:pt x="1965046" y="20574"/>
                </a:cubicBezTo>
                <a:cubicBezTo>
                  <a:pt x="1782670" y="32134"/>
                  <a:pt x="1689791" y="42966"/>
                  <a:pt x="1459382" y="20574"/>
                </a:cubicBezTo>
                <a:cubicBezTo>
                  <a:pt x="1228973" y="-1818"/>
                  <a:pt x="915486" y="38787"/>
                  <a:pt x="774497" y="20574"/>
                </a:cubicBezTo>
                <a:cubicBezTo>
                  <a:pt x="633508" y="2361"/>
                  <a:pt x="361442" y="-8821"/>
                  <a:pt x="0" y="20574"/>
                </a:cubicBezTo>
                <a:cubicBezTo>
                  <a:pt x="666" y="15709"/>
                  <a:pt x="595" y="5181"/>
                  <a:pt x="0" y="0"/>
                </a:cubicBezTo>
                <a:close/>
              </a:path>
              <a:path w="4480560" h="20574"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388" y="4289"/>
                  <a:pt x="4480809" y="12348"/>
                  <a:pt x="4480560" y="20574"/>
                </a:cubicBezTo>
                <a:cubicBezTo>
                  <a:pt x="4279652" y="-4564"/>
                  <a:pt x="4200762" y="43852"/>
                  <a:pt x="3930091" y="20574"/>
                </a:cubicBezTo>
                <a:cubicBezTo>
                  <a:pt x="3659420" y="-2704"/>
                  <a:pt x="3456052" y="24580"/>
                  <a:pt x="3290011" y="20574"/>
                </a:cubicBezTo>
                <a:cubicBezTo>
                  <a:pt x="3123970" y="16568"/>
                  <a:pt x="2882392" y="35104"/>
                  <a:pt x="2649931" y="20574"/>
                </a:cubicBezTo>
                <a:cubicBezTo>
                  <a:pt x="2417470" y="6044"/>
                  <a:pt x="2238426" y="9623"/>
                  <a:pt x="2054657" y="20574"/>
                </a:cubicBezTo>
                <a:cubicBezTo>
                  <a:pt x="1870888" y="31525"/>
                  <a:pt x="1566368" y="47326"/>
                  <a:pt x="1324966" y="20574"/>
                </a:cubicBezTo>
                <a:cubicBezTo>
                  <a:pt x="1083564" y="-6178"/>
                  <a:pt x="787410" y="13232"/>
                  <a:pt x="595274" y="20574"/>
                </a:cubicBezTo>
                <a:cubicBezTo>
                  <a:pt x="403138" y="27916"/>
                  <a:pt x="169622" y="12785"/>
                  <a:pt x="0" y="20574"/>
                </a:cubicBezTo>
                <a:cubicBezTo>
                  <a:pt x="553" y="10436"/>
                  <a:pt x="-908" y="8764"/>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877062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8/22/2022</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38986276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85854-47EB-2A34-04CF-4F2D2E68FE55}"/>
              </a:ext>
            </a:extLst>
          </p:cNvPr>
          <p:cNvSpPr>
            <a:spLocks noGrp="1"/>
          </p:cNvSpPr>
          <p:nvPr>
            <p:ph type="ctrTitle"/>
          </p:nvPr>
        </p:nvSpPr>
        <p:spPr/>
        <p:txBody>
          <a:bodyPr/>
          <a:lstStyle/>
          <a:p>
            <a:r>
              <a:rPr lang="en-US" sz="6000" dirty="0">
                <a:latin typeface="Lucida Sans Unicode" panose="020B0602030504020204" pitchFamily="34" charset="0"/>
                <a:cs typeface="Lucida Sans Unicode" panose="020B0602030504020204" pitchFamily="34" charset="0"/>
              </a:rPr>
              <a:t>The Life of Christ</a:t>
            </a:r>
          </a:p>
        </p:txBody>
      </p:sp>
      <p:sp>
        <p:nvSpPr>
          <p:cNvPr id="3" name="Subtitle 2">
            <a:extLst>
              <a:ext uri="{FF2B5EF4-FFF2-40B4-BE49-F238E27FC236}">
                <a16:creationId xmlns:a16="http://schemas.microsoft.com/office/drawing/2014/main" id="{59023E3E-6F73-AB85-6147-2823F3590540}"/>
              </a:ext>
            </a:extLst>
          </p:cNvPr>
          <p:cNvSpPr>
            <a:spLocks noGrp="1"/>
          </p:cNvSpPr>
          <p:nvPr>
            <p:ph type="subTitle" idx="1"/>
          </p:nvPr>
        </p:nvSpPr>
        <p:spPr/>
        <p:txBody>
          <a:bodyPr anchor="ctr">
            <a:normAutofit/>
          </a:bodyPr>
          <a:lstStyle/>
          <a:p>
            <a:r>
              <a:rPr lang="en-US" sz="3600" dirty="0">
                <a:latin typeface="Lucida Sans Unicode" panose="020B0602030504020204" pitchFamily="34" charset="0"/>
                <a:cs typeface="Lucida Sans Unicode" panose="020B0602030504020204" pitchFamily="34" charset="0"/>
              </a:rPr>
              <a:t>The Gospel According to Mark</a:t>
            </a:r>
          </a:p>
        </p:txBody>
      </p:sp>
    </p:spTree>
    <p:extLst>
      <p:ext uri="{BB962C8B-B14F-4D97-AF65-F5344CB8AC3E}">
        <p14:creationId xmlns:p14="http://schemas.microsoft.com/office/powerpoint/2010/main" val="3466623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2: Opposition to Jesus Grows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500"/>
              </a:spcAft>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3:20-30 Jesus Accused of Working with Satan</a:t>
            </a:r>
          </a:p>
          <a:p>
            <a:pPr lvl="1">
              <a:lnSpc>
                <a:spcPct val="125000"/>
              </a:lnSpc>
              <a:spcBef>
                <a:spcPts val="0"/>
              </a:spcBef>
              <a:spcAft>
                <a:spcPts val="1500"/>
              </a:spcAft>
              <a:buSzPct val="90000"/>
              <a:buFont typeface="Wingdings" panose="05000000000000000000" pitchFamily="2" charset="2"/>
              <a:buChar char="§"/>
            </a:pPr>
            <a:r>
              <a:rPr lang="en-US" sz="2000" dirty="0">
                <a:latin typeface="Lucida Sans Unicode" panose="020B0602030504020204" pitchFamily="34" charset="0"/>
                <a:cs typeface="Lucida Sans Unicode" panose="020B0602030504020204" pitchFamily="34" charset="0"/>
              </a:rPr>
              <a:t>By whose power was Jesus casting out demons? The Holy Spirit (implied in v. 29).</a:t>
            </a:r>
          </a:p>
          <a:p>
            <a:pPr lvl="1">
              <a:lnSpc>
                <a:spcPct val="125000"/>
              </a:lnSpc>
              <a:spcBef>
                <a:spcPts val="0"/>
              </a:spcBef>
              <a:spcAft>
                <a:spcPts val="1500"/>
              </a:spcAft>
              <a:buSzPct val="90000"/>
              <a:buFont typeface="Wingdings" panose="05000000000000000000" pitchFamily="2" charset="2"/>
              <a:buChar char="§"/>
            </a:pPr>
            <a:r>
              <a:rPr lang="en-US" sz="2000" dirty="0">
                <a:latin typeface="Lucida Sans Unicode" panose="020B0602030504020204" pitchFamily="34" charset="0"/>
                <a:cs typeface="Lucida Sans Unicode" panose="020B0602030504020204" pitchFamily="34" charset="0"/>
              </a:rPr>
              <a:t>Satan working against himself? Not going to work out any better than a divided kingdom or divided house.</a:t>
            </a:r>
          </a:p>
          <a:p>
            <a:pPr lvl="1">
              <a:lnSpc>
                <a:spcPct val="125000"/>
              </a:lnSpc>
              <a:spcBef>
                <a:spcPts val="0"/>
              </a:spcBef>
              <a:spcAft>
                <a:spcPts val="1500"/>
              </a:spcAft>
              <a:buSzPct val="90000"/>
              <a:buFont typeface="Wingdings" panose="05000000000000000000" pitchFamily="2" charset="2"/>
              <a:buChar char="§"/>
            </a:pPr>
            <a:r>
              <a:rPr lang="en-US" sz="2000" dirty="0">
                <a:latin typeface="Lucida Sans Unicode" panose="020B0602030504020204" pitchFamily="34" charset="0"/>
                <a:cs typeface="Lucida Sans Unicode" panose="020B0602030504020204" pitchFamily="34" charset="0"/>
              </a:rPr>
              <a:t>What was Jesus doing? Robbing the “strong man,” taking from him the souls under his control.</a:t>
            </a:r>
          </a:p>
        </p:txBody>
      </p:sp>
    </p:spTree>
    <p:extLst>
      <p:ext uri="{BB962C8B-B14F-4D97-AF65-F5344CB8AC3E}">
        <p14:creationId xmlns:p14="http://schemas.microsoft.com/office/powerpoint/2010/main" val="1315265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2: Opposition to Jesus Grows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500"/>
              </a:spcAft>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3:31-35 Jesus’ True Family</a:t>
            </a:r>
          </a:p>
          <a:p>
            <a:pPr lvl="1">
              <a:lnSpc>
                <a:spcPct val="125000"/>
              </a:lnSpc>
              <a:spcBef>
                <a:spcPts val="0"/>
              </a:spcBef>
              <a:spcAft>
                <a:spcPts val="1500"/>
              </a:spcAft>
              <a:buSzPct val="90000"/>
              <a:buFont typeface="Wingdings" panose="05000000000000000000" pitchFamily="2" charset="2"/>
              <a:buChar char="§"/>
            </a:pPr>
            <a:r>
              <a:rPr lang="en-US" sz="2000" dirty="0">
                <a:latin typeface="Lucida Sans Unicode" panose="020B0602030504020204" pitchFamily="34" charset="0"/>
                <a:cs typeface="Lucida Sans Unicode" panose="020B0602030504020204" pitchFamily="34" charset="0"/>
              </a:rPr>
              <a:t>Jesus’ family was special to Him, but they weren’t the only ones, not even the only ones He considered family.</a:t>
            </a:r>
          </a:p>
          <a:p>
            <a:pPr lvl="1">
              <a:lnSpc>
                <a:spcPct val="125000"/>
              </a:lnSpc>
              <a:spcBef>
                <a:spcPts val="0"/>
              </a:spcBef>
              <a:spcAft>
                <a:spcPts val="1500"/>
              </a:spcAft>
              <a:buSzPct val="90000"/>
              <a:buFont typeface="Wingdings" panose="05000000000000000000" pitchFamily="2" charset="2"/>
              <a:buChar char="§"/>
            </a:pPr>
            <a:r>
              <a:rPr lang="en-US" sz="2000" dirty="0">
                <a:latin typeface="Lucida Sans Unicode" panose="020B0602030504020204" pitchFamily="34" charset="0"/>
                <a:cs typeface="Lucida Sans Unicode" panose="020B0602030504020204" pitchFamily="34" charset="0"/>
              </a:rPr>
              <a:t>“Whoever does the will of God”—remember, Jesus came not to do His own will but the will of the Father. Naturally, then, he would feel a kinship to those like minded.</a:t>
            </a:r>
          </a:p>
        </p:txBody>
      </p:sp>
    </p:spTree>
    <p:extLst>
      <p:ext uri="{BB962C8B-B14F-4D97-AF65-F5344CB8AC3E}">
        <p14:creationId xmlns:p14="http://schemas.microsoft.com/office/powerpoint/2010/main" val="182283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600" dirty="0">
                <a:latin typeface="Lucida Sans Unicode" panose="020B0602030504020204" pitchFamily="34" charset="0"/>
                <a:cs typeface="Lucida Sans Unicode" panose="020B0602030504020204" pitchFamily="34" charset="0"/>
              </a:rPr>
              <a:t>Ten Lessons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The Authority of Jesus (</a:t>
            </a:r>
            <a:r>
              <a:rPr lang="en-US" sz="2400" dirty="0" err="1">
                <a:latin typeface="Lucida Sans Unicode" panose="020B0602030504020204" pitchFamily="34" charset="0"/>
                <a:cs typeface="Lucida Sans Unicode" panose="020B0602030504020204" pitchFamily="34" charset="0"/>
              </a:rPr>
              <a:t>ch.</a:t>
            </a:r>
            <a:r>
              <a:rPr lang="en-US" sz="2400" dirty="0">
                <a:latin typeface="Lucida Sans Unicode" panose="020B0602030504020204" pitchFamily="34" charset="0"/>
                <a:cs typeface="Lucida Sans Unicode" panose="020B0602030504020204" pitchFamily="34" charset="0"/>
              </a:rPr>
              <a:t> 1)</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Opposition to Jesus Grows (</a:t>
            </a:r>
            <a:r>
              <a:rPr lang="en-US" sz="2400" dirty="0" err="1">
                <a:latin typeface="Lucida Sans Unicode" panose="020B0602030504020204" pitchFamily="34" charset="0"/>
                <a:cs typeface="Lucida Sans Unicode" panose="020B0602030504020204" pitchFamily="34" charset="0"/>
              </a:rPr>
              <a:t>chs</a:t>
            </a:r>
            <a:r>
              <a:rPr lang="en-US" sz="2400" dirty="0">
                <a:latin typeface="Lucida Sans Unicode" panose="020B0602030504020204" pitchFamily="34" charset="0"/>
                <a:cs typeface="Lucida Sans Unicode" panose="020B0602030504020204" pitchFamily="34" charset="0"/>
              </a:rPr>
              <a:t>. 2-3)</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Teaches in Parables (4:1-34)</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Does the Impossible (4:35-6:6)</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The Message Spreads (6:7-7:37)</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Faulty Spiritual Vision (8:1-9:29)</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Accepts the Humble (9:30-10:52)</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vs. Jewish Leaders (11:1-12:44)</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Last Teachings of Jesus (13:1-14:72)</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Death, Burial, and Resurrection (</a:t>
            </a:r>
            <a:r>
              <a:rPr lang="en-US" sz="2400" dirty="0" err="1">
                <a:latin typeface="Lucida Sans Unicode" panose="020B0602030504020204" pitchFamily="34" charset="0"/>
                <a:cs typeface="Lucida Sans Unicode" panose="020B0602030504020204" pitchFamily="34" charset="0"/>
              </a:rPr>
              <a:t>chs</a:t>
            </a:r>
            <a:r>
              <a:rPr lang="en-US" sz="2400" dirty="0">
                <a:latin typeface="Lucida Sans Unicode" panose="020B0602030504020204" pitchFamily="34" charset="0"/>
                <a:cs typeface="Lucida Sans Unicode" panose="020B0602030504020204" pitchFamily="34" charset="0"/>
              </a:rPr>
              <a:t>. 15-16)</a:t>
            </a:r>
          </a:p>
        </p:txBody>
      </p:sp>
      <p:sp>
        <p:nvSpPr>
          <p:cNvPr id="5" name="Arrow: Left 4">
            <a:extLst>
              <a:ext uri="{FF2B5EF4-FFF2-40B4-BE49-F238E27FC236}">
                <a16:creationId xmlns:a16="http://schemas.microsoft.com/office/drawing/2014/main" id="{5DB9A39D-6EBD-BBC6-7F3E-BD1E822B3C3B}"/>
              </a:ext>
            </a:extLst>
          </p:cNvPr>
          <p:cNvSpPr/>
          <p:nvPr/>
        </p:nvSpPr>
        <p:spPr>
          <a:xfrm>
            <a:off x="6836229" y="2516777"/>
            <a:ext cx="548640" cy="191589"/>
          </a:xfrm>
          <a:prstGeom prst="leftArrow">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1067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2: Opposition to Jesus Grows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5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2:1-12 Jesus Heals a Paralyzed Man (in 2 ways)</a:t>
            </a:r>
          </a:p>
          <a:p>
            <a:pPr lvl="1">
              <a:lnSpc>
                <a:spcPct val="125000"/>
              </a:lnSpc>
              <a:spcBef>
                <a:spcPts val="0"/>
              </a:spcBef>
              <a:spcAft>
                <a:spcPts val="15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Preached the word to them (v. 2). Preached to a full house.</a:t>
            </a:r>
          </a:p>
          <a:p>
            <a:pPr lvl="1">
              <a:lnSpc>
                <a:spcPct val="125000"/>
              </a:lnSpc>
              <a:spcBef>
                <a:spcPts val="0"/>
              </a:spcBef>
              <a:spcAft>
                <a:spcPts val="15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Imagine the surprise when Jesus says what he does in v. 5. And what this says about faith.</a:t>
            </a:r>
          </a:p>
          <a:p>
            <a:pPr lvl="1">
              <a:lnSpc>
                <a:spcPct val="125000"/>
              </a:lnSpc>
              <a:spcBef>
                <a:spcPts val="0"/>
              </a:spcBef>
              <a:spcAft>
                <a:spcPts val="15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What should have silenced their criticism immediately? Jesus knew their thoughts.</a:t>
            </a:r>
          </a:p>
          <a:p>
            <a:pPr lvl="1">
              <a:lnSpc>
                <a:spcPct val="125000"/>
              </a:lnSpc>
              <a:spcBef>
                <a:spcPts val="0"/>
              </a:spcBef>
              <a:spcAft>
                <a:spcPts val="15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To show them He had the power to do what they could not see, He did something they could see.</a:t>
            </a:r>
          </a:p>
          <a:p>
            <a:pPr lvl="1">
              <a:lnSpc>
                <a:spcPct val="125000"/>
              </a:lnSpc>
              <a:spcBef>
                <a:spcPts val="0"/>
              </a:spcBef>
              <a:spcAft>
                <a:spcPts val="15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Contrast between v. 7 and v. 12.</a:t>
            </a:r>
          </a:p>
        </p:txBody>
      </p:sp>
    </p:spTree>
    <p:extLst>
      <p:ext uri="{BB962C8B-B14F-4D97-AF65-F5344CB8AC3E}">
        <p14:creationId xmlns:p14="http://schemas.microsoft.com/office/powerpoint/2010/main" val="1463496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2: Opposition to Jesus Grows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500"/>
              </a:spcAft>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2:13-17 Jesus Spends Time with Outcasts</a:t>
            </a:r>
          </a:p>
          <a:p>
            <a:pPr lvl="1">
              <a:lnSpc>
                <a:spcPct val="125000"/>
              </a:lnSpc>
              <a:spcBef>
                <a:spcPts val="0"/>
              </a:spcBef>
              <a:spcAft>
                <a:spcPts val="1500"/>
              </a:spcAft>
              <a:buSzPct val="90000"/>
              <a:buFont typeface="Wingdings" panose="05000000000000000000" pitchFamily="2" charset="2"/>
              <a:buChar char="§"/>
            </a:pPr>
            <a:r>
              <a:rPr lang="en-US" sz="2000" dirty="0">
                <a:latin typeface="Lucida Sans Unicode" panose="020B0602030504020204" pitchFamily="34" charset="0"/>
                <a:cs typeface="Lucida Sans Unicode" panose="020B0602030504020204" pitchFamily="34" charset="0"/>
              </a:rPr>
              <a:t>You know tax collectors are not highly thought of when used in the same phrase with sinners. And yet Jesus “saw” Levi (Matthew) at the tax office and called him to follow Him.</a:t>
            </a:r>
          </a:p>
          <a:p>
            <a:pPr lvl="1">
              <a:lnSpc>
                <a:spcPct val="125000"/>
              </a:lnSpc>
              <a:spcBef>
                <a:spcPts val="0"/>
              </a:spcBef>
              <a:spcAft>
                <a:spcPts val="1500"/>
              </a:spcAft>
              <a:buSzPct val="90000"/>
              <a:buFont typeface="Wingdings" panose="05000000000000000000" pitchFamily="2" charset="2"/>
              <a:buChar char="§"/>
            </a:pPr>
            <a:r>
              <a:rPr lang="en-US" sz="2000" dirty="0">
                <a:latin typeface="Lucida Sans Unicode" panose="020B0602030504020204" pitchFamily="34" charset="0"/>
                <a:cs typeface="Lucida Sans Unicode" panose="020B0602030504020204" pitchFamily="34" charset="0"/>
              </a:rPr>
              <a:t>Matthew not the only one interested in Jesus. </a:t>
            </a:r>
            <a:br>
              <a:rPr lang="en-US" sz="2000" dirty="0">
                <a:latin typeface="Lucida Sans Unicode" panose="020B0602030504020204" pitchFamily="34" charset="0"/>
                <a:cs typeface="Lucida Sans Unicode" panose="020B0602030504020204" pitchFamily="34" charset="0"/>
              </a:rPr>
            </a:br>
            <a:r>
              <a:rPr lang="en-US" sz="2000" dirty="0">
                <a:latin typeface="Lucida Sans Unicode" panose="020B0602030504020204" pitchFamily="34" charset="0"/>
                <a:cs typeface="Lucida Sans Unicode" panose="020B0602030504020204" pitchFamily="34" charset="0"/>
              </a:rPr>
              <a:t>*Matthew 9:10*</a:t>
            </a:r>
          </a:p>
          <a:p>
            <a:pPr lvl="1">
              <a:lnSpc>
                <a:spcPct val="125000"/>
              </a:lnSpc>
              <a:spcBef>
                <a:spcPts val="0"/>
              </a:spcBef>
              <a:spcAft>
                <a:spcPts val="1500"/>
              </a:spcAft>
              <a:buSzPct val="90000"/>
              <a:buFont typeface="Wingdings" panose="05000000000000000000" pitchFamily="2" charset="2"/>
              <a:buChar char="§"/>
            </a:pPr>
            <a:r>
              <a:rPr lang="en-US" sz="2000" dirty="0">
                <a:latin typeface="Lucida Sans Unicode" panose="020B0602030504020204" pitchFamily="34" charset="0"/>
                <a:cs typeface="Lucida Sans Unicode" panose="020B0602030504020204" pitchFamily="34" charset="0"/>
              </a:rPr>
              <a:t>Opposition again (v. 16), and Jesus’ reply (v. 17). You have to know you’re sick, that you need the physician.</a:t>
            </a:r>
          </a:p>
        </p:txBody>
      </p:sp>
    </p:spTree>
    <p:extLst>
      <p:ext uri="{BB962C8B-B14F-4D97-AF65-F5344CB8AC3E}">
        <p14:creationId xmlns:p14="http://schemas.microsoft.com/office/powerpoint/2010/main" val="195533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2: Opposition to Jesus Grows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2:18-22 Jesus’ Disciples Don’t Fast</a:t>
            </a:r>
          </a:p>
          <a:p>
            <a:pPr lvl="1">
              <a:lnSpc>
                <a:spcPct val="125000"/>
              </a:lnSpc>
              <a:spcBef>
                <a:spcPts val="0"/>
              </a:spcBef>
              <a:spcAft>
                <a:spcPts val="12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“Mix” of people in 2:18. And note the question.</a:t>
            </a:r>
          </a:p>
          <a:p>
            <a:pPr lvl="1">
              <a:lnSpc>
                <a:spcPct val="125000"/>
              </a:lnSpc>
              <a:spcBef>
                <a:spcPts val="0"/>
              </a:spcBef>
              <a:spcAft>
                <a:spcPts val="12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Jesus answers with three illustrations—talks about 3 things you don’t do. 1) Friends of bridegroom (Jesus) don’t fast while he is still there; 2) You don’t sew a piece of unshrunk cloth on an old garment; 3) You don’t put new wine into old wineskins</a:t>
            </a:r>
          </a:p>
          <a:p>
            <a:pPr lvl="1">
              <a:lnSpc>
                <a:spcPct val="125000"/>
              </a:lnSpc>
              <a:spcBef>
                <a:spcPts val="0"/>
              </a:spcBef>
              <a:spcAft>
                <a:spcPts val="12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Probably also making a point about new vs. old.</a:t>
            </a:r>
          </a:p>
        </p:txBody>
      </p:sp>
    </p:spTree>
    <p:extLst>
      <p:ext uri="{BB962C8B-B14F-4D97-AF65-F5344CB8AC3E}">
        <p14:creationId xmlns:p14="http://schemas.microsoft.com/office/powerpoint/2010/main" val="142662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2: Opposition to Jesus Grows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500"/>
              </a:spcAft>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2:23-28 Jesus’ Disciples Break Sabbath Traditions</a:t>
            </a:r>
          </a:p>
          <a:p>
            <a:pPr lvl="1">
              <a:lnSpc>
                <a:spcPct val="125000"/>
              </a:lnSpc>
              <a:spcBef>
                <a:spcPts val="0"/>
              </a:spcBef>
              <a:spcAft>
                <a:spcPts val="1500"/>
              </a:spcAft>
              <a:buSzPct val="90000"/>
              <a:buFont typeface="Wingdings" panose="05000000000000000000" pitchFamily="2" charset="2"/>
              <a:buChar char="§"/>
            </a:pPr>
            <a:r>
              <a:rPr lang="en-US" sz="2000" dirty="0">
                <a:latin typeface="Lucida Sans Unicode" panose="020B0602030504020204" pitchFamily="34" charset="0"/>
                <a:cs typeface="Lucida Sans Unicode" panose="020B0602030504020204" pitchFamily="34" charset="0"/>
              </a:rPr>
              <a:t>Jewish Rabbis divided work into 39 general categories. Then they classified hundreds of activities under these headings, and gave specific rules about each activity. Help us better understand v. 27.</a:t>
            </a:r>
          </a:p>
          <a:p>
            <a:pPr lvl="1">
              <a:lnSpc>
                <a:spcPct val="125000"/>
              </a:lnSpc>
              <a:spcBef>
                <a:spcPts val="0"/>
              </a:spcBef>
              <a:spcAft>
                <a:spcPts val="1500"/>
              </a:spcAft>
              <a:buSzPct val="90000"/>
              <a:buFont typeface="Wingdings" panose="05000000000000000000" pitchFamily="2" charset="2"/>
              <a:buChar char="§"/>
            </a:pPr>
            <a:r>
              <a:rPr lang="en-US" sz="2000" dirty="0">
                <a:latin typeface="Lucida Sans Unicode" panose="020B0602030504020204" pitchFamily="34" charset="0"/>
                <a:cs typeface="Lucida Sans Unicode" panose="020B0602030504020204" pitchFamily="34" charset="0"/>
              </a:rPr>
              <a:t>No problem with what David did, with </a:t>
            </a:r>
            <a:r>
              <a:rPr lang="en-US" sz="2000" dirty="0" err="1">
                <a:latin typeface="Lucida Sans Unicode" panose="020B0602030504020204" pitchFamily="34" charset="0"/>
                <a:cs typeface="Lucida Sans Unicode" panose="020B0602030504020204" pitchFamily="34" charset="0"/>
              </a:rPr>
              <a:t>Abiathar’s</a:t>
            </a:r>
            <a:r>
              <a:rPr lang="en-US" sz="2000" dirty="0">
                <a:latin typeface="Lucida Sans Unicode" panose="020B0602030504020204" pitchFamily="34" charset="0"/>
                <a:cs typeface="Lucida Sans Unicode" panose="020B0602030504020204" pitchFamily="34" charset="0"/>
              </a:rPr>
              <a:t> help, but did have a problem with Jesus.</a:t>
            </a:r>
          </a:p>
          <a:p>
            <a:pPr lvl="1">
              <a:lnSpc>
                <a:spcPct val="125000"/>
              </a:lnSpc>
              <a:spcBef>
                <a:spcPts val="0"/>
              </a:spcBef>
              <a:spcAft>
                <a:spcPts val="1500"/>
              </a:spcAft>
              <a:buSzPct val="90000"/>
              <a:buFont typeface="Wingdings" panose="05000000000000000000" pitchFamily="2" charset="2"/>
              <a:buChar char="§"/>
            </a:pPr>
            <a:r>
              <a:rPr lang="en-US" sz="2000" dirty="0">
                <a:latin typeface="Lucida Sans Unicode" panose="020B0602030504020204" pitchFamily="34" charset="0"/>
                <a:cs typeface="Lucida Sans Unicode" panose="020B0602030504020204" pitchFamily="34" charset="0"/>
              </a:rPr>
              <a:t>Lord of Sabbath should know what is right and wrong to do on the Sabbath.</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313255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2: Opposition to Jesus Grows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500"/>
              </a:spcAft>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3:1-6 Jesus Heals on the Sabbath</a:t>
            </a:r>
          </a:p>
          <a:p>
            <a:pPr lvl="1">
              <a:lnSpc>
                <a:spcPct val="125000"/>
              </a:lnSpc>
              <a:spcBef>
                <a:spcPts val="0"/>
              </a:spcBef>
              <a:spcAft>
                <a:spcPts val="1500"/>
              </a:spcAft>
              <a:buSzPct val="90000"/>
              <a:buFont typeface="Wingdings" panose="05000000000000000000" pitchFamily="2" charset="2"/>
              <a:buChar char="§"/>
            </a:pPr>
            <a:r>
              <a:rPr lang="en-US" sz="2000" dirty="0">
                <a:latin typeface="Lucida Sans Unicode" panose="020B0602030504020204" pitchFamily="34" charset="0"/>
                <a:cs typeface="Lucida Sans Unicode" panose="020B0602030504020204" pitchFamily="34" charset="0"/>
              </a:rPr>
              <a:t>Note the manner in which the man was healed. Jesus didn’t do any “work.” The man just stretched out his hand.</a:t>
            </a:r>
          </a:p>
          <a:p>
            <a:pPr lvl="1">
              <a:lnSpc>
                <a:spcPct val="125000"/>
              </a:lnSpc>
              <a:spcBef>
                <a:spcPts val="0"/>
              </a:spcBef>
              <a:spcAft>
                <a:spcPts val="1500"/>
              </a:spcAft>
              <a:buSzPct val="90000"/>
              <a:buFont typeface="Wingdings" panose="05000000000000000000" pitchFamily="2" charset="2"/>
              <a:buChar char="§"/>
            </a:pPr>
            <a:r>
              <a:rPr lang="en-US" sz="2000" dirty="0">
                <a:latin typeface="Lucida Sans Unicode" panose="020B0602030504020204" pitchFamily="34" charset="0"/>
                <a:cs typeface="Lucida Sans Unicode" panose="020B0602030504020204" pitchFamily="34" charset="0"/>
              </a:rPr>
              <a:t>Turns out Jesus’ enemies were the ones who plotted to kill on the Sabbath (recall Jesus’ question in v. 4).</a:t>
            </a:r>
          </a:p>
          <a:p>
            <a:pPr lvl="1">
              <a:lnSpc>
                <a:spcPct val="125000"/>
              </a:lnSpc>
              <a:spcBef>
                <a:spcPts val="0"/>
              </a:spcBef>
              <a:spcAft>
                <a:spcPts val="1500"/>
              </a:spcAft>
              <a:buSzPct val="90000"/>
              <a:buFont typeface="Wingdings" panose="05000000000000000000" pitchFamily="2" charset="2"/>
              <a:buChar char="§"/>
            </a:pPr>
            <a:r>
              <a:rPr lang="en-US" sz="2000" dirty="0">
                <a:latin typeface="Lucida Sans Unicode" panose="020B0602030504020204" pitchFamily="34" charset="0"/>
                <a:cs typeface="Lucida Sans Unicode" panose="020B0602030504020204" pitchFamily="34" charset="0"/>
              </a:rPr>
              <a:t>V. 6: Opposing sides joining together to destroy Jesus.</a:t>
            </a:r>
          </a:p>
        </p:txBody>
      </p:sp>
    </p:spTree>
    <p:extLst>
      <p:ext uri="{BB962C8B-B14F-4D97-AF65-F5344CB8AC3E}">
        <p14:creationId xmlns:p14="http://schemas.microsoft.com/office/powerpoint/2010/main" val="222460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2: Opposition to Jesus Grows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500"/>
              </a:spcAft>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3:7-12 Jesus’ Popularity Grows</a:t>
            </a:r>
          </a:p>
          <a:p>
            <a:pPr lvl="1">
              <a:lnSpc>
                <a:spcPct val="125000"/>
              </a:lnSpc>
              <a:spcBef>
                <a:spcPts val="0"/>
              </a:spcBef>
              <a:spcAft>
                <a:spcPts val="15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Matthew’s account makes it clear that Jesus knew about the Pharisees’ plot, and so…v. 7.</a:t>
            </a:r>
          </a:p>
          <a:p>
            <a:pPr lvl="1">
              <a:lnSpc>
                <a:spcPct val="125000"/>
              </a:lnSpc>
              <a:spcBef>
                <a:spcPts val="0"/>
              </a:spcBef>
              <a:spcAft>
                <a:spcPts val="15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Yes, some intense opposition, but great multitudes still following Jesus, and will for some time.</a:t>
            </a:r>
          </a:p>
          <a:p>
            <a:pPr lvl="1">
              <a:lnSpc>
                <a:spcPct val="125000"/>
              </a:lnSpc>
              <a:spcBef>
                <a:spcPts val="0"/>
              </a:spcBef>
              <a:spcAft>
                <a:spcPts val="15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Leaders may have some trouble seeing Jesus’ identity, but not these demons.</a:t>
            </a:r>
          </a:p>
        </p:txBody>
      </p:sp>
    </p:spTree>
    <p:extLst>
      <p:ext uri="{BB962C8B-B14F-4D97-AF65-F5344CB8AC3E}">
        <p14:creationId xmlns:p14="http://schemas.microsoft.com/office/powerpoint/2010/main" val="3714940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2: Opposition to Jesus Grows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500"/>
              </a:spcAft>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3:13-19 Jesus Appoints the Twelve</a:t>
            </a:r>
          </a:p>
          <a:p>
            <a:pPr lvl="1">
              <a:lnSpc>
                <a:spcPct val="125000"/>
              </a:lnSpc>
              <a:spcBef>
                <a:spcPts val="0"/>
              </a:spcBef>
              <a:spcAft>
                <a:spcPts val="15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When Jesus goes back to His Father, He’s going to need some men to represent Him and preach the gospel to the world. See vv. 13-14.</a:t>
            </a:r>
          </a:p>
          <a:p>
            <a:pPr lvl="1">
              <a:lnSpc>
                <a:spcPct val="125000"/>
              </a:lnSpc>
              <a:spcBef>
                <a:spcPts val="0"/>
              </a:spcBef>
              <a:spcAft>
                <a:spcPts val="15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We need to follow these men very carefully through the rest of the N.T., because they play a very important role.</a:t>
            </a:r>
          </a:p>
        </p:txBody>
      </p:sp>
    </p:spTree>
    <p:extLst>
      <p:ext uri="{BB962C8B-B14F-4D97-AF65-F5344CB8AC3E}">
        <p14:creationId xmlns:p14="http://schemas.microsoft.com/office/powerpoint/2010/main" val="1761697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emplate>Office Theme</Template>
  <TotalTime>570</TotalTime>
  <Words>816</Words>
  <Application>Microsoft Office PowerPoint</Application>
  <PresentationFormat>On-screen Show (4:3)</PresentationFormat>
  <Paragraphs>58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Lucida Sans Unicode</vt:lpstr>
      <vt:lpstr>The Hand Bold</vt:lpstr>
      <vt:lpstr>The Serif Hand Black</vt:lpstr>
      <vt:lpstr>Wingdings</vt:lpstr>
      <vt:lpstr>SketchyVTI</vt:lpstr>
      <vt:lpstr>The Life of Christ</vt:lpstr>
      <vt:lpstr>Ten Lessons</vt:lpstr>
      <vt:lpstr>Lesson 2: Opposition to Jesus Grows</vt:lpstr>
      <vt:lpstr>Lesson 2: Opposition to Jesus Grows</vt:lpstr>
      <vt:lpstr>Lesson 2: Opposition to Jesus Grows</vt:lpstr>
      <vt:lpstr>Lesson 2: Opposition to Jesus Grows</vt:lpstr>
      <vt:lpstr>Lesson 2: Opposition to Jesus Grows</vt:lpstr>
      <vt:lpstr>Lesson 2: Opposition to Jesus Grows</vt:lpstr>
      <vt:lpstr>Lesson 2: Opposition to Jesus Grows</vt:lpstr>
      <vt:lpstr>Lesson 2: Opposition to Jesus Grows</vt:lpstr>
      <vt:lpstr>Lesson 2: Opposition to Jesus Grows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dc:title>
  <dc:creator>William Gibson</dc:creator>
  <cp:lastModifiedBy>William Gibson</cp:lastModifiedBy>
  <cp:revision>6</cp:revision>
  <dcterms:created xsi:type="dcterms:W3CDTF">2022-08-16T19:58:32Z</dcterms:created>
  <dcterms:modified xsi:type="dcterms:W3CDTF">2022-08-22T15:34:38Z</dcterms:modified>
</cp:coreProperties>
</file>