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59" r:id="rId4"/>
    <p:sldId id="260" r:id="rId5"/>
    <p:sldId id="261" r:id="rId6"/>
    <p:sldId id="258" r:id="rId7"/>
    <p:sldId id="262"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BDDBC56-053A-4A43-8B9A-3E210A35400F}" type="datetimeFigureOut">
              <a:rPr lang="en-US" smtClean="0"/>
              <a:t>8/12/2022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FA9FF5D-10E7-4590-860E-95911042ADA4}" type="slidenum">
              <a:rPr lang="en-US" smtClean="0"/>
              <a:t>‹#›</a:t>
            </a:fld>
            <a:endParaRPr lang="en-US"/>
          </a:p>
        </p:txBody>
      </p:sp>
    </p:spTree>
    <p:extLst>
      <p:ext uri="{BB962C8B-B14F-4D97-AF65-F5344CB8AC3E}">
        <p14:creationId xmlns:p14="http://schemas.microsoft.com/office/powerpoint/2010/main" val="13209641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62871D-A6B4-4908-B4CF-DF9BC3A5D21F}"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E26DA-FFD2-460F-AB7F-7993950FD9F0}"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62871D-A6B4-4908-B4CF-DF9BC3A5D21F}"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E26DA-FFD2-460F-AB7F-7993950FD9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2871D-A6B4-4908-B4CF-DF9BC3A5D21F}"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E26DA-FFD2-460F-AB7F-7993950FD9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62871D-A6B4-4908-B4CF-DF9BC3A5D21F}"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E26DA-FFD2-460F-AB7F-7993950FD9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62871D-A6B4-4908-B4CF-DF9BC3A5D21F}"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E26DA-FFD2-460F-AB7F-7993950FD9F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62871D-A6B4-4908-B4CF-DF9BC3A5D21F}" type="datetimeFigureOut">
              <a:rPr lang="en-US" smtClean="0"/>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E26DA-FFD2-460F-AB7F-7993950FD9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62871D-A6B4-4908-B4CF-DF9BC3A5D21F}" type="datetimeFigureOut">
              <a:rPr lang="en-US" smtClean="0"/>
              <a:t>8/12/2022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5E26DA-FFD2-460F-AB7F-7993950FD9F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62871D-A6B4-4908-B4CF-DF9BC3A5D21F}" type="datetimeFigureOut">
              <a:rPr lang="en-US" smtClean="0"/>
              <a:t>8/12/2022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5E26DA-FFD2-460F-AB7F-7993950FD9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2871D-A6B4-4908-B4CF-DF9BC3A5D21F}" type="datetimeFigureOut">
              <a:rPr lang="en-US" smtClean="0"/>
              <a:t>8/12/2022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5E26DA-FFD2-460F-AB7F-7993950FD9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62871D-A6B4-4908-B4CF-DF9BC3A5D21F}" type="datetimeFigureOut">
              <a:rPr lang="en-US" smtClean="0"/>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E26DA-FFD2-460F-AB7F-7993950FD9F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62871D-A6B4-4908-B4CF-DF9BC3A5D21F}" type="datetimeFigureOut">
              <a:rPr lang="en-US" smtClean="0"/>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E26DA-FFD2-460F-AB7F-7993950FD9F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462871D-A6B4-4908-B4CF-DF9BC3A5D21F}" type="datetimeFigureOut">
              <a:rPr lang="en-US" smtClean="0"/>
              <a:t>8/12/2022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25E26DA-FFD2-460F-AB7F-7993950FD9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1219200"/>
          </a:xfrm>
        </p:spPr>
        <p:txBody>
          <a:bodyPr>
            <a:normAutofit/>
          </a:bodyPr>
          <a:lstStyle/>
          <a:p>
            <a:r>
              <a:rPr lang="en-US" sz="3000" dirty="0">
                <a:latin typeface="Lucida Sans Unicode" panose="020B0602030504020204" pitchFamily="34" charset="0"/>
                <a:cs typeface="Lucida Sans Unicode" panose="020B0602030504020204" pitchFamily="34" charset="0"/>
              </a:rPr>
              <a:t>Proverbs describes three groups of people…</a:t>
            </a:r>
          </a:p>
        </p:txBody>
      </p:sp>
      <p:graphicFrame>
        <p:nvGraphicFramePr>
          <p:cNvPr id="5" name="Table 4"/>
          <p:cNvGraphicFramePr>
            <a:graphicFrameLocks noGrp="1"/>
          </p:cNvGraphicFramePr>
          <p:nvPr>
            <p:extLst>
              <p:ext uri="{D42A27DB-BD31-4B8C-83A1-F6EECF244321}">
                <p14:modId xmlns:p14="http://schemas.microsoft.com/office/powerpoint/2010/main" val="3417512440"/>
              </p:ext>
            </p:extLst>
          </p:nvPr>
        </p:nvGraphicFramePr>
        <p:xfrm>
          <a:off x="457200" y="2133600"/>
          <a:ext cx="8229600" cy="27889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85800">
                <a:tc>
                  <a:txBody>
                    <a:bodyPr/>
                    <a:lstStyle/>
                    <a:p>
                      <a:pPr algn="ctr"/>
                      <a:r>
                        <a:rPr lang="en-US" sz="2400" dirty="0">
                          <a:solidFill>
                            <a:schemeClr val="tx1"/>
                          </a:solidFill>
                          <a:latin typeface="Lucida Sans Unicode" panose="020B0602030504020204" pitchFamily="34" charset="0"/>
                          <a:cs typeface="Lucida Sans Unicode" panose="020B0602030504020204" pitchFamily="34" charset="0"/>
                        </a:rPr>
                        <a:t>The Foolish Man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a:solidFill>
                            <a:schemeClr val="tx1"/>
                          </a:solidFill>
                          <a:latin typeface="Lucida Sans Unicode" panose="020B0602030504020204" pitchFamily="34" charset="0"/>
                          <a:cs typeface="Lucida Sans Unicode" panose="020B0602030504020204" pitchFamily="34" charset="0"/>
                        </a:rPr>
                        <a:t>The Simple Man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a:solidFill>
                            <a:schemeClr val="tx1"/>
                          </a:solidFill>
                          <a:latin typeface="Lucida Sans Unicode" panose="020B0602030504020204" pitchFamily="34" charset="0"/>
                          <a:cs typeface="Lucida Sans Unicode" panose="020B0602030504020204" pitchFamily="34" charset="0"/>
                        </a:rPr>
                        <a:t>The Wise Man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latin typeface="Lucida Sans Unicode" panose="020B0602030504020204" pitchFamily="34" charset="0"/>
                          <a:cs typeface="Lucida Sans Unicode" panose="020B0602030504020204" pitchFamily="34" charset="0"/>
                        </a:rPr>
                        <a:t>Briggs and Driver: </a:t>
                      </a:r>
                      <a:br>
                        <a:rPr lang="en-US" sz="2000" dirty="0">
                          <a:latin typeface="Lucida Sans Unicode" panose="020B0602030504020204" pitchFamily="34" charset="0"/>
                          <a:cs typeface="Lucida Sans Unicode" panose="020B0602030504020204" pitchFamily="34" charset="0"/>
                        </a:rPr>
                      </a:br>
                      <a:r>
                        <a:rPr lang="en-US" sz="2000" dirty="0">
                          <a:latin typeface="Lucida Sans Unicode" panose="020B0602030504020204" pitchFamily="34" charset="0"/>
                          <a:cs typeface="Lucida Sans Unicode" panose="020B0602030504020204" pitchFamily="34" charset="0"/>
                        </a:rPr>
                        <a:t>Naïve, open-minded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latin typeface="Lucida Sans Unicode" panose="020B0602030504020204" pitchFamily="34" charset="0"/>
                          <a:cs typeface="Lucida Sans Unicode" panose="020B0602030504020204" pitchFamily="34" charset="0"/>
                        </a:rPr>
                        <a:t>Lacks</a:t>
                      </a:r>
                      <a:r>
                        <a:rPr lang="en-US" sz="2000" baseline="0" dirty="0">
                          <a:latin typeface="Lucida Sans Unicode" panose="020B0602030504020204" pitchFamily="34" charset="0"/>
                          <a:cs typeface="Lucida Sans Unicode" panose="020B0602030504020204" pitchFamily="34" charset="0"/>
                        </a:rPr>
                        <a:t> understanding 7:7; 9:4, 16</a:t>
                      </a:r>
                      <a:endParaRPr lang="en-US" sz="2000" dirty="0">
                        <a:latin typeface="Lucida Sans Unicode" panose="020B0602030504020204" pitchFamily="34" charset="0"/>
                        <a:cs typeface="Lucida Sans Unicode" panose="020B0602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r>
                        <a:rPr lang="en-US" sz="2000" dirty="0">
                          <a:latin typeface="Lucida Sans Unicode" panose="020B0602030504020204" pitchFamily="34" charset="0"/>
                          <a:cs typeface="Lucida Sans Unicode" panose="020B0602030504020204" pitchFamily="34" charset="0"/>
                        </a:rPr>
                        <a:t>Can become foolish</a:t>
                      </a:r>
                    </a:p>
                    <a:p>
                      <a:pPr algn="ctr"/>
                      <a:r>
                        <a:rPr lang="en-US" sz="2000" dirty="0">
                          <a:latin typeface="Lucida Sans Unicode" panose="020B0602030504020204" pitchFamily="34" charset="0"/>
                          <a:cs typeface="Lucida Sans Unicode" panose="020B0602030504020204" pitchFamily="34" charset="0"/>
                        </a:rPr>
                        <a:t>14:18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dirty="0">
                        <a:latin typeface="Lucida Sans Unicode" panose="020B0602030504020204" pitchFamily="34" charset="0"/>
                        <a:cs typeface="Lucida Sans Unicode" panose="020B0602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latin typeface="Lucida Sans Unicode" panose="020B0602030504020204" pitchFamily="34" charset="0"/>
                          <a:cs typeface="Lucida Sans Unicode" panose="020B0602030504020204" pitchFamily="34" charset="0"/>
                        </a:rPr>
                        <a:t>Can become wise</a:t>
                      </a:r>
                      <a:r>
                        <a:rPr lang="en-US" sz="2000" baseline="0" dirty="0">
                          <a:latin typeface="Lucida Sans Unicode" panose="020B0602030504020204" pitchFamily="34" charset="0"/>
                          <a:cs typeface="Lucida Sans Unicode" panose="020B0602030504020204" pitchFamily="34" charset="0"/>
                        </a:rPr>
                        <a:t> 1:4; 21:11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9" name="Right Arrow 8"/>
          <p:cNvSpPr/>
          <p:nvPr/>
        </p:nvSpPr>
        <p:spPr>
          <a:xfrm>
            <a:off x="5181600" y="4505972"/>
            <a:ext cx="609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3429000" y="4478045"/>
            <a:ext cx="609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3400" y="2209800"/>
            <a:ext cx="2514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019800" y="2209800"/>
            <a:ext cx="2514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352800" y="2209800"/>
            <a:ext cx="2514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276600" y="2895600"/>
            <a:ext cx="2617433"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301383" y="3576221"/>
            <a:ext cx="2617433"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33400" y="4287545"/>
            <a:ext cx="2617433"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A8DB7E4-3D1A-45AB-99E0-645BB5C5A0BD}"/>
              </a:ext>
            </a:extLst>
          </p:cNvPr>
          <p:cNvSpPr txBox="1"/>
          <p:nvPr/>
        </p:nvSpPr>
        <p:spPr>
          <a:xfrm>
            <a:off x="457200" y="5543006"/>
            <a:ext cx="8229600" cy="461665"/>
          </a:xfrm>
          <a:prstGeom prst="rect">
            <a:avLst/>
          </a:prstGeom>
          <a:noFill/>
        </p:spPr>
        <p:txBody>
          <a:bodyPr wrap="square" rtlCol="0">
            <a:spAutoFit/>
          </a:bodyPr>
          <a:lstStyle/>
          <a:p>
            <a:r>
              <a:rPr lang="en-US" sz="2400" dirty="0">
                <a:latin typeface="Lucida Sans Unicode" panose="020B0602030504020204" pitchFamily="34" charset="0"/>
                <a:cs typeface="Lucida Sans Unicode" panose="020B0602030504020204" pitchFamily="34" charset="0"/>
              </a:rPr>
              <a:t>“O you simple ones, understand prudence” (Prov. 8:5).</a:t>
            </a:r>
          </a:p>
        </p:txBody>
      </p:sp>
      <p:sp>
        <p:nvSpPr>
          <p:cNvPr id="18" name="Rectangle 17">
            <a:extLst>
              <a:ext uri="{FF2B5EF4-FFF2-40B4-BE49-F238E27FC236}">
                <a16:creationId xmlns:a16="http://schemas.microsoft.com/office/drawing/2014/main" id="{F8BF9844-2C04-412A-908B-099E9056620A}"/>
              </a:ext>
            </a:extLst>
          </p:cNvPr>
          <p:cNvSpPr/>
          <p:nvPr/>
        </p:nvSpPr>
        <p:spPr>
          <a:xfrm>
            <a:off x="5993169" y="4287545"/>
            <a:ext cx="2617433"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7752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xit"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xit"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16" grpId="0" animBg="1"/>
      <p:bldP spid="17" grpId="0" animBg="1"/>
      <p:bldP spid="2" grpId="0"/>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sz="3600" dirty="0">
                <a:latin typeface="Lucida Sans Unicode" panose="020B0602030504020204" pitchFamily="34" charset="0"/>
                <a:cs typeface="Lucida Sans Unicode" panose="020B0602030504020204" pitchFamily="34" charset="0"/>
              </a:rPr>
              <a:t>“Simple” People</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Our children</a:t>
            </a:r>
          </a:p>
          <a:p>
            <a:pPr lvl="1">
              <a:lnSpc>
                <a:spcPct val="125000"/>
              </a:lnSpc>
              <a:spcBef>
                <a:spcPts val="0"/>
              </a:spcBef>
              <a:spcAft>
                <a:spcPts val="1800"/>
              </a:spcAft>
              <a:buClrTx/>
              <a:buSzPct val="89000"/>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A Father’s appeal to “my son” (1:8, 10, 15; et al), or “my children” (4:1; 5:7).</a:t>
            </a:r>
          </a:p>
          <a:p>
            <a:pPr lvl="1">
              <a:lnSpc>
                <a:spcPct val="125000"/>
              </a:lnSpc>
              <a:spcBef>
                <a:spcPts val="0"/>
              </a:spcBef>
              <a:spcAft>
                <a:spcPts val="1800"/>
              </a:spcAft>
              <a:buClrTx/>
              <a:buSzPct val="89000"/>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He realizes how “open” his children will be to the influences of the world, and so he warns them repeatedly about them.</a:t>
            </a:r>
          </a:p>
        </p:txBody>
      </p:sp>
    </p:spTree>
    <p:extLst>
      <p:ext uri="{BB962C8B-B14F-4D97-AF65-F5344CB8AC3E}">
        <p14:creationId xmlns:p14="http://schemas.microsoft.com/office/powerpoint/2010/main" val="179018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sz="3600" dirty="0">
                <a:latin typeface="Lucida Sans Unicode" panose="020B0602030504020204" pitchFamily="34" charset="0"/>
                <a:cs typeface="Lucida Sans Unicode" panose="020B0602030504020204" pitchFamily="34" charset="0"/>
              </a:rPr>
              <a:t>“Simple” People</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A great many people in the world—the very people we’re trying to convert.</a:t>
            </a:r>
          </a:p>
          <a:p>
            <a:pPr lvl="1">
              <a:lnSpc>
                <a:spcPct val="125000"/>
              </a:lnSpc>
              <a:spcBef>
                <a:spcPts val="0"/>
              </a:spcBef>
              <a:spcAft>
                <a:spcPts val="1800"/>
              </a:spcAft>
              <a:buClrTx/>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Yes, some say to God, “Depart from us, for we do not desire the knowledge of Your ways” (Job 21:14).</a:t>
            </a:r>
          </a:p>
          <a:p>
            <a:pPr lvl="1">
              <a:lnSpc>
                <a:spcPct val="125000"/>
              </a:lnSpc>
              <a:spcBef>
                <a:spcPts val="0"/>
              </a:spcBef>
              <a:spcAft>
                <a:spcPts val="1800"/>
              </a:spcAft>
              <a:buClrTx/>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But many can still be turned to God and His ways.</a:t>
            </a:r>
          </a:p>
          <a:p>
            <a:pPr lvl="1">
              <a:lnSpc>
                <a:spcPct val="125000"/>
              </a:lnSpc>
              <a:spcBef>
                <a:spcPts val="0"/>
              </a:spcBef>
              <a:spcAft>
                <a:spcPts val="1800"/>
              </a:spcAft>
              <a:buClrTx/>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They may just be waiting for someone to show them His ways.</a:t>
            </a:r>
          </a:p>
        </p:txBody>
      </p:sp>
    </p:spTree>
    <p:extLst>
      <p:ext uri="{BB962C8B-B14F-4D97-AF65-F5344CB8AC3E}">
        <p14:creationId xmlns:p14="http://schemas.microsoft.com/office/powerpoint/2010/main" val="103941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sz="3600" dirty="0">
                <a:latin typeface="Lucida Sans Unicode" panose="020B0602030504020204" pitchFamily="34" charset="0"/>
                <a:cs typeface="Lucida Sans Unicode" panose="020B0602030504020204" pitchFamily="34" charset="0"/>
              </a:rPr>
              <a:t>“Simple” People</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New converts</a:t>
            </a:r>
          </a:p>
          <a:p>
            <a:pPr lvl="1">
              <a:lnSpc>
                <a:spcPct val="125000"/>
              </a:lnSpc>
              <a:spcBef>
                <a:spcPts val="0"/>
              </a:spcBef>
              <a:spcAft>
                <a:spcPts val="1800"/>
              </a:spcAft>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Yes, they’ve learned enough to obey the gospel, and if their conversion is genuine, they’ve shown a willingness to keep learning.</a:t>
            </a:r>
          </a:p>
          <a:p>
            <a:pPr lvl="1">
              <a:lnSpc>
                <a:spcPct val="125000"/>
              </a:lnSpc>
              <a:spcBef>
                <a:spcPts val="0"/>
              </a:spcBef>
              <a:spcAft>
                <a:spcPts val="1800"/>
              </a:spcAft>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But, without further grounding, they may still be open to the influences of the world.</a:t>
            </a:r>
          </a:p>
          <a:p>
            <a:pPr lvl="1">
              <a:lnSpc>
                <a:spcPct val="125000"/>
              </a:lnSpc>
              <a:spcBef>
                <a:spcPts val="0"/>
              </a:spcBef>
              <a:spcAft>
                <a:spcPts val="1800"/>
              </a:spcAft>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Barnabas and Paul certainly saw the need to ground the new converts in Antioch. Acts 11:23, 26.</a:t>
            </a:r>
          </a:p>
        </p:txBody>
      </p:sp>
    </p:spTree>
    <p:extLst>
      <p:ext uri="{BB962C8B-B14F-4D97-AF65-F5344CB8AC3E}">
        <p14:creationId xmlns:p14="http://schemas.microsoft.com/office/powerpoint/2010/main" val="30968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sz="3600" dirty="0">
                <a:latin typeface="Lucida Sans Unicode" panose="020B0602030504020204" pitchFamily="34" charset="0"/>
                <a:cs typeface="Lucida Sans Unicode" panose="020B0602030504020204" pitchFamily="34" charset="0"/>
              </a:rPr>
              <a:t>“Simple” People</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Perhaps some of us who </a:t>
            </a:r>
            <a:r>
              <a:rPr lang="en-US" b="1" dirty="0">
                <a:latin typeface="Lucida Sans Unicode" panose="020B0602030504020204" pitchFamily="34" charset="0"/>
                <a:cs typeface="Lucida Sans Unicode" panose="020B0602030504020204" pitchFamily="34" charset="0"/>
              </a:rPr>
              <a:t>should</a:t>
            </a:r>
            <a:r>
              <a:rPr lang="en-US" dirty="0">
                <a:latin typeface="Lucida Sans Unicode" panose="020B0602030504020204" pitchFamily="34" charset="0"/>
                <a:cs typeface="Lucida Sans Unicode" panose="020B0602030504020204" pitchFamily="34" charset="0"/>
              </a:rPr>
              <a:t> be more mature.</a:t>
            </a:r>
          </a:p>
          <a:p>
            <a:pPr lvl="1">
              <a:lnSpc>
                <a:spcPct val="125000"/>
              </a:lnSpc>
              <a:spcBef>
                <a:spcPts val="0"/>
              </a:spcBef>
              <a:spcAft>
                <a:spcPts val="1800"/>
              </a:spcAft>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“I…could not speak to you as to spiritual people but as to carnal, as to babes in Christ” (1 Corinthians 3:1).</a:t>
            </a:r>
          </a:p>
          <a:p>
            <a:pPr lvl="1">
              <a:lnSpc>
                <a:spcPct val="125000"/>
              </a:lnSpc>
              <a:spcBef>
                <a:spcPts val="0"/>
              </a:spcBef>
              <a:spcAft>
                <a:spcPts val="1800"/>
              </a:spcAft>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“By this time you ought to be teachers, you need someone to teach you again the first principles…you have come to need milk and not solid food…everyone who partakes only of milk is unskilled in the word of righteousness, for he is a babe” (Hebrews 5:12-13).</a:t>
            </a:r>
          </a:p>
        </p:txBody>
      </p:sp>
    </p:spTree>
    <p:extLst>
      <p:ext uri="{BB962C8B-B14F-4D97-AF65-F5344CB8AC3E}">
        <p14:creationId xmlns:p14="http://schemas.microsoft.com/office/powerpoint/2010/main" val="89945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Lucida Sans Unicode" panose="020B0602030504020204" pitchFamily="34" charset="0"/>
                <a:cs typeface="Lucida Sans Unicode" panose="020B0602030504020204" pitchFamily="34" charset="0"/>
              </a:rPr>
              <a:t>Dangers of Remaining “Simple”</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Open to bad decisions.</a:t>
            </a:r>
          </a:p>
          <a:p>
            <a:pPr marL="576263" lvl="1" indent="-301625">
              <a:lnSpc>
                <a:spcPct val="125000"/>
              </a:lnSpc>
              <a:spcBef>
                <a:spcPts val="0"/>
              </a:spcBef>
              <a:spcAft>
                <a:spcPts val="1800"/>
              </a:spcAft>
              <a:buClrTx/>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“Who can find a virtuous wife?” (Proverbs 31:10).</a:t>
            </a:r>
          </a:p>
          <a:p>
            <a:pPr marL="891858" lvl="2" indent="-342900">
              <a:lnSpc>
                <a:spcPct val="125000"/>
              </a:lnSpc>
              <a:spcBef>
                <a:spcPts val="0"/>
              </a:spcBef>
              <a:spcAft>
                <a:spcPts val="1800"/>
              </a:spcAft>
              <a:buClrTx/>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You probably won’t, if you remain simple.</a:t>
            </a:r>
          </a:p>
          <a:p>
            <a:pPr marL="576263" lvl="1" indent="-301625">
              <a:lnSpc>
                <a:spcPct val="125000"/>
              </a:lnSpc>
              <a:spcBef>
                <a:spcPts val="0"/>
              </a:spcBef>
              <a:spcAft>
                <a:spcPts val="1800"/>
              </a:spcAft>
              <a:buClrTx/>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You’ll make many more decisions regarding your companions, your children, employment, etc.</a:t>
            </a:r>
          </a:p>
          <a:p>
            <a:pPr marL="891858" lvl="2" indent="-342900">
              <a:lnSpc>
                <a:spcPct val="125000"/>
              </a:lnSpc>
              <a:spcBef>
                <a:spcPts val="0"/>
              </a:spcBef>
              <a:spcAft>
                <a:spcPts val="1800"/>
              </a:spcAft>
              <a:buClrTx/>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The wiser you are, the better decisions you’ll make.</a:t>
            </a:r>
          </a:p>
        </p:txBody>
      </p:sp>
    </p:spTree>
    <p:extLst>
      <p:ext uri="{BB962C8B-B14F-4D97-AF65-F5344CB8AC3E}">
        <p14:creationId xmlns:p14="http://schemas.microsoft.com/office/powerpoint/2010/main" val="255227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Lucida Sans Unicode" panose="020B0602030504020204" pitchFamily="34" charset="0"/>
                <a:cs typeface="Lucida Sans Unicode" panose="020B0602030504020204" pitchFamily="34" charset="0"/>
              </a:rPr>
              <a:t>Dangers of Remaining “Simple”</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Open to temptation and sin.</a:t>
            </a:r>
          </a:p>
          <a:p>
            <a:pPr marL="576263" lvl="1" indent="-301625">
              <a:lnSpc>
                <a:spcPct val="125000"/>
              </a:lnSpc>
              <a:spcBef>
                <a:spcPts val="0"/>
              </a:spcBef>
              <a:spcAft>
                <a:spcPts val="1800"/>
              </a:spcAft>
              <a:buClrTx/>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You’ve got two “calls on the line”—from wisdom, and from the world. If you don’t take the first caller, the second one will talk you into most anything.</a:t>
            </a:r>
          </a:p>
          <a:p>
            <a:pPr marL="576263" lvl="1" indent="-301625">
              <a:lnSpc>
                <a:spcPct val="125000"/>
              </a:lnSpc>
              <a:spcBef>
                <a:spcPts val="0"/>
              </a:spcBef>
              <a:spcAft>
                <a:spcPts val="1800"/>
              </a:spcAft>
              <a:buClrTx/>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Proverbs 9:1-5, 13-18.</a:t>
            </a:r>
          </a:p>
          <a:p>
            <a:pPr marL="576263" lvl="1" indent="-301625">
              <a:lnSpc>
                <a:spcPct val="125000"/>
              </a:lnSpc>
              <a:spcBef>
                <a:spcPts val="0"/>
              </a:spcBef>
              <a:spcAft>
                <a:spcPts val="1800"/>
              </a:spcAft>
              <a:buClrTx/>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Proverbs 22:3.</a:t>
            </a:r>
          </a:p>
        </p:txBody>
      </p:sp>
    </p:spTree>
    <p:extLst>
      <p:ext uri="{BB962C8B-B14F-4D97-AF65-F5344CB8AC3E}">
        <p14:creationId xmlns:p14="http://schemas.microsoft.com/office/powerpoint/2010/main" val="173963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Lucida Sans Unicode" panose="020B0602030504020204" pitchFamily="34" charset="0"/>
                <a:cs typeface="Lucida Sans Unicode" panose="020B0602030504020204" pitchFamily="34" charset="0"/>
              </a:rPr>
              <a:t>Dangers of Remaining “Simple”</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Open to false teaching.</a:t>
            </a:r>
          </a:p>
          <a:p>
            <a:pPr marL="576263" lvl="1" indent="-301625">
              <a:lnSpc>
                <a:spcPct val="125000"/>
              </a:lnSpc>
              <a:spcBef>
                <a:spcPts val="0"/>
              </a:spcBef>
              <a:spcAft>
                <a:spcPts val="1800"/>
              </a:spcAft>
              <a:buClrTx/>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Proverbs 14:15</a:t>
            </a:r>
          </a:p>
          <a:p>
            <a:pPr marL="576263" lvl="1" indent="-301625">
              <a:lnSpc>
                <a:spcPct val="125000"/>
              </a:lnSpc>
              <a:spcBef>
                <a:spcPts val="0"/>
              </a:spcBef>
              <a:spcAft>
                <a:spcPts val="1800"/>
              </a:spcAft>
              <a:buClrTx/>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“Now I urge you, brethren, note those who cause divisions and offenses, contrary to the doctrine which you learned, and avoid them. For those who are such do not serve our Lord Jesus Christ, but their own belly, and by smooth words and flattering speech deceive the hearts of the </a:t>
            </a:r>
            <a:r>
              <a:rPr lang="en-US" sz="2200" b="1" dirty="0">
                <a:latin typeface="Lucida Sans Unicode" panose="020B0602030504020204" pitchFamily="34" charset="0"/>
                <a:cs typeface="Lucida Sans Unicode" panose="020B0602030504020204" pitchFamily="34" charset="0"/>
              </a:rPr>
              <a:t>simple</a:t>
            </a:r>
            <a:r>
              <a:rPr lang="en-US" sz="2200" dirty="0">
                <a:latin typeface="Lucida Sans Unicode" panose="020B0602030504020204" pitchFamily="34" charset="0"/>
                <a:cs typeface="Lucida Sans Unicode" panose="020B0602030504020204" pitchFamily="34" charset="0"/>
              </a:rPr>
              <a:t>” (Romans 16:17-18).</a:t>
            </a:r>
          </a:p>
        </p:txBody>
      </p:sp>
    </p:spTree>
    <p:extLst>
      <p:ext uri="{BB962C8B-B14F-4D97-AF65-F5344CB8AC3E}">
        <p14:creationId xmlns:p14="http://schemas.microsoft.com/office/powerpoint/2010/main" val="3586495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Lucida Sans Unicode" panose="020B0602030504020204" pitchFamily="34" charset="0"/>
                <a:cs typeface="Lucida Sans Unicode" panose="020B0602030504020204" pitchFamily="34" charset="0"/>
              </a:rPr>
              <a:t>Conclusion</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Pick up the call from wisdom, or else…</a:t>
            </a:r>
          </a:p>
          <a:p>
            <a:pPr marL="576263" lvl="1" indent="-301625">
              <a:lnSpc>
                <a:spcPct val="125000"/>
              </a:lnSpc>
              <a:spcBef>
                <a:spcPts val="0"/>
              </a:spcBef>
              <a:spcAft>
                <a:spcPts val="1800"/>
              </a:spcAft>
              <a:buClrTx/>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Proverbs 1:20-33.</a:t>
            </a:r>
          </a:p>
          <a:p>
            <a:pPr marL="576263" lvl="1" indent="-301625">
              <a:lnSpc>
                <a:spcPct val="125000"/>
              </a:lnSpc>
              <a:spcBef>
                <a:spcPts val="0"/>
              </a:spcBef>
              <a:spcAft>
                <a:spcPts val="1800"/>
              </a:spcAft>
              <a:buClrTx/>
              <a:buFont typeface="Verdana" panose="020B0604030504040204" pitchFamily="34" charset="0"/>
              <a:buChar char="–"/>
            </a:pPr>
            <a:r>
              <a:rPr lang="en-US" sz="2200" dirty="0">
                <a:latin typeface="Lucida Sans Unicode" panose="020B0602030504020204" pitchFamily="34" charset="0"/>
                <a:cs typeface="Lucida Sans Unicode" panose="020B0602030504020204" pitchFamily="34" charset="0"/>
              </a:rPr>
              <a:t>Proverbs 2:1-5.</a:t>
            </a:r>
          </a:p>
        </p:txBody>
      </p:sp>
    </p:spTree>
    <p:extLst>
      <p:ext uri="{BB962C8B-B14F-4D97-AF65-F5344CB8AC3E}">
        <p14:creationId xmlns:p14="http://schemas.microsoft.com/office/powerpoint/2010/main" val="72123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563</TotalTime>
  <Words>562</Words>
  <Application>Microsoft Office PowerPoint</Application>
  <PresentationFormat>On-screen Show (4:3)</PresentationFormat>
  <Paragraphs>47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Lucida Sans Unicode</vt:lpstr>
      <vt:lpstr>Verdana</vt:lpstr>
      <vt:lpstr>Wingdings</vt:lpstr>
      <vt:lpstr>Clarity</vt:lpstr>
      <vt:lpstr>Proverbs describes three groups of people…</vt:lpstr>
      <vt:lpstr>“Simple” People</vt:lpstr>
      <vt:lpstr>“Simple” People</vt:lpstr>
      <vt:lpstr>“Simple” People</vt:lpstr>
      <vt:lpstr>“Simple” People</vt:lpstr>
      <vt:lpstr>Dangers of Remaining “Simple”</vt:lpstr>
      <vt:lpstr>Dangers of Remaining “Simple”</vt:lpstr>
      <vt:lpstr>Dangers of Remaining “Simple”</vt:lpstr>
      <vt:lpstr>Conclusion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Proverbs describes three groups of people</dc:title>
  <dc:creator>Bryan</dc:creator>
  <cp:lastModifiedBy>William Gibson</cp:lastModifiedBy>
  <cp:revision>26</cp:revision>
  <cp:lastPrinted>2018-12-15T18:03:01Z</cp:lastPrinted>
  <dcterms:created xsi:type="dcterms:W3CDTF">2016-03-03T16:17:45Z</dcterms:created>
  <dcterms:modified xsi:type="dcterms:W3CDTF">2022-08-12T15:45:14Z</dcterms:modified>
</cp:coreProperties>
</file>