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1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0" y="2895600"/>
            <a:ext cx="8382000" cy="304800"/>
            <a:chOff x="0" y="1824"/>
            <a:chExt cx="5280" cy="192"/>
          </a:xfrm>
        </p:grpSpPr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0" y="1824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6" name="Rectangle 8"/>
            <p:cNvSpPr>
              <a:spLocks noChangeArrowheads="1"/>
            </p:cNvSpPr>
            <p:nvPr/>
          </p:nvSpPr>
          <p:spPr bwMode="white">
            <a:xfrm>
              <a:off x="2748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7" name="Rectangle 9"/>
            <p:cNvSpPr>
              <a:spLocks noChangeArrowheads="1"/>
            </p:cNvSpPr>
            <p:nvPr/>
          </p:nvSpPr>
          <p:spPr bwMode="white">
            <a:xfrm>
              <a:off x="313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8" name="Rectangle 10"/>
            <p:cNvSpPr>
              <a:spLocks noChangeArrowheads="1"/>
            </p:cNvSpPr>
            <p:nvPr/>
          </p:nvSpPr>
          <p:spPr bwMode="white">
            <a:xfrm>
              <a:off x="349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59" name="Rectangle 11"/>
            <p:cNvSpPr>
              <a:spLocks noChangeArrowheads="1"/>
            </p:cNvSpPr>
            <p:nvPr/>
          </p:nvSpPr>
          <p:spPr bwMode="white">
            <a:xfrm>
              <a:off x="382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0" name="Rectangle 12"/>
            <p:cNvSpPr>
              <a:spLocks noChangeArrowheads="1"/>
            </p:cNvSpPr>
            <p:nvPr/>
          </p:nvSpPr>
          <p:spPr bwMode="white">
            <a:xfrm>
              <a:off x="4104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1" name="Rectangle 13"/>
            <p:cNvSpPr>
              <a:spLocks noChangeArrowheads="1"/>
            </p:cNvSpPr>
            <p:nvPr/>
          </p:nvSpPr>
          <p:spPr bwMode="white">
            <a:xfrm>
              <a:off x="4368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2" name="Rectangle 14"/>
            <p:cNvSpPr>
              <a:spLocks noChangeArrowheads="1"/>
            </p:cNvSpPr>
            <p:nvPr/>
          </p:nvSpPr>
          <p:spPr bwMode="white">
            <a:xfrm>
              <a:off x="4800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3" name="Rectangle 15"/>
            <p:cNvSpPr>
              <a:spLocks noChangeArrowheads="1"/>
            </p:cNvSpPr>
            <p:nvPr/>
          </p:nvSpPr>
          <p:spPr bwMode="white">
            <a:xfrm>
              <a:off x="460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4" name="Rectangle 16"/>
            <p:cNvSpPr>
              <a:spLocks noChangeArrowheads="1"/>
            </p:cNvSpPr>
            <p:nvPr/>
          </p:nvSpPr>
          <p:spPr bwMode="white">
            <a:xfrm>
              <a:off x="4962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5" name="Rectangle 17"/>
            <p:cNvSpPr>
              <a:spLocks noChangeArrowheads="1"/>
            </p:cNvSpPr>
            <p:nvPr/>
          </p:nvSpPr>
          <p:spPr bwMode="white">
            <a:xfrm>
              <a:off x="5094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066" name="Rectangle 18"/>
            <p:cNvSpPr>
              <a:spLocks noChangeArrowheads="1"/>
            </p:cNvSpPr>
            <p:nvPr/>
          </p:nvSpPr>
          <p:spPr bwMode="white">
            <a:xfrm>
              <a:off x="5196" y="1824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4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6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2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9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6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7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8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1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E3051-8FCE-497F-AA17-6EA4031F0FCB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0DE3051-8FCE-497F-AA17-6EA4031F0FCB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8077BE-2A1F-410B-8769-B10C89A06BCA}" type="slidenum">
              <a:rPr lang="en-US" smtClean="0"/>
              <a:t>‹#›</a:t>
            </a:fld>
            <a:endParaRPr lang="en-US"/>
          </a:p>
        </p:txBody>
      </p:sp>
      <p:grpSp>
        <p:nvGrpSpPr>
          <p:cNvPr id="1043" name="Group 19"/>
          <p:cNvGrpSpPr>
            <a:grpSpLocks/>
          </p:cNvGrpSpPr>
          <p:nvPr/>
        </p:nvGrpSpPr>
        <p:grpSpPr bwMode="auto">
          <a:xfrm>
            <a:off x="0" y="1447800"/>
            <a:ext cx="8382000" cy="304800"/>
            <a:chOff x="0" y="912"/>
            <a:chExt cx="5280" cy="192"/>
          </a:xfrm>
        </p:grpSpPr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0" y="912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2" name="Rectangle 8"/>
            <p:cNvSpPr>
              <a:spLocks noChangeArrowheads="1"/>
            </p:cNvSpPr>
            <p:nvPr/>
          </p:nvSpPr>
          <p:spPr bwMode="white">
            <a:xfrm>
              <a:off x="2748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3" name="Rectangle 9"/>
            <p:cNvSpPr>
              <a:spLocks noChangeArrowheads="1"/>
            </p:cNvSpPr>
            <p:nvPr/>
          </p:nvSpPr>
          <p:spPr bwMode="white">
            <a:xfrm>
              <a:off x="313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4" name="Rectangle 10"/>
            <p:cNvSpPr>
              <a:spLocks noChangeArrowheads="1"/>
            </p:cNvSpPr>
            <p:nvPr/>
          </p:nvSpPr>
          <p:spPr bwMode="white">
            <a:xfrm>
              <a:off x="349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5" name="Rectangle 11"/>
            <p:cNvSpPr>
              <a:spLocks noChangeArrowheads="1"/>
            </p:cNvSpPr>
            <p:nvPr/>
          </p:nvSpPr>
          <p:spPr bwMode="white">
            <a:xfrm>
              <a:off x="382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6" name="Rectangle 12"/>
            <p:cNvSpPr>
              <a:spLocks noChangeArrowheads="1"/>
            </p:cNvSpPr>
            <p:nvPr/>
          </p:nvSpPr>
          <p:spPr bwMode="white">
            <a:xfrm>
              <a:off x="4104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7" name="Rectangle 13"/>
            <p:cNvSpPr>
              <a:spLocks noChangeArrowheads="1"/>
            </p:cNvSpPr>
            <p:nvPr/>
          </p:nvSpPr>
          <p:spPr bwMode="white">
            <a:xfrm>
              <a:off x="4368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8" name="Rectangle 14"/>
            <p:cNvSpPr>
              <a:spLocks noChangeArrowheads="1"/>
            </p:cNvSpPr>
            <p:nvPr/>
          </p:nvSpPr>
          <p:spPr bwMode="white">
            <a:xfrm>
              <a:off x="4800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9" name="Rectangle 15"/>
            <p:cNvSpPr>
              <a:spLocks noChangeArrowheads="1"/>
            </p:cNvSpPr>
            <p:nvPr/>
          </p:nvSpPr>
          <p:spPr bwMode="white">
            <a:xfrm>
              <a:off x="460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40" name="Rectangle 16"/>
            <p:cNvSpPr>
              <a:spLocks noChangeArrowheads="1"/>
            </p:cNvSpPr>
            <p:nvPr/>
          </p:nvSpPr>
          <p:spPr bwMode="white">
            <a:xfrm>
              <a:off x="4962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41" name="Rectangle 17"/>
            <p:cNvSpPr>
              <a:spLocks noChangeArrowheads="1"/>
            </p:cNvSpPr>
            <p:nvPr/>
          </p:nvSpPr>
          <p:spPr bwMode="white">
            <a:xfrm>
              <a:off x="5094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42" name="Rectangle 18"/>
            <p:cNvSpPr>
              <a:spLocks noChangeArrowheads="1"/>
            </p:cNvSpPr>
            <p:nvPr/>
          </p:nvSpPr>
          <p:spPr bwMode="white">
            <a:xfrm>
              <a:off x="5196" y="912"/>
              <a:ext cx="36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&amp;esrc=s&amp;frm=1&amp;source=images&amp;cd=&amp;cad=rja&amp;docid=xa0_0e5zI502kM&amp;tbnid=r0M4aVVPh8JEpM:&amp;ved=0CAUQjRw&amp;url=http://diannemalone.com/nswm/2010/12/09/whats-your-sanballat-a-lesson-from-nehemiah/&amp;ei=19gCUbihII3-8ASouoGoAw&amp;bvm=bv.41524429,d.eWU&amp;psig=AFQjCNG67l8gv1czsU-xtmfa4dEbFSiZfQ&amp;ust=135922748002366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iannemalone.com/nswm/wp-content/uploads/2010/12/nehemiah_on_w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179221"/>
            <a:ext cx="51816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609600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Leadership Characteristics </a:t>
            </a: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</a:t>
            </a:r>
            <a:r>
              <a:rPr lang="en-US" sz="28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chs</a:t>
            </a: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1-6</a:t>
            </a: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7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Nehemiah: A Great Leader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He demonstrated great concern for the Lord’s cause, and for his brethren (1:1-4).</a:t>
            </a:r>
          </a:p>
          <a:p>
            <a:pPr marL="621983" lvl="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Left </a:t>
            </a: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comforts of </a:t>
            </a:r>
            <a:r>
              <a:rPr lang="en-US" sz="2200" dirty="0" err="1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Shushan</a:t>
            </a: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for the </a:t>
            </a: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ruins of Jerusalem (</a:t>
            </a:r>
            <a:r>
              <a:rPr lang="en-US" sz="2200" dirty="0" err="1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2).</a:t>
            </a:r>
          </a:p>
          <a:p>
            <a:pPr marL="621983" lvl="3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Concern also reflected in his prayer (1:5-11</a:t>
            </a: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sz="2200" dirty="0" smtClean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36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Nehemiah: A Great Leader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He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also believed in the power of prayer, something we find Nehemiah doing throughout the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book.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2:4</a:t>
            </a: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; 4:4-5, 9; 5:19; 6:9, 14; 13:14, 22, 29, </a:t>
            </a: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31</a:t>
            </a: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200" dirty="0" smtClean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42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Nehemiah: A Great Leader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Showed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great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boldness—in many ways,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but specifically during his appearance before the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king (2:1-8).</a:t>
            </a:r>
            <a:endParaRPr lang="en-US" sz="2400" dirty="0" smtClean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Notice, too,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he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already had a plan of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action </a:t>
            </a:r>
            <a:b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(2:7-8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He stirred his brethren to action (2:17-18).</a:t>
            </a:r>
            <a:endParaRPr lang="en-US" sz="24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47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Nehemiah: A Great Leader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Didn’t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let opposition stop him or his brethren.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Opposition from </a:t>
            </a:r>
            <a:r>
              <a:rPr lang="en-US" sz="2200" b="1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without</a:t>
            </a: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, from the enemies of the Jews</a:t>
            </a: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: 2:19-20; 4:1-3</a:t>
            </a: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6; 4:17-20; 6:1-3</a:t>
            </a: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Opposition from </a:t>
            </a:r>
            <a:r>
              <a:rPr lang="en-US" sz="2200" b="1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within</a:t>
            </a: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: 5:1-9</a:t>
            </a: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But the work got done—in 52 days! 6:15</a:t>
            </a: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Showed great humility—did not exalt himself above his brethren (5:14-18).</a:t>
            </a:r>
            <a:endParaRPr lang="en-US" sz="24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0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Nehemiah: A Great Leader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Had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 plan to get everyone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involved (</a:t>
            </a:r>
            <a:r>
              <a:rPr lang="en-US" sz="2400" dirty="0" err="1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ch</a:t>
            </a:r>
            <a:r>
              <a:rPr lang="en-US" sz="2400" dirty="0" err="1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Wall divided into </a:t>
            </a: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portions, and each portion was assigned to a particular group or family.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Women involved in the work (3:12).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were assigned a portion of the wall close to their home (3:10, 23, 28, 29, 30).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Unfortunately, some did not work (3:5).</a:t>
            </a:r>
            <a:endParaRPr lang="en-US" sz="22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44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roken bar design template">
  <a:themeElements>
    <a:clrScheme name="Office Theme 1">
      <a:dk1>
        <a:srgbClr val="000000"/>
      </a:dk1>
      <a:lt1>
        <a:srgbClr val="FFFFFF"/>
      </a:lt1>
      <a:dk2>
        <a:srgbClr val="CC0000"/>
      </a:dk2>
      <a:lt2>
        <a:srgbClr val="FFFFFF"/>
      </a:lt2>
      <a:accent1>
        <a:srgbClr val="FF0033"/>
      </a:accent1>
      <a:accent2>
        <a:srgbClr val="996633"/>
      </a:accent2>
      <a:accent3>
        <a:srgbClr val="E2AAAA"/>
      </a:accent3>
      <a:accent4>
        <a:srgbClr val="DADADA"/>
      </a:accent4>
      <a:accent5>
        <a:srgbClr val="FFAAAD"/>
      </a:accent5>
      <a:accent6>
        <a:srgbClr val="8A5C2D"/>
      </a:accent6>
      <a:hlink>
        <a:srgbClr val="CC9900"/>
      </a:hlink>
      <a:folHlink>
        <a:srgbClr val="FF6699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CC0000"/>
        </a:dk2>
        <a:lt2>
          <a:srgbClr val="FFFFFF"/>
        </a:lt2>
        <a:accent1>
          <a:srgbClr val="FF0033"/>
        </a:accent1>
        <a:accent2>
          <a:srgbClr val="996633"/>
        </a:accent2>
        <a:accent3>
          <a:srgbClr val="E2AAAA"/>
        </a:accent3>
        <a:accent4>
          <a:srgbClr val="DADADA"/>
        </a:accent4>
        <a:accent5>
          <a:srgbClr val="FFAAAD"/>
        </a:accent5>
        <a:accent6>
          <a:srgbClr val="8A5C2D"/>
        </a:accent6>
        <a:hlink>
          <a:srgbClr val="CC9900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FF"/>
        </a:lt2>
        <a:accent1>
          <a:srgbClr val="FF00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FF"/>
        </a:accent5>
        <a:accent6>
          <a:srgbClr val="E70000"/>
        </a:accent6>
        <a:hlink>
          <a:srgbClr val="00FFFF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97979"/>
        </a:accent6>
        <a:hlink>
          <a:srgbClr val="39393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Broken bar design template</Template>
  <TotalTime>427</TotalTime>
  <Words>265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Broken bar design template</vt:lpstr>
      <vt:lpstr>PowerPoint Presentation</vt:lpstr>
      <vt:lpstr>Nehemiah: A Great Leader</vt:lpstr>
      <vt:lpstr>Nehemiah: A Great Leader</vt:lpstr>
      <vt:lpstr>Nehemiah: A Great Leader</vt:lpstr>
      <vt:lpstr>Nehemiah: A Great Leader</vt:lpstr>
      <vt:lpstr>Nehemiah: A Great Leader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19</cp:revision>
  <dcterms:created xsi:type="dcterms:W3CDTF">2013-01-25T17:29:55Z</dcterms:created>
  <dcterms:modified xsi:type="dcterms:W3CDTF">2016-07-27T00:32:32Z</dcterms:modified>
</cp:coreProperties>
</file>