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147986A-CB0E-499B-914A-1AA83539ECA8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0FE4734-BBBB-4CFB-853F-67B4C697F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49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721C86B-DFE9-41C4-BFAB-B9F4D6D230B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grpSp>
        <p:nvGrpSpPr>
          <p:cNvPr id="2067" name="Group 19"/>
          <p:cNvGrpSpPr>
            <a:grpSpLocks/>
          </p:cNvGrpSpPr>
          <p:nvPr/>
        </p:nvGrpSpPr>
        <p:grpSpPr bwMode="auto">
          <a:xfrm>
            <a:off x="0" y="2895600"/>
            <a:ext cx="8382000" cy="304800"/>
            <a:chOff x="0" y="1824"/>
            <a:chExt cx="5280" cy="192"/>
          </a:xfrm>
        </p:grpSpPr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0" y="1824"/>
              <a:ext cx="5280" cy="19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56" name="Rectangle 8"/>
            <p:cNvSpPr>
              <a:spLocks noChangeArrowheads="1"/>
            </p:cNvSpPr>
            <p:nvPr/>
          </p:nvSpPr>
          <p:spPr bwMode="white">
            <a:xfrm>
              <a:off x="2748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57" name="Rectangle 9"/>
            <p:cNvSpPr>
              <a:spLocks noChangeArrowheads="1"/>
            </p:cNvSpPr>
            <p:nvPr/>
          </p:nvSpPr>
          <p:spPr bwMode="white">
            <a:xfrm>
              <a:off x="3132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58" name="Rectangle 10"/>
            <p:cNvSpPr>
              <a:spLocks noChangeArrowheads="1"/>
            </p:cNvSpPr>
            <p:nvPr/>
          </p:nvSpPr>
          <p:spPr bwMode="white">
            <a:xfrm>
              <a:off x="3492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59" name="Rectangle 11"/>
            <p:cNvSpPr>
              <a:spLocks noChangeArrowheads="1"/>
            </p:cNvSpPr>
            <p:nvPr/>
          </p:nvSpPr>
          <p:spPr bwMode="white">
            <a:xfrm>
              <a:off x="3822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0" name="Rectangle 12"/>
            <p:cNvSpPr>
              <a:spLocks noChangeArrowheads="1"/>
            </p:cNvSpPr>
            <p:nvPr/>
          </p:nvSpPr>
          <p:spPr bwMode="white">
            <a:xfrm>
              <a:off x="4104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1" name="Rectangle 13"/>
            <p:cNvSpPr>
              <a:spLocks noChangeArrowheads="1"/>
            </p:cNvSpPr>
            <p:nvPr/>
          </p:nvSpPr>
          <p:spPr bwMode="white">
            <a:xfrm>
              <a:off x="4368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2" name="Rectangle 14"/>
            <p:cNvSpPr>
              <a:spLocks noChangeArrowheads="1"/>
            </p:cNvSpPr>
            <p:nvPr/>
          </p:nvSpPr>
          <p:spPr bwMode="white">
            <a:xfrm>
              <a:off x="4800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3" name="Rectangle 15"/>
            <p:cNvSpPr>
              <a:spLocks noChangeArrowheads="1"/>
            </p:cNvSpPr>
            <p:nvPr/>
          </p:nvSpPr>
          <p:spPr bwMode="white">
            <a:xfrm>
              <a:off x="4602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4" name="Rectangle 16"/>
            <p:cNvSpPr>
              <a:spLocks noChangeArrowheads="1"/>
            </p:cNvSpPr>
            <p:nvPr/>
          </p:nvSpPr>
          <p:spPr bwMode="white">
            <a:xfrm>
              <a:off x="4962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5" name="Rectangle 17"/>
            <p:cNvSpPr>
              <a:spLocks noChangeArrowheads="1"/>
            </p:cNvSpPr>
            <p:nvPr/>
          </p:nvSpPr>
          <p:spPr bwMode="white">
            <a:xfrm>
              <a:off x="5094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6" name="Rectangle 18"/>
            <p:cNvSpPr>
              <a:spLocks noChangeArrowheads="1"/>
            </p:cNvSpPr>
            <p:nvPr/>
          </p:nvSpPr>
          <p:spPr bwMode="white">
            <a:xfrm>
              <a:off x="5196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D2588-D9B3-4F63-9308-5593CD0AA9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705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B7824-71B5-4D23-B97A-1F7BD335060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672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B779F-4886-4F80-B8AB-74329E7B485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007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4D268-60EC-4265-B827-B53D8B590C5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987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ED707-E453-48D7-A583-77678CAFB7E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466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04D68-FF93-4EC4-B492-5489CA51685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018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2CB26-B425-4846-8B23-CE6228D2B09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3836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8DF79-6AC4-4CC7-8908-734E5F7872B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8753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AB7E7-1540-463B-B66A-F9A26B90DEB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177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10313-499E-4842-93C0-5BE76F42725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958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236631E-A478-4438-BA2F-833D1FE7EF4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grpSp>
        <p:nvGrpSpPr>
          <p:cNvPr id="1043" name="Group 19"/>
          <p:cNvGrpSpPr>
            <a:grpSpLocks/>
          </p:cNvGrpSpPr>
          <p:nvPr/>
        </p:nvGrpSpPr>
        <p:grpSpPr bwMode="auto">
          <a:xfrm>
            <a:off x="0" y="1447800"/>
            <a:ext cx="8382000" cy="304800"/>
            <a:chOff x="0" y="912"/>
            <a:chExt cx="5280" cy="192"/>
          </a:xfrm>
        </p:grpSpPr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0" y="912"/>
              <a:ext cx="5280" cy="19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2" name="Rectangle 8"/>
            <p:cNvSpPr>
              <a:spLocks noChangeArrowheads="1"/>
            </p:cNvSpPr>
            <p:nvPr/>
          </p:nvSpPr>
          <p:spPr bwMode="white">
            <a:xfrm>
              <a:off x="2748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3" name="Rectangle 9"/>
            <p:cNvSpPr>
              <a:spLocks noChangeArrowheads="1"/>
            </p:cNvSpPr>
            <p:nvPr/>
          </p:nvSpPr>
          <p:spPr bwMode="white">
            <a:xfrm>
              <a:off x="3132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4" name="Rectangle 10"/>
            <p:cNvSpPr>
              <a:spLocks noChangeArrowheads="1"/>
            </p:cNvSpPr>
            <p:nvPr/>
          </p:nvSpPr>
          <p:spPr bwMode="white">
            <a:xfrm>
              <a:off x="3492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5" name="Rectangle 11"/>
            <p:cNvSpPr>
              <a:spLocks noChangeArrowheads="1"/>
            </p:cNvSpPr>
            <p:nvPr/>
          </p:nvSpPr>
          <p:spPr bwMode="white">
            <a:xfrm>
              <a:off x="3822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6" name="Rectangle 12"/>
            <p:cNvSpPr>
              <a:spLocks noChangeArrowheads="1"/>
            </p:cNvSpPr>
            <p:nvPr/>
          </p:nvSpPr>
          <p:spPr bwMode="white">
            <a:xfrm>
              <a:off x="4104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7" name="Rectangle 13"/>
            <p:cNvSpPr>
              <a:spLocks noChangeArrowheads="1"/>
            </p:cNvSpPr>
            <p:nvPr/>
          </p:nvSpPr>
          <p:spPr bwMode="white">
            <a:xfrm>
              <a:off x="4368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8" name="Rectangle 14"/>
            <p:cNvSpPr>
              <a:spLocks noChangeArrowheads="1"/>
            </p:cNvSpPr>
            <p:nvPr/>
          </p:nvSpPr>
          <p:spPr bwMode="white">
            <a:xfrm>
              <a:off x="4800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9" name="Rectangle 15"/>
            <p:cNvSpPr>
              <a:spLocks noChangeArrowheads="1"/>
            </p:cNvSpPr>
            <p:nvPr/>
          </p:nvSpPr>
          <p:spPr bwMode="white">
            <a:xfrm>
              <a:off x="4602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40" name="Rectangle 16"/>
            <p:cNvSpPr>
              <a:spLocks noChangeArrowheads="1"/>
            </p:cNvSpPr>
            <p:nvPr/>
          </p:nvSpPr>
          <p:spPr bwMode="white">
            <a:xfrm>
              <a:off x="4962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41" name="Rectangle 17"/>
            <p:cNvSpPr>
              <a:spLocks noChangeArrowheads="1"/>
            </p:cNvSpPr>
            <p:nvPr/>
          </p:nvSpPr>
          <p:spPr bwMode="white">
            <a:xfrm>
              <a:off x="5094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42" name="Rectangle 18"/>
            <p:cNvSpPr>
              <a:spLocks noChangeArrowheads="1"/>
            </p:cNvSpPr>
            <p:nvPr/>
          </p:nvSpPr>
          <p:spPr bwMode="white">
            <a:xfrm>
              <a:off x="5196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http://mymortgagepdx.com/wp-content/uploads/2015/08/fannie_mae_freddie_mac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69" y="1828801"/>
            <a:ext cx="2866532" cy="153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24" name="Picture 4" descr="http://vignette2.wikia.nocookie.net/logopedia/images/8/8c/Citigroup-logo.jpg/revision/latest?cb=2015062912424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442" y="2332874"/>
            <a:ext cx="3477087" cy="103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26" name="Picture 6" descr="http://www.lifehealth.com/site/wp-content/uploads/2012/12/aig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743200"/>
            <a:ext cx="2438400" cy="157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30" name="Picture 10" descr="http://www.moneyflowindex.org/wp-content/uploads/2015/09/General-Motor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846" y="4648200"/>
            <a:ext cx="2575478" cy="176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171450"/>
            <a:ext cx="8279329" cy="1123950"/>
          </a:xfrm>
        </p:spPr>
        <p:txBody>
          <a:bodyPr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do these companies have in common?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121" y="4642338"/>
            <a:ext cx="4108339" cy="154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155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Post Bailout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“Jesus, take this heart of mine, make it pure and wholly Thine; Thou hast bled and died for me; I will </a:t>
            </a:r>
            <a:r>
              <a:rPr lang="en-US" sz="24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henceforth</a:t>
            </a: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live for Thee</a:t>
            </a: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.”</a:t>
            </a:r>
            <a:endParaRPr lang="en-US" sz="2200" dirty="0"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34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The Answer?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companies/financial institutions were among the more than </a:t>
            </a:r>
            <a:r>
              <a:rPr lang="en-US" sz="24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900</a:t>
            </a: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companies who were bailed out by the federal </a:t>
            </a: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government (by us) </a:t>
            </a: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in 2008.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Total cost of this bailout was about </a:t>
            </a:r>
            <a:r>
              <a:rPr lang="en-US" sz="24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700</a:t>
            </a: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BILLION</a:t>
            </a: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Fannie Mae received </a:t>
            </a:r>
            <a:r>
              <a:rPr lang="en-US" sz="24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116,149,000,000</a:t>
            </a: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; Regions received </a:t>
            </a:r>
            <a:r>
              <a:rPr lang="en-US" sz="24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3,500,000,000</a:t>
            </a: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9655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Observations about this bailout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Sound or not, we CAN agree on this…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you’re bailed out like this, especially at such an enormous cost, you should…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Be grateful to those who bailed you out.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Be determined to </a:t>
            </a:r>
            <a:r>
              <a:rPr lang="en-US" sz="22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NOT</a:t>
            </a: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create the same mess.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Do whatever is necessary to pay them back. </a:t>
            </a:r>
          </a:p>
        </p:txBody>
      </p:sp>
    </p:spTree>
    <p:extLst>
      <p:ext uri="{BB962C8B-B14F-4D97-AF65-F5344CB8AC3E}">
        <p14:creationId xmlns:p14="http://schemas.microsoft.com/office/powerpoint/2010/main" val="3724026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Cost to redeem us, to bail us out?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The blood of Jesus Christ.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1 Peter 1:18-19.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Revelation 5:1-10.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700 billion—a staggering amount, but it doesn’t even compare in value to the blood of Jesus.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He gave something of much greater value than any amount of money—He gave Himself!</a:t>
            </a:r>
          </a:p>
        </p:txBody>
      </p:sp>
    </p:spTree>
    <p:extLst>
      <p:ext uri="{BB962C8B-B14F-4D97-AF65-F5344CB8AC3E}">
        <p14:creationId xmlns:p14="http://schemas.microsoft.com/office/powerpoint/2010/main" val="3440711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Continuing the analogy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We got ourselves in deep debt with our sins, and Jesus bailed us out—at tremendous cost to Himself.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We are now debtors to Him!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Romans 7:24-8:2, 12.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Surely we’re not going back to our old habits.</a:t>
            </a:r>
          </a:p>
        </p:txBody>
      </p:sp>
    </p:spTree>
    <p:extLst>
      <p:ext uri="{BB962C8B-B14F-4D97-AF65-F5344CB8AC3E}">
        <p14:creationId xmlns:p14="http://schemas.microsoft.com/office/powerpoint/2010/main" val="2972070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Continuing the analogy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“Business as usual” just won’t cut it anymore.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How should we </a:t>
            </a:r>
            <a:r>
              <a:rPr lang="en-US" sz="24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now</a:t>
            </a: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live, when we consider the tremendous price paid for our bailout, i.e., our redemption?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do we “owe” Him?</a:t>
            </a:r>
          </a:p>
        </p:txBody>
      </p:sp>
    </p:spTree>
    <p:extLst>
      <p:ext uri="{BB962C8B-B14F-4D97-AF65-F5344CB8AC3E}">
        <p14:creationId xmlns:p14="http://schemas.microsoft.com/office/powerpoint/2010/main" val="1140799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Consider carefully these passages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Romans </a:t>
            </a: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6:4-6, 11, 16-18</a:t>
            </a: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, 22.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6:18-20.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2 Corinthians 5:14-15.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1 Peter 1:13-19.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1 Peter 2:21-25.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Titus 2:11-14.</a:t>
            </a:r>
            <a:endParaRPr lang="en-US" sz="2200" dirty="0"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418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Back to the analogy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Representatives of some </a:t>
            </a: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companies </a:t>
            </a: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had to appear before Congress, because they didn’t make the necessary changes—post bailout.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How about us—what changes have we made?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Is the allure of “Egypt” still strong in our hearts?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“It was well with us in Egypt” (Numbers 11:18).</a:t>
            </a:r>
          </a:p>
        </p:txBody>
      </p:sp>
    </p:spTree>
    <p:extLst>
      <p:ext uri="{BB962C8B-B14F-4D97-AF65-F5344CB8AC3E}">
        <p14:creationId xmlns:p14="http://schemas.microsoft.com/office/powerpoint/2010/main" val="1538731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Back to the analogy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“Let’s not “turn the grace of God into licentiousness” (Jude 1:4).</a:t>
            </a:r>
            <a:endParaRPr lang="en-US" sz="2200" dirty="0"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Shall </a:t>
            </a: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we continue in sin that grace may abound?” (Romans 6:1</a:t>
            </a: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  <a:endParaRPr lang="en-US" sz="2400" dirty="0"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184027"/>
      </p:ext>
    </p:extLst>
  </p:cSld>
  <p:clrMapOvr>
    <a:masterClrMapping/>
  </p:clrMapOvr>
</p:sld>
</file>

<file path=ppt/theme/theme1.xml><?xml version="1.0" encoding="utf-8"?>
<a:theme xmlns:a="http://schemas.openxmlformats.org/drawingml/2006/main" name="Broken bar design template">
  <a:themeElements>
    <a:clrScheme name="Office Theme 1">
      <a:dk1>
        <a:srgbClr val="000000"/>
      </a:dk1>
      <a:lt1>
        <a:srgbClr val="FFFFFF"/>
      </a:lt1>
      <a:dk2>
        <a:srgbClr val="CC0000"/>
      </a:dk2>
      <a:lt2>
        <a:srgbClr val="FFFFFF"/>
      </a:lt2>
      <a:accent1>
        <a:srgbClr val="FF0033"/>
      </a:accent1>
      <a:accent2>
        <a:srgbClr val="996633"/>
      </a:accent2>
      <a:accent3>
        <a:srgbClr val="E2AAAA"/>
      </a:accent3>
      <a:accent4>
        <a:srgbClr val="DADADA"/>
      </a:accent4>
      <a:accent5>
        <a:srgbClr val="FFAAAD"/>
      </a:accent5>
      <a:accent6>
        <a:srgbClr val="8A5C2D"/>
      </a:accent6>
      <a:hlink>
        <a:srgbClr val="CC9900"/>
      </a:hlink>
      <a:folHlink>
        <a:srgbClr val="FF6699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CC0000"/>
        </a:dk2>
        <a:lt2>
          <a:srgbClr val="FFFFFF"/>
        </a:lt2>
        <a:accent1>
          <a:srgbClr val="FF0033"/>
        </a:accent1>
        <a:accent2>
          <a:srgbClr val="996633"/>
        </a:accent2>
        <a:accent3>
          <a:srgbClr val="E2AAAA"/>
        </a:accent3>
        <a:accent4>
          <a:srgbClr val="DADADA"/>
        </a:accent4>
        <a:accent5>
          <a:srgbClr val="FFAAAD"/>
        </a:accent5>
        <a:accent6>
          <a:srgbClr val="8A5C2D"/>
        </a:accent6>
        <a:hlink>
          <a:srgbClr val="CC9900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FF"/>
        </a:lt2>
        <a:accent1>
          <a:srgbClr val="FF00FF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AAFF"/>
        </a:accent5>
        <a:accent6>
          <a:srgbClr val="E70000"/>
        </a:accent6>
        <a:hlink>
          <a:srgbClr val="00FFFF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97979"/>
        </a:accent6>
        <a:hlink>
          <a:srgbClr val="39393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Broken bar design template</Template>
  <TotalTime>354</TotalTime>
  <Words>414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Broken bar design template</vt:lpstr>
      <vt:lpstr>What do these companies have in common?</vt:lpstr>
      <vt:lpstr>The Answer?</vt:lpstr>
      <vt:lpstr>Observations about this bailout</vt:lpstr>
      <vt:lpstr>Cost to redeem us, to bail us out?</vt:lpstr>
      <vt:lpstr>Continuing the analogy</vt:lpstr>
      <vt:lpstr>Continuing the analogy</vt:lpstr>
      <vt:lpstr>Consider carefully these passages</vt:lpstr>
      <vt:lpstr>Back to the analogy</vt:lpstr>
      <vt:lpstr>Back to the analogy</vt:lpstr>
      <vt:lpstr>Post Bailout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these companies have in comon</dc:title>
  <dc:creator>Bryan</dc:creator>
  <cp:lastModifiedBy>Bryan</cp:lastModifiedBy>
  <cp:revision>19</cp:revision>
  <cp:lastPrinted>2016-07-03T12:16:31Z</cp:lastPrinted>
  <dcterms:created xsi:type="dcterms:W3CDTF">2016-06-28T19:54:39Z</dcterms:created>
  <dcterms:modified xsi:type="dcterms:W3CDTF">2016-07-03T12:17:52Z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TC102037561033</vt:lpwstr>
  </property>
</Properties>
</file>