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8" r:id="rId2"/>
    <p:sldId id="256" r:id="rId3"/>
    <p:sldId id="257" r:id="rId4"/>
    <p:sldId id="258" r:id="rId5"/>
    <p:sldId id="259" r:id="rId6"/>
    <p:sldId id="264" r:id="rId7"/>
    <p:sldId id="260" r:id="rId8"/>
    <p:sldId id="265" r:id="rId9"/>
    <p:sldId id="261" r:id="rId10"/>
    <p:sldId id="267" r:id="rId11"/>
    <p:sldId id="262" r:id="rId12"/>
    <p:sldId id="263"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6990E-738D-4D8C-9027-ECEF56F16065}" type="datetimeFigureOut">
              <a:rPr lang="en-US" smtClean="0"/>
              <a:t>6/28/2016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5BF69-816E-427C-996C-08AAEDEDF2D5}" type="slidenum">
              <a:rPr lang="en-US" smtClean="0"/>
              <a:t>‹#›</a:t>
            </a:fld>
            <a:endParaRPr lang="en-US"/>
          </a:p>
        </p:txBody>
      </p:sp>
    </p:spTree>
    <p:extLst>
      <p:ext uri="{BB962C8B-B14F-4D97-AF65-F5344CB8AC3E}">
        <p14:creationId xmlns:p14="http://schemas.microsoft.com/office/powerpoint/2010/main" val="80976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connection between resurrection and declaration as Son of God, see Romans 1:4.</a:t>
            </a:r>
            <a:endParaRPr lang="en-US" dirty="0"/>
          </a:p>
        </p:txBody>
      </p:sp>
      <p:sp>
        <p:nvSpPr>
          <p:cNvPr id="4" name="Slide Number Placeholder 3"/>
          <p:cNvSpPr>
            <a:spLocks noGrp="1"/>
          </p:cNvSpPr>
          <p:nvPr>
            <p:ph type="sldNum" sz="quarter" idx="10"/>
          </p:nvPr>
        </p:nvSpPr>
        <p:spPr/>
        <p:txBody>
          <a:bodyPr/>
          <a:lstStyle/>
          <a:p>
            <a:fld id="{C345BF69-816E-427C-996C-08AAEDEDF2D5}" type="slidenum">
              <a:rPr lang="en-US" smtClean="0"/>
              <a:t>4</a:t>
            </a:fld>
            <a:endParaRPr lang="en-US"/>
          </a:p>
        </p:txBody>
      </p:sp>
    </p:spTree>
    <p:extLst>
      <p:ext uri="{BB962C8B-B14F-4D97-AF65-F5344CB8AC3E}">
        <p14:creationId xmlns:p14="http://schemas.microsoft.com/office/powerpoint/2010/main" val="175061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45BF69-816E-427C-996C-08AAEDEDF2D5}" type="slidenum">
              <a:rPr lang="en-US" smtClean="0"/>
              <a:t>5</a:t>
            </a:fld>
            <a:endParaRPr lang="en-US"/>
          </a:p>
        </p:txBody>
      </p:sp>
    </p:spTree>
    <p:extLst>
      <p:ext uri="{BB962C8B-B14F-4D97-AF65-F5344CB8AC3E}">
        <p14:creationId xmlns:p14="http://schemas.microsoft.com/office/powerpoint/2010/main" val="288210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what a refuge He is! A refuge of peace, of safety, and of absolute assurance.</a:t>
            </a:r>
          </a:p>
          <a:p>
            <a:r>
              <a:rPr lang="en-US" dirty="0" smtClean="0"/>
              <a:t>Use 1 Corinthians 15:58</a:t>
            </a:r>
            <a:r>
              <a:rPr lang="en-US" baseline="0" dirty="0" smtClean="0"/>
              <a:t> to conclude, explaining its connection to the passage used earlier—1 Cor. 15:17.</a:t>
            </a:r>
            <a:endParaRPr lang="en-US" dirty="0"/>
          </a:p>
        </p:txBody>
      </p:sp>
      <p:sp>
        <p:nvSpPr>
          <p:cNvPr id="4" name="Slide Number Placeholder 3"/>
          <p:cNvSpPr>
            <a:spLocks noGrp="1"/>
          </p:cNvSpPr>
          <p:nvPr>
            <p:ph type="sldNum" sz="quarter" idx="10"/>
          </p:nvPr>
        </p:nvSpPr>
        <p:spPr/>
        <p:txBody>
          <a:bodyPr/>
          <a:lstStyle/>
          <a:p>
            <a:fld id="{C345BF69-816E-427C-996C-08AAEDEDF2D5}" type="slidenum">
              <a:rPr lang="en-US" smtClean="0"/>
              <a:t>13</a:t>
            </a:fld>
            <a:endParaRPr lang="en-US"/>
          </a:p>
        </p:txBody>
      </p:sp>
    </p:spTree>
    <p:extLst>
      <p:ext uri="{BB962C8B-B14F-4D97-AF65-F5344CB8AC3E}">
        <p14:creationId xmlns:p14="http://schemas.microsoft.com/office/powerpoint/2010/main" val="2815856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600200"/>
            <a:ext cx="7772400" cy="1143000"/>
          </a:xfrm>
        </p:spPr>
        <p:txBody>
          <a:bodyPr/>
          <a:lstStyle>
            <a:lvl1pPr>
              <a:defRPr/>
            </a:lvl1pPr>
          </a:lstStyle>
          <a:p>
            <a:pPr lvl="0"/>
            <a:r>
              <a:rPr lang="en-US" altLang="en-US" noProof="0" smtClean="0"/>
              <a:t>Click to edit Master title style</a:t>
            </a:r>
          </a:p>
        </p:txBody>
      </p:sp>
      <p:sp>
        <p:nvSpPr>
          <p:cNvPr id="2051" name="Rectangle 3"/>
          <p:cNvSpPr>
            <a:spLocks noGrp="1" noChangeArrowheads="1"/>
          </p:cNvSpPr>
          <p:nvPr>
            <p:ph type="subTitle" sz="quarter" idx="1"/>
          </p:nvPr>
        </p:nvSpPr>
        <p:spPr>
          <a:xfrm>
            <a:off x="1371600" y="40386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2052" name="Rectangle 4"/>
          <p:cNvSpPr>
            <a:spLocks noGrp="1" noChangeArrowheads="1"/>
          </p:cNvSpPr>
          <p:nvPr>
            <p:ph type="dt" sz="quarter" idx="2"/>
          </p:nvPr>
        </p:nvSpPr>
        <p:spPr/>
        <p:txBody>
          <a:bodyPr/>
          <a:lstStyle>
            <a:lvl1pPr>
              <a:defRPr/>
            </a:lvl1pPr>
          </a:lstStyle>
          <a:p>
            <a:fld id="{D3A35C6B-E0A8-4F41-8922-29F3C4D36E94}" type="datetimeFigureOut">
              <a:rPr lang="en-US" smtClean="0"/>
              <a:t>6/28/2016</a:t>
            </a:fld>
            <a:endParaRPr lang="en-US"/>
          </a:p>
        </p:txBody>
      </p:sp>
      <p:sp>
        <p:nvSpPr>
          <p:cNvPr id="2053" name="Rectangle 5"/>
          <p:cNvSpPr>
            <a:spLocks noGrp="1" noChangeArrowheads="1"/>
          </p:cNvSpPr>
          <p:nvPr>
            <p:ph type="ftr" sz="quarter" idx="3"/>
          </p:nvPr>
        </p:nvSpPr>
        <p:spPr/>
        <p:txBody>
          <a:bodyPr/>
          <a:lstStyle>
            <a:lvl1pPr>
              <a:defRPr/>
            </a:lvl1pPr>
          </a:lstStyle>
          <a:p>
            <a:endParaRPr lang="en-US"/>
          </a:p>
        </p:txBody>
      </p:sp>
      <p:sp>
        <p:nvSpPr>
          <p:cNvPr id="2054" name="Rectangle 6"/>
          <p:cNvSpPr>
            <a:spLocks noGrp="1" noChangeArrowheads="1"/>
          </p:cNvSpPr>
          <p:nvPr>
            <p:ph type="sldNum" sz="quarter" idx="4"/>
          </p:nvPr>
        </p:nvSpPr>
        <p:spPr/>
        <p:txBody>
          <a:bodyPr/>
          <a:lstStyle>
            <a:lvl1pPr>
              <a:defRPr/>
            </a:lvl1pPr>
          </a:lstStyle>
          <a:p>
            <a:fld id="{5929518A-1D4C-4F54-A20F-1DF2C3B6F42B}" type="slidenum">
              <a:rPr lang="en-US" smtClean="0"/>
              <a:t>‹#›</a:t>
            </a:fld>
            <a:endParaRPr lang="en-US"/>
          </a:p>
        </p:txBody>
      </p:sp>
      <p:grpSp>
        <p:nvGrpSpPr>
          <p:cNvPr id="2067" name="Group 19"/>
          <p:cNvGrpSpPr>
            <a:grpSpLocks/>
          </p:cNvGrpSpPr>
          <p:nvPr/>
        </p:nvGrpSpPr>
        <p:grpSpPr bwMode="auto">
          <a:xfrm>
            <a:off x="0" y="2895600"/>
            <a:ext cx="8382000" cy="304800"/>
            <a:chOff x="0" y="1824"/>
            <a:chExt cx="5280" cy="192"/>
          </a:xfrm>
        </p:grpSpPr>
        <p:sp>
          <p:nvSpPr>
            <p:cNvPr id="2055" name="Rectangle 7"/>
            <p:cNvSpPr>
              <a:spLocks noChangeArrowheads="1"/>
            </p:cNvSpPr>
            <p:nvPr/>
          </p:nvSpPr>
          <p:spPr bwMode="auto">
            <a:xfrm>
              <a:off x="0" y="1824"/>
              <a:ext cx="5280" cy="192"/>
            </a:xfrm>
            <a:prstGeom prst="rect">
              <a:avLst/>
            </a:prstGeom>
            <a:gradFill rotWithShape="0">
              <a:gsLst>
                <a:gs pos="0">
                  <a:schemeClr val="accent1"/>
                </a:gs>
                <a:gs pos="100000">
                  <a:schemeClr val="tx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6" name="Rectangle 8"/>
            <p:cNvSpPr>
              <a:spLocks noChangeArrowheads="1"/>
            </p:cNvSpPr>
            <p:nvPr/>
          </p:nvSpPr>
          <p:spPr bwMode="white">
            <a:xfrm>
              <a:off x="2748"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7" name="Rectangle 9"/>
            <p:cNvSpPr>
              <a:spLocks noChangeArrowheads="1"/>
            </p:cNvSpPr>
            <p:nvPr/>
          </p:nvSpPr>
          <p:spPr bwMode="white">
            <a:xfrm>
              <a:off x="313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8" name="Rectangle 10"/>
            <p:cNvSpPr>
              <a:spLocks noChangeArrowheads="1"/>
            </p:cNvSpPr>
            <p:nvPr/>
          </p:nvSpPr>
          <p:spPr bwMode="white">
            <a:xfrm>
              <a:off x="349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9" name="Rectangle 11"/>
            <p:cNvSpPr>
              <a:spLocks noChangeArrowheads="1"/>
            </p:cNvSpPr>
            <p:nvPr/>
          </p:nvSpPr>
          <p:spPr bwMode="white">
            <a:xfrm>
              <a:off x="382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0" name="Rectangle 12"/>
            <p:cNvSpPr>
              <a:spLocks noChangeArrowheads="1"/>
            </p:cNvSpPr>
            <p:nvPr/>
          </p:nvSpPr>
          <p:spPr bwMode="white">
            <a:xfrm>
              <a:off x="4104"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1" name="Rectangle 13"/>
            <p:cNvSpPr>
              <a:spLocks noChangeArrowheads="1"/>
            </p:cNvSpPr>
            <p:nvPr/>
          </p:nvSpPr>
          <p:spPr bwMode="white">
            <a:xfrm>
              <a:off x="4368"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2" name="Rectangle 14"/>
            <p:cNvSpPr>
              <a:spLocks noChangeArrowheads="1"/>
            </p:cNvSpPr>
            <p:nvPr/>
          </p:nvSpPr>
          <p:spPr bwMode="white">
            <a:xfrm>
              <a:off x="4800"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3" name="Rectangle 15"/>
            <p:cNvSpPr>
              <a:spLocks noChangeArrowheads="1"/>
            </p:cNvSpPr>
            <p:nvPr/>
          </p:nvSpPr>
          <p:spPr bwMode="white">
            <a:xfrm>
              <a:off x="460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4" name="Rectangle 16"/>
            <p:cNvSpPr>
              <a:spLocks noChangeArrowheads="1"/>
            </p:cNvSpPr>
            <p:nvPr/>
          </p:nvSpPr>
          <p:spPr bwMode="white">
            <a:xfrm>
              <a:off x="496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5" name="Rectangle 17"/>
            <p:cNvSpPr>
              <a:spLocks noChangeArrowheads="1"/>
            </p:cNvSpPr>
            <p:nvPr/>
          </p:nvSpPr>
          <p:spPr bwMode="white">
            <a:xfrm>
              <a:off x="5094"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6" name="Rectangle 18"/>
            <p:cNvSpPr>
              <a:spLocks noChangeArrowheads="1"/>
            </p:cNvSpPr>
            <p:nvPr/>
          </p:nvSpPr>
          <p:spPr bwMode="white">
            <a:xfrm>
              <a:off x="5196"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47635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171450"/>
            <a:ext cx="1946275" cy="5924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3100" y="171450"/>
            <a:ext cx="5686425" cy="5924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71102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114683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121746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194608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199485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332351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319008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265973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3A35C6B-E0A8-4F41-8922-29F3C4D36E94}" type="datetimeFigureOut">
              <a:rPr lang="en-US" smtClean="0"/>
              <a:t>6/28/2016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518A-1D4C-4F54-A20F-1DF2C3B6F42B}" type="slidenum">
              <a:rPr lang="en-US" smtClean="0"/>
              <a:t>‹#›</a:t>
            </a:fld>
            <a:endParaRPr lang="en-US"/>
          </a:p>
        </p:txBody>
      </p:sp>
    </p:spTree>
    <p:extLst>
      <p:ext uri="{BB962C8B-B14F-4D97-AF65-F5344CB8AC3E}">
        <p14:creationId xmlns:p14="http://schemas.microsoft.com/office/powerpoint/2010/main" val="255986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3100" y="171450"/>
            <a:ext cx="77533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D3A35C6B-E0A8-4F41-8922-29F3C4D36E94}" type="datetimeFigureOut">
              <a:rPr lang="en-US" smtClean="0"/>
              <a:t>6/28/2016</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5929518A-1D4C-4F54-A20F-1DF2C3B6F42B}" type="slidenum">
              <a:rPr lang="en-US" smtClean="0"/>
              <a:t>‹#›</a:t>
            </a:fld>
            <a:endParaRPr lang="en-US"/>
          </a:p>
        </p:txBody>
      </p:sp>
      <p:grpSp>
        <p:nvGrpSpPr>
          <p:cNvPr id="1043" name="Group 19"/>
          <p:cNvGrpSpPr>
            <a:grpSpLocks/>
          </p:cNvGrpSpPr>
          <p:nvPr/>
        </p:nvGrpSpPr>
        <p:grpSpPr bwMode="auto">
          <a:xfrm>
            <a:off x="0" y="1447800"/>
            <a:ext cx="8382000" cy="304800"/>
            <a:chOff x="0" y="912"/>
            <a:chExt cx="5280" cy="192"/>
          </a:xfrm>
        </p:grpSpPr>
        <p:sp>
          <p:nvSpPr>
            <p:cNvPr id="1031" name="Rectangle 7"/>
            <p:cNvSpPr>
              <a:spLocks noChangeArrowheads="1"/>
            </p:cNvSpPr>
            <p:nvPr/>
          </p:nvSpPr>
          <p:spPr bwMode="auto">
            <a:xfrm>
              <a:off x="0" y="912"/>
              <a:ext cx="5280" cy="192"/>
            </a:xfrm>
            <a:prstGeom prst="rect">
              <a:avLst/>
            </a:prstGeom>
            <a:gradFill rotWithShape="0">
              <a:gsLst>
                <a:gs pos="0">
                  <a:schemeClr val="accent1"/>
                </a:gs>
                <a:gs pos="100000">
                  <a:schemeClr val="tx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2" name="Rectangle 8"/>
            <p:cNvSpPr>
              <a:spLocks noChangeArrowheads="1"/>
            </p:cNvSpPr>
            <p:nvPr/>
          </p:nvSpPr>
          <p:spPr bwMode="white">
            <a:xfrm>
              <a:off x="2748"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3" name="Rectangle 9"/>
            <p:cNvSpPr>
              <a:spLocks noChangeArrowheads="1"/>
            </p:cNvSpPr>
            <p:nvPr/>
          </p:nvSpPr>
          <p:spPr bwMode="white">
            <a:xfrm>
              <a:off x="313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4" name="Rectangle 10"/>
            <p:cNvSpPr>
              <a:spLocks noChangeArrowheads="1"/>
            </p:cNvSpPr>
            <p:nvPr/>
          </p:nvSpPr>
          <p:spPr bwMode="white">
            <a:xfrm>
              <a:off x="349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5" name="Rectangle 11"/>
            <p:cNvSpPr>
              <a:spLocks noChangeArrowheads="1"/>
            </p:cNvSpPr>
            <p:nvPr/>
          </p:nvSpPr>
          <p:spPr bwMode="white">
            <a:xfrm>
              <a:off x="382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6" name="Rectangle 12"/>
            <p:cNvSpPr>
              <a:spLocks noChangeArrowheads="1"/>
            </p:cNvSpPr>
            <p:nvPr/>
          </p:nvSpPr>
          <p:spPr bwMode="white">
            <a:xfrm>
              <a:off x="4104"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7" name="Rectangle 13"/>
            <p:cNvSpPr>
              <a:spLocks noChangeArrowheads="1"/>
            </p:cNvSpPr>
            <p:nvPr/>
          </p:nvSpPr>
          <p:spPr bwMode="white">
            <a:xfrm>
              <a:off x="4368"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8" name="Rectangle 14"/>
            <p:cNvSpPr>
              <a:spLocks noChangeArrowheads="1"/>
            </p:cNvSpPr>
            <p:nvPr/>
          </p:nvSpPr>
          <p:spPr bwMode="white">
            <a:xfrm>
              <a:off x="4800"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9" name="Rectangle 15"/>
            <p:cNvSpPr>
              <a:spLocks noChangeArrowheads="1"/>
            </p:cNvSpPr>
            <p:nvPr/>
          </p:nvSpPr>
          <p:spPr bwMode="white">
            <a:xfrm>
              <a:off x="460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0" name="Rectangle 16"/>
            <p:cNvSpPr>
              <a:spLocks noChangeArrowheads="1"/>
            </p:cNvSpPr>
            <p:nvPr/>
          </p:nvSpPr>
          <p:spPr bwMode="white">
            <a:xfrm>
              <a:off x="496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1" name="Rectangle 17"/>
            <p:cNvSpPr>
              <a:spLocks noChangeArrowheads="1"/>
            </p:cNvSpPr>
            <p:nvPr/>
          </p:nvSpPr>
          <p:spPr bwMode="white">
            <a:xfrm>
              <a:off x="5094"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2" name="Rectangle 18"/>
            <p:cNvSpPr>
              <a:spLocks noChangeArrowheads="1"/>
            </p:cNvSpPr>
            <p:nvPr/>
          </p:nvSpPr>
          <p:spPr bwMode="white">
            <a:xfrm>
              <a:off x="5196"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servantsofgraceapologetics.org/wp-content/uploads/2014/11/PowerPoint-Template-The-Authority-of-Scripture_slide1_426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208320"/>
            <a:ext cx="5054600" cy="379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190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1123950"/>
          </a:xfrm>
        </p:spPr>
        <p:txBody>
          <a:bodyPr anchor="ctr"/>
          <a:lstStyle/>
          <a:p>
            <a:pPr algn="l"/>
            <a:r>
              <a:rPr lang="en-US" sz="2800" dirty="0" smtClean="0">
                <a:solidFill>
                  <a:schemeClr val="tx1"/>
                </a:solidFill>
                <a:effectLst/>
                <a:latin typeface="Lucida Sans Unicode" panose="020B0602030504020204" pitchFamily="34" charset="0"/>
                <a:cs typeface="Lucida Sans Unicode" panose="020B0602030504020204" pitchFamily="34" charset="0"/>
              </a:rPr>
              <a:t>Authority of Scriptures rests on resurrection!</a:t>
            </a:r>
            <a:endParaRPr lang="en-US" sz="28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0000"/>
              </a:lnSpc>
              <a:spcBef>
                <a:spcPts val="0"/>
              </a:spcBef>
              <a:spcAft>
                <a:spcPts val="1200"/>
              </a:spcAft>
            </a:pPr>
            <a:r>
              <a:rPr lang="en-US" sz="2400" dirty="0" smtClean="0">
                <a:effectLst/>
                <a:latin typeface="Lucida Sans Unicode" panose="020B0602030504020204" pitchFamily="34" charset="0"/>
                <a:cs typeface="Lucida Sans Unicode" panose="020B0602030504020204" pitchFamily="34" charset="0"/>
              </a:rPr>
              <a:t>Why do I believe the N.T. is the final authority on every moral issue? (abortion, homosexuality, transgenderism, etc.).</a:t>
            </a:r>
          </a:p>
          <a:p>
            <a:pPr>
              <a:lnSpc>
                <a:spcPct val="120000"/>
              </a:lnSpc>
              <a:spcBef>
                <a:spcPts val="0"/>
              </a:spcBef>
              <a:spcAft>
                <a:spcPts val="1200"/>
              </a:spcAft>
            </a:pPr>
            <a:r>
              <a:rPr lang="en-US" sz="2400" dirty="0" smtClean="0">
                <a:effectLst/>
                <a:latin typeface="Lucida Sans Unicode" panose="020B0602030504020204" pitchFamily="34" charset="0"/>
                <a:cs typeface="Lucida Sans Unicode" panose="020B0602030504020204" pitchFamily="34" charset="0"/>
              </a:rPr>
              <a:t>Why do I cling to every promise the N.T. makes to followers of Christ?</a:t>
            </a:r>
          </a:p>
          <a:p>
            <a:pPr lvl="1">
              <a:lnSpc>
                <a:spcPct val="120000"/>
              </a:lnSpc>
              <a:spcBef>
                <a:spcPts val="0"/>
              </a:spcBef>
              <a:spcAft>
                <a:spcPts val="1200"/>
              </a:spcAft>
            </a:pPr>
            <a:r>
              <a:rPr lang="en-US" sz="2100" dirty="0" smtClean="0">
                <a:effectLst/>
                <a:latin typeface="Lucida Sans Unicode" panose="020B0602030504020204" pitchFamily="34" charset="0"/>
                <a:cs typeface="Lucida Sans Unicode" panose="020B0602030504020204" pitchFamily="34" charset="0"/>
              </a:rPr>
              <a:t>“Standing on the promises that cannot fail, when the howling storms of doubt and fear assail, by the living word of God I shall prevail, standing on the promises of God.”</a:t>
            </a:r>
          </a:p>
        </p:txBody>
      </p:sp>
    </p:spTree>
    <p:extLst>
      <p:ext uri="{BB962C8B-B14F-4D97-AF65-F5344CB8AC3E}">
        <p14:creationId xmlns:p14="http://schemas.microsoft.com/office/powerpoint/2010/main" val="374764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1123950"/>
          </a:xfrm>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Conclusions</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Don’t ever give up the authority of the Scriptures when discussing spiritual issues with others. Whichever authority they cite (statistics, science, etc.) does not have the resurrection to back up its claims.</a:t>
            </a:r>
          </a:p>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So no, we’re not silly or stupid in defending the authority of the Scriptures, because this authority rests on the firmest of all foundations.</a:t>
            </a:r>
          </a:p>
        </p:txBody>
      </p:sp>
    </p:spTree>
    <p:extLst>
      <p:ext uri="{BB962C8B-B14F-4D97-AF65-F5344CB8AC3E}">
        <p14:creationId xmlns:p14="http://schemas.microsoft.com/office/powerpoint/2010/main" val="55844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1123950"/>
          </a:xfrm>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Conclusions</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Science is quite helpful in explaining the world in which we live, but it is NOT the final authority.</a:t>
            </a:r>
          </a:p>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If science/nature can be used to support or supplement some Biblical truth, use </a:t>
            </a:r>
            <a:r>
              <a:rPr lang="en-US" sz="2400" dirty="0" smtClean="0">
                <a:effectLst/>
                <a:latin typeface="Lucida Sans Unicode" panose="020B0602030504020204" pitchFamily="34" charset="0"/>
                <a:cs typeface="Lucida Sans Unicode" panose="020B0602030504020204" pitchFamily="34" charset="0"/>
              </a:rPr>
              <a:t>it (e.g., Rom. 1:26); </a:t>
            </a:r>
            <a:r>
              <a:rPr lang="en-US" sz="2400" dirty="0" smtClean="0">
                <a:effectLst/>
                <a:latin typeface="Lucida Sans Unicode" panose="020B0602030504020204" pitchFamily="34" charset="0"/>
                <a:cs typeface="Lucida Sans Unicode" panose="020B0602030504020204" pitchFamily="34" charset="0"/>
              </a:rPr>
              <a:t>but if its claims ever contradict Jesus, choose Jesus.</a:t>
            </a:r>
          </a:p>
        </p:txBody>
      </p:sp>
    </p:spTree>
    <p:extLst>
      <p:ext uri="{BB962C8B-B14F-4D97-AF65-F5344CB8AC3E}">
        <p14:creationId xmlns:p14="http://schemas.microsoft.com/office/powerpoint/2010/main" val="10930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1123950"/>
          </a:xfrm>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Conclusions</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Yes, the evidence for His resurrection is overwhelming, so don’t be afraid to go to your grave defending the authority of the Scriptures.</a:t>
            </a:r>
          </a:p>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“How firm a foundation, ye saints of the Lord, is laid for your faith in His excellent word! What more can He say than to you He has said, You who unto Jesus for refuge have fled?”</a:t>
            </a:r>
          </a:p>
        </p:txBody>
      </p:sp>
    </p:spTree>
    <p:extLst>
      <p:ext uri="{BB962C8B-B14F-4D97-AF65-F5344CB8AC3E}">
        <p14:creationId xmlns:p14="http://schemas.microsoft.com/office/powerpoint/2010/main" val="170987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lgn="ctr"/>
            <a:r>
              <a:rPr lang="en-US" sz="3600" dirty="0" smtClean="0">
                <a:solidFill>
                  <a:schemeClr val="tx1"/>
                </a:solidFill>
                <a:effectLst/>
                <a:latin typeface="Lucida Sans Unicode" panose="020B0602030504020204" pitchFamily="34" charset="0"/>
                <a:cs typeface="Lucida Sans Unicode" panose="020B0602030504020204" pitchFamily="34" charset="0"/>
              </a:rPr>
              <a:t>The Authority of Scripture</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sz="quarter" idx="1"/>
          </p:nvPr>
        </p:nvSpPr>
        <p:spPr>
          <a:xfrm>
            <a:off x="457200" y="4038600"/>
            <a:ext cx="8229600" cy="1752600"/>
          </a:xfrm>
        </p:spPr>
        <p:txBody>
          <a:bodyPr anchor="ctr"/>
          <a:lstStyle/>
          <a:p>
            <a:pPr>
              <a:lnSpc>
                <a:spcPct val="114000"/>
              </a:lnSpc>
              <a:spcBef>
                <a:spcPts val="0"/>
              </a:spcBef>
              <a:spcAft>
                <a:spcPts val="600"/>
              </a:spcAft>
            </a:pPr>
            <a:r>
              <a:rPr lang="en-US" sz="2400" dirty="0" smtClean="0">
                <a:effectLst/>
                <a:latin typeface="Lucida Sans Unicode" panose="020B0602030504020204" pitchFamily="34" charset="0"/>
                <a:cs typeface="Lucida Sans Unicode" panose="020B0602030504020204" pitchFamily="34" charset="0"/>
              </a:rPr>
              <a:t>“If Christ is not raised, your faith is futile” </a:t>
            </a:r>
            <a:br>
              <a:rPr lang="en-US" sz="2400" dirty="0" smtClean="0">
                <a:effectLst/>
                <a:latin typeface="Lucida Sans Unicode" panose="020B0602030504020204" pitchFamily="34" charset="0"/>
                <a:cs typeface="Lucida Sans Unicode" panose="020B0602030504020204" pitchFamily="34" charset="0"/>
              </a:rPr>
            </a:br>
            <a:r>
              <a:rPr lang="en-US" sz="2400" dirty="0" smtClean="0">
                <a:effectLst/>
                <a:latin typeface="Lucida Sans Unicode" panose="020B0602030504020204" pitchFamily="34" charset="0"/>
                <a:cs typeface="Lucida Sans Unicode" panose="020B0602030504020204" pitchFamily="34" charset="0"/>
              </a:rPr>
              <a:t>(1 Cor. 15:17).</a:t>
            </a:r>
          </a:p>
          <a:p>
            <a:pPr>
              <a:lnSpc>
                <a:spcPct val="114000"/>
              </a:lnSpc>
              <a:spcBef>
                <a:spcPts val="0"/>
              </a:spcBef>
              <a:spcAft>
                <a:spcPts val="600"/>
              </a:spcAft>
            </a:pPr>
            <a:r>
              <a:rPr lang="en-US" sz="2400" dirty="0" smtClean="0">
                <a:effectLst/>
                <a:latin typeface="Lucida Sans Unicode" panose="020B0602030504020204" pitchFamily="34" charset="0"/>
                <a:cs typeface="Lucida Sans Unicode" panose="020B0602030504020204" pitchFamily="34" charset="0"/>
              </a:rPr>
              <a:t>Other translations: “vain”; “useless”; “worthless”</a:t>
            </a:r>
            <a:endParaRPr lang="en-US" sz="2400" dirty="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764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However…</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spcBef>
                <a:spcPts val="0"/>
              </a:spcBef>
              <a:spcAft>
                <a:spcPts val="1800"/>
              </a:spcAft>
            </a:pPr>
            <a:r>
              <a:rPr lang="en-US" sz="2600" dirty="0" smtClean="0">
                <a:effectLst/>
                <a:latin typeface="Lucida Sans Unicode" panose="020B0602030504020204" pitchFamily="34" charset="0"/>
                <a:cs typeface="Lucida Sans Unicode" panose="020B0602030504020204" pitchFamily="34" charset="0"/>
              </a:rPr>
              <a:t>If Christ IS raised…</a:t>
            </a:r>
          </a:p>
          <a:p>
            <a:pPr lvl="1">
              <a:spcBef>
                <a:spcPts val="0"/>
              </a:spcBef>
              <a:spcAft>
                <a:spcPts val="1800"/>
              </a:spcAft>
            </a:pPr>
            <a:r>
              <a:rPr lang="en-US" sz="2400" dirty="0" smtClean="0">
                <a:effectLst/>
                <a:latin typeface="Lucida Sans Unicode" panose="020B0602030504020204" pitchFamily="34" charset="0"/>
                <a:cs typeface="Lucida Sans Unicode" panose="020B0602030504020204" pitchFamily="34" charset="0"/>
              </a:rPr>
              <a:t>Our faith is anchored in a firm foundation.</a:t>
            </a:r>
          </a:p>
          <a:p>
            <a:pPr lvl="1">
              <a:spcBef>
                <a:spcPts val="0"/>
              </a:spcBef>
              <a:spcAft>
                <a:spcPts val="1800"/>
              </a:spcAft>
            </a:pPr>
            <a:r>
              <a:rPr lang="en-US" sz="2400" dirty="0" smtClean="0">
                <a:effectLst/>
                <a:latin typeface="Lucida Sans Unicode" panose="020B0602030504020204" pitchFamily="34" charset="0"/>
                <a:cs typeface="Lucida Sans Unicode" panose="020B0602030504020204" pitchFamily="34" charset="0"/>
              </a:rPr>
              <a:t>Our faith is worthwhile.</a:t>
            </a:r>
          </a:p>
          <a:p>
            <a:pPr lvl="1">
              <a:spcBef>
                <a:spcPts val="0"/>
              </a:spcBef>
              <a:spcAft>
                <a:spcPts val="3000"/>
              </a:spcAft>
            </a:pPr>
            <a:r>
              <a:rPr lang="en-US" sz="2400" dirty="0" smtClean="0">
                <a:effectLst/>
                <a:latin typeface="Lucida Sans Unicode" panose="020B0602030504020204" pitchFamily="34" charset="0"/>
                <a:cs typeface="Lucida Sans Unicode" panose="020B0602030504020204" pitchFamily="34" charset="0"/>
              </a:rPr>
              <a:t>Our faith is priceless.</a:t>
            </a:r>
          </a:p>
          <a:p>
            <a:pPr>
              <a:spcBef>
                <a:spcPts val="0"/>
              </a:spcBef>
              <a:spcAft>
                <a:spcPts val="1800"/>
              </a:spcAft>
            </a:pPr>
            <a:r>
              <a:rPr lang="en-US" sz="2600" dirty="0" smtClean="0">
                <a:effectLst/>
                <a:latin typeface="Lucida Sans Unicode" panose="020B0602030504020204" pitchFamily="34" charset="0"/>
                <a:cs typeface="Lucida Sans Unicode" panose="020B0602030504020204" pitchFamily="34" charset="0"/>
              </a:rPr>
              <a:t>And this includes our faith in the Scriptures.</a:t>
            </a:r>
          </a:p>
        </p:txBody>
      </p:sp>
    </p:spTree>
    <p:extLst>
      <p:ext uri="{BB962C8B-B14F-4D97-AF65-F5344CB8AC3E}">
        <p14:creationId xmlns:p14="http://schemas.microsoft.com/office/powerpoint/2010/main" val="368436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Here’s how it works…</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sz="2600" dirty="0" smtClean="0">
                <a:effectLst/>
                <a:latin typeface="Lucida Sans Unicode" panose="020B0602030504020204" pitchFamily="34" charset="0"/>
                <a:cs typeface="Lucida Sans Unicode" panose="020B0602030504020204" pitchFamily="34" charset="0"/>
              </a:rPr>
              <a:t>If Jesus was raised from the dead…</a:t>
            </a:r>
          </a:p>
          <a:p>
            <a:pPr lvl="1">
              <a:lnSpc>
                <a:spcPct val="125000"/>
              </a:lnSpc>
              <a:spcBef>
                <a:spcPts val="0"/>
              </a:spcBef>
              <a:spcAft>
                <a:spcPts val="1800"/>
              </a:spcAft>
            </a:pPr>
            <a:r>
              <a:rPr lang="en-US" sz="2400" dirty="0" smtClean="0">
                <a:effectLst/>
                <a:latin typeface="Lucida Sans Unicode" panose="020B0602030504020204" pitchFamily="34" charset="0"/>
                <a:cs typeface="Lucida Sans Unicode" panose="020B0602030504020204" pitchFamily="34" charset="0"/>
              </a:rPr>
              <a:t>He is indeed the Son of God.</a:t>
            </a:r>
          </a:p>
          <a:p>
            <a:pPr lvl="1">
              <a:lnSpc>
                <a:spcPct val="125000"/>
              </a:lnSpc>
              <a:spcBef>
                <a:spcPts val="0"/>
              </a:spcBef>
              <a:spcAft>
                <a:spcPts val="1800"/>
              </a:spcAft>
            </a:pPr>
            <a:r>
              <a:rPr lang="en-US" sz="2400" dirty="0" smtClean="0">
                <a:effectLst/>
                <a:latin typeface="Lucida Sans Unicode" panose="020B0602030504020204" pitchFamily="34" charset="0"/>
                <a:cs typeface="Lucida Sans Unicode" panose="020B0602030504020204" pitchFamily="34" charset="0"/>
              </a:rPr>
              <a:t>And if He is the Son of God, He speaks TRUTH—final, authoritative truth.</a:t>
            </a:r>
          </a:p>
          <a:p>
            <a:pPr lvl="1">
              <a:lnSpc>
                <a:spcPct val="125000"/>
              </a:lnSpc>
              <a:spcBef>
                <a:spcPts val="0"/>
              </a:spcBef>
              <a:spcAft>
                <a:spcPts val="1800"/>
              </a:spcAft>
            </a:pPr>
            <a:r>
              <a:rPr lang="en-US" sz="2400" dirty="0" smtClean="0">
                <a:effectLst/>
                <a:latin typeface="Lucida Sans Unicode" panose="020B0602030504020204" pitchFamily="34" charset="0"/>
                <a:cs typeface="Lucida Sans Unicode" panose="020B0602030504020204" pitchFamily="34" charset="0"/>
              </a:rPr>
              <a:t>Whatever He says concerning Scripture is the final word.</a:t>
            </a:r>
          </a:p>
        </p:txBody>
      </p:sp>
    </p:spTree>
    <p:extLst>
      <p:ext uri="{BB962C8B-B14F-4D97-AF65-F5344CB8AC3E}">
        <p14:creationId xmlns:p14="http://schemas.microsoft.com/office/powerpoint/2010/main" val="280853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What did HE say about the O.T.?</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spcBef>
                <a:spcPts val="0"/>
              </a:spcBef>
              <a:spcAft>
                <a:spcPts val="1200"/>
              </a:spcAft>
            </a:pPr>
            <a:r>
              <a:rPr lang="en-US" sz="2600" dirty="0" smtClean="0">
                <a:effectLst/>
                <a:latin typeface="Lucida Sans Unicode" panose="020B0602030504020204" pitchFamily="34" charset="0"/>
                <a:cs typeface="Lucida Sans Unicode" panose="020B0602030504020204" pitchFamily="34" charset="0"/>
              </a:rPr>
              <a:t>MUST be fulfilled.</a:t>
            </a:r>
          </a:p>
          <a:p>
            <a:pPr lvl="1">
              <a:spcBef>
                <a:spcPts val="0"/>
              </a:spcBef>
              <a:spcAft>
                <a:spcPts val="1200"/>
              </a:spcAft>
            </a:pPr>
            <a:r>
              <a:rPr lang="en-US" sz="2200" dirty="0" smtClean="0">
                <a:effectLst/>
                <a:latin typeface="Lucida Sans Unicode" panose="020B0602030504020204" pitchFamily="34" charset="0"/>
                <a:cs typeface="Lucida Sans Unicode" panose="020B0602030504020204" pitchFamily="34" charset="0"/>
              </a:rPr>
              <a:t>Matthew 5:17-18; Luke 24:44.</a:t>
            </a:r>
          </a:p>
          <a:p>
            <a:pPr>
              <a:spcBef>
                <a:spcPts val="0"/>
              </a:spcBef>
              <a:spcAft>
                <a:spcPts val="1200"/>
              </a:spcAft>
            </a:pPr>
            <a:r>
              <a:rPr lang="en-US" sz="2600" dirty="0" smtClean="0">
                <a:effectLst/>
                <a:latin typeface="Lucida Sans Unicode" panose="020B0602030504020204" pitchFamily="34" charset="0"/>
                <a:cs typeface="Lucida Sans Unicode" panose="020B0602030504020204" pitchFamily="34" charset="0"/>
              </a:rPr>
              <a:t>CANNOT be broken, or set aside.</a:t>
            </a:r>
          </a:p>
          <a:p>
            <a:pPr lvl="1">
              <a:spcBef>
                <a:spcPts val="0"/>
              </a:spcBef>
              <a:spcAft>
                <a:spcPts val="1200"/>
              </a:spcAft>
            </a:pPr>
            <a:r>
              <a:rPr lang="en-US" sz="2200" dirty="0" smtClean="0">
                <a:effectLst/>
                <a:latin typeface="Lucida Sans Unicode" panose="020B0602030504020204" pitchFamily="34" charset="0"/>
                <a:cs typeface="Lucida Sans Unicode" panose="020B0602030504020204" pitchFamily="34" charset="0"/>
              </a:rPr>
              <a:t>John 10:34-36.</a:t>
            </a:r>
          </a:p>
          <a:p>
            <a:pPr>
              <a:spcBef>
                <a:spcPts val="0"/>
              </a:spcBef>
              <a:spcAft>
                <a:spcPts val="1200"/>
              </a:spcAft>
            </a:pPr>
            <a:r>
              <a:rPr lang="en-US" sz="2600" dirty="0" smtClean="0">
                <a:effectLst/>
                <a:latin typeface="Lucida Sans Unicode" panose="020B0602030504020204" pitchFamily="34" charset="0"/>
                <a:cs typeface="Lucida Sans Unicode" panose="020B0602030504020204" pitchFamily="34" charset="0"/>
              </a:rPr>
              <a:t>Settled arguments with Scripture</a:t>
            </a:r>
          </a:p>
          <a:p>
            <a:pPr lvl="1">
              <a:spcBef>
                <a:spcPts val="0"/>
              </a:spcBef>
              <a:spcAft>
                <a:spcPts val="1200"/>
              </a:spcAft>
            </a:pPr>
            <a:r>
              <a:rPr lang="en-US" sz="2200" dirty="0" smtClean="0">
                <a:effectLst/>
                <a:latin typeface="Lucida Sans Unicode" panose="020B0602030504020204" pitchFamily="34" charset="0"/>
                <a:cs typeface="Lucida Sans Unicode" panose="020B0602030504020204" pitchFamily="34" charset="0"/>
              </a:rPr>
              <a:t>“It is written”; “Have you not read?”</a:t>
            </a:r>
          </a:p>
          <a:p>
            <a:pPr lvl="1">
              <a:spcBef>
                <a:spcPts val="0"/>
              </a:spcBef>
              <a:spcAft>
                <a:spcPts val="1200"/>
              </a:spcAft>
            </a:pPr>
            <a:r>
              <a:rPr lang="en-US" sz="2200" dirty="0" smtClean="0">
                <a:effectLst/>
                <a:latin typeface="Lucida Sans Unicode" panose="020B0602030504020204" pitchFamily="34" charset="0"/>
                <a:cs typeface="Lucida Sans Unicode" panose="020B0602030504020204" pitchFamily="34" charset="0"/>
              </a:rPr>
              <a:t>Quoted from at least 13 O.T. books</a:t>
            </a:r>
            <a:r>
              <a:rPr lang="en-US" sz="2200" dirty="0" smtClean="0">
                <a:effectLst/>
                <a:latin typeface="Lucida Sans Unicode" panose="020B0602030504020204" pitchFamily="34" charset="0"/>
                <a:cs typeface="Lucida Sans Unicode" panose="020B0602030504020204" pitchFamily="34" charset="0"/>
              </a:rPr>
              <a:t>.</a:t>
            </a:r>
          </a:p>
          <a:p>
            <a:pPr lvl="1">
              <a:spcBef>
                <a:spcPts val="0"/>
              </a:spcBef>
              <a:spcAft>
                <a:spcPts val="1200"/>
              </a:spcAft>
            </a:pPr>
            <a:r>
              <a:rPr lang="en-US" sz="2200" dirty="0" smtClean="0">
                <a:effectLst/>
                <a:latin typeface="Lucida Sans Unicode" panose="020B0602030504020204" pitchFamily="34" charset="0"/>
                <a:cs typeface="Lucida Sans Unicode" panose="020B0602030504020204" pitchFamily="34" charset="0"/>
              </a:rPr>
              <a:t>Cited a number of different historical events.</a:t>
            </a:r>
            <a:endParaRPr lang="en-US" sz="2200" dirty="0" smtClean="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4396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3600" dirty="0" smtClean="0">
                <a:solidFill>
                  <a:schemeClr val="tx1"/>
                </a:solidFill>
                <a:effectLst/>
                <a:latin typeface="Lucida Sans Unicode" panose="020B0602030504020204" pitchFamily="34" charset="0"/>
                <a:cs typeface="Lucida Sans Unicode" panose="020B0602030504020204" pitchFamily="34" charset="0"/>
              </a:rPr>
              <a:t>Jesus and the Old Testament</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pic>
        <p:nvPicPr>
          <p:cNvPr id="4098" name="Picture 2" descr="https://lametthesource.files.wordpress.com/2012/07/stamp-of-approval-6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86000"/>
            <a:ext cx="3962400" cy="3779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88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dirty="0" smtClean="0">
                <a:solidFill>
                  <a:schemeClr val="tx1"/>
                </a:solidFill>
                <a:effectLst/>
                <a:latin typeface="Lucida Sans Unicode" panose="020B0602030504020204" pitchFamily="34" charset="0"/>
                <a:cs typeface="Lucida Sans Unicode" panose="020B0602030504020204" pitchFamily="34" charset="0"/>
              </a:rPr>
              <a:t>What did HE say about the N.T.?</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John 14:25-26; 15:26-27; 16:12-15.</a:t>
            </a:r>
          </a:p>
          <a:p>
            <a:pPr lvl="1">
              <a:lnSpc>
                <a:spcPct val="120000"/>
              </a:lnSpc>
              <a:spcBef>
                <a:spcPts val="0"/>
              </a:spcBef>
              <a:spcAft>
                <a:spcPts val="1500"/>
              </a:spcAft>
            </a:pPr>
            <a:r>
              <a:rPr lang="en-US" sz="2200" dirty="0" smtClean="0">
                <a:effectLst/>
                <a:latin typeface="Lucida Sans Unicode" panose="020B0602030504020204" pitchFamily="34" charset="0"/>
                <a:cs typeface="Lucida Sans Unicode" panose="020B0602030504020204" pitchFamily="34" charset="0"/>
              </a:rPr>
              <a:t>What I spoke, the Holy Spirit will bring to your remembrance.</a:t>
            </a:r>
          </a:p>
          <a:p>
            <a:pPr lvl="1">
              <a:lnSpc>
                <a:spcPct val="120000"/>
              </a:lnSpc>
              <a:spcBef>
                <a:spcPts val="0"/>
              </a:spcBef>
              <a:spcAft>
                <a:spcPts val="1500"/>
              </a:spcAft>
            </a:pPr>
            <a:r>
              <a:rPr lang="en-US" sz="2200" dirty="0" smtClean="0">
                <a:effectLst/>
                <a:latin typeface="Lucida Sans Unicode" panose="020B0602030504020204" pitchFamily="34" charset="0"/>
                <a:cs typeface="Lucida Sans Unicode" panose="020B0602030504020204" pitchFamily="34" charset="0"/>
              </a:rPr>
              <a:t>The rest of what I have to say (all truth)—the Holy Spirit will teach you that, too.</a:t>
            </a:r>
          </a:p>
          <a:p>
            <a:pPr lvl="1">
              <a:lnSpc>
                <a:spcPct val="120000"/>
              </a:lnSpc>
              <a:spcBef>
                <a:spcPts val="0"/>
              </a:spcBef>
              <a:spcAft>
                <a:spcPts val="1500"/>
              </a:spcAft>
            </a:pPr>
            <a:r>
              <a:rPr lang="en-US" sz="2200" dirty="0" smtClean="0">
                <a:effectLst/>
                <a:latin typeface="Lucida Sans Unicode" panose="020B0602030504020204" pitchFamily="34" charset="0"/>
                <a:cs typeface="Lucida Sans Unicode" panose="020B0602030504020204" pitchFamily="34" charset="0"/>
              </a:rPr>
              <a:t>You (apostles) will bear witness of these things.</a:t>
            </a:r>
          </a:p>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And that’s exactly what happens—Eph. 3:1-5.</a:t>
            </a:r>
            <a:endParaRPr lang="en-US" sz="2200" dirty="0" smtClean="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4844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3600" dirty="0" smtClean="0">
                <a:solidFill>
                  <a:schemeClr val="tx1"/>
                </a:solidFill>
                <a:effectLst/>
                <a:latin typeface="Lucida Sans Unicode" panose="020B0602030504020204" pitchFamily="34" charset="0"/>
                <a:cs typeface="Lucida Sans Unicode" panose="020B0602030504020204" pitchFamily="34" charset="0"/>
              </a:rPr>
              <a:t>Jesus and the New Testament</a:t>
            </a:r>
            <a:endParaRPr lang="en-US" sz="3600" dirty="0">
              <a:solidFill>
                <a:schemeClr val="tx1"/>
              </a:solidFill>
              <a:effectLst/>
              <a:latin typeface="Lucida Sans Unicode" panose="020B0602030504020204" pitchFamily="34" charset="0"/>
              <a:cs typeface="Lucida Sans Unicode" panose="020B0602030504020204" pitchFamily="34" charset="0"/>
            </a:endParaRPr>
          </a:p>
        </p:txBody>
      </p:sp>
      <p:pic>
        <p:nvPicPr>
          <p:cNvPr id="6" name="Picture 2" descr="https://lametthesource.files.wordpress.com/2012/07/stamp-of-approval-6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86000"/>
            <a:ext cx="3962400" cy="3779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0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1123950"/>
          </a:xfrm>
        </p:spPr>
        <p:txBody>
          <a:bodyPr anchor="ctr"/>
          <a:lstStyle/>
          <a:p>
            <a:pPr algn="l"/>
            <a:r>
              <a:rPr lang="en-US" sz="2800" dirty="0" smtClean="0">
                <a:solidFill>
                  <a:schemeClr val="tx1"/>
                </a:solidFill>
                <a:effectLst/>
                <a:latin typeface="Lucida Sans Unicode" panose="020B0602030504020204" pitchFamily="34" charset="0"/>
                <a:cs typeface="Lucida Sans Unicode" panose="020B0602030504020204" pitchFamily="34" charset="0"/>
              </a:rPr>
              <a:t>Authority of Scriptures rests on resurrection!</a:t>
            </a:r>
            <a:endParaRPr lang="en-US" sz="2800" dirty="0">
              <a:solidFill>
                <a:schemeClr val="tx1"/>
              </a:solidFill>
              <a:effectLst/>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Why do I believe God created the heavens and the earth in 6 days?</a:t>
            </a:r>
          </a:p>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Why do I believe the flood happened?</a:t>
            </a:r>
          </a:p>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How do I know the Red Sea was parted?</a:t>
            </a:r>
          </a:p>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Is it too incredible that the walls of Jericho fell down after they were circled for seven days?</a:t>
            </a:r>
          </a:p>
          <a:p>
            <a:pPr>
              <a:lnSpc>
                <a:spcPct val="120000"/>
              </a:lnSpc>
              <a:spcBef>
                <a:spcPts val="0"/>
              </a:spcBef>
              <a:spcAft>
                <a:spcPts val="1500"/>
              </a:spcAft>
            </a:pPr>
            <a:r>
              <a:rPr lang="en-US" sz="2400" dirty="0" smtClean="0">
                <a:effectLst/>
                <a:latin typeface="Lucida Sans Unicode" panose="020B0602030504020204" pitchFamily="34" charset="0"/>
                <a:cs typeface="Lucida Sans Unicode" panose="020B0602030504020204" pitchFamily="34" charset="0"/>
              </a:rPr>
              <a:t>How do I know a donkey spoke to Balaam?</a:t>
            </a:r>
          </a:p>
        </p:txBody>
      </p:sp>
    </p:spTree>
    <p:extLst>
      <p:ext uri="{BB962C8B-B14F-4D97-AF65-F5344CB8AC3E}">
        <p14:creationId xmlns:p14="http://schemas.microsoft.com/office/powerpoint/2010/main" val="255115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oken bar design template">
  <a:themeElements>
    <a:clrScheme name="Office Theme 1">
      <a:dk1>
        <a:srgbClr val="000000"/>
      </a:dk1>
      <a:lt1>
        <a:srgbClr val="FFFFFF"/>
      </a:lt1>
      <a:dk2>
        <a:srgbClr val="CC0000"/>
      </a:dk2>
      <a:lt2>
        <a:srgbClr val="FFFFFF"/>
      </a:lt2>
      <a:accent1>
        <a:srgbClr val="FF0033"/>
      </a:accent1>
      <a:accent2>
        <a:srgbClr val="996633"/>
      </a:accent2>
      <a:accent3>
        <a:srgbClr val="E2AAAA"/>
      </a:accent3>
      <a:accent4>
        <a:srgbClr val="DADADA"/>
      </a:accent4>
      <a:accent5>
        <a:srgbClr val="FFAAAD"/>
      </a:accent5>
      <a:accent6>
        <a:srgbClr val="8A5C2D"/>
      </a:accent6>
      <a:hlink>
        <a:srgbClr val="CC9900"/>
      </a:hlink>
      <a:folHlink>
        <a:srgbClr val="FF6699"/>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CC0000"/>
        </a:dk2>
        <a:lt2>
          <a:srgbClr val="FFFFFF"/>
        </a:lt2>
        <a:accent1>
          <a:srgbClr val="FF0033"/>
        </a:accent1>
        <a:accent2>
          <a:srgbClr val="996633"/>
        </a:accent2>
        <a:accent3>
          <a:srgbClr val="E2AAAA"/>
        </a:accent3>
        <a:accent4>
          <a:srgbClr val="DADADA"/>
        </a:accent4>
        <a:accent5>
          <a:srgbClr val="FFAAAD"/>
        </a:accent5>
        <a:accent6>
          <a:srgbClr val="8A5C2D"/>
        </a:accent6>
        <a:hlink>
          <a:srgbClr val="CC9900"/>
        </a:hlink>
        <a:folHlink>
          <a:srgbClr val="FF669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FF"/>
        </a:lt2>
        <a:accent1>
          <a:srgbClr val="FF00FF"/>
        </a:accent1>
        <a:accent2>
          <a:srgbClr val="FF0000"/>
        </a:accent2>
        <a:accent3>
          <a:srgbClr val="FFFFFF"/>
        </a:accent3>
        <a:accent4>
          <a:srgbClr val="000000"/>
        </a:accent4>
        <a:accent5>
          <a:srgbClr val="FFAAFF"/>
        </a:accent5>
        <a:accent6>
          <a:srgbClr val="E70000"/>
        </a:accent6>
        <a:hlink>
          <a:srgbClr val="00FFFF"/>
        </a:hlink>
        <a:folHlink>
          <a:srgbClr val="C0C0C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DDDDDD"/>
        </a:accent1>
        <a:accent2>
          <a:srgbClr val="868686"/>
        </a:accent2>
        <a:accent3>
          <a:srgbClr val="FFFFFF"/>
        </a:accent3>
        <a:accent4>
          <a:srgbClr val="000000"/>
        </a:accent4>
        <a:accent5>
          <a:srgbClr val="EBEBEB"/>
        </a:accent5>
        <a:accent6>
          <a:srgbClr val="797979"/>
        </a:accent6>
        <a:hlink>
          <a:srgbClr val="39393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Broken bar design template</Template>
  <TotalTime>388</TotalTime>
  <Words>640</Words>
  <Application>Microsoft Office PowerPoint</Application>
  <PresentationFormat>On-screen Show (4:3)</PresentationFormat>
  <Paragraphs>56</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Broken bar design template</vt:lpstr>
      <vt:lpstr>PowerPoint Presentation</vt:lpstr>
      <vt:lpstr>The Authority of Scripture</vt:lpstr>
      <vt:lpstr>However…</vt:lpstr>
      <vt:lpstr>Here’s how it works…</vt:lpstr>
      <vt:lpstr>What did HE say about the O.T.?</vt:lpstr>
      <vt:lpstr>Jesus and the Old Testament</vt:lpstr>
      <vt:lpstr>What did HE say about the N.T.?</vt:lpstr>
      <vt:lpstr>Jesus and the New Testament</vt:lpstr>
      <vt:lpstr>Authority of Scriptures rests on resurrection!</vt:lpstr>
      <vt:lpstr>Authority of Scriptures rests on resurrection!</vt:lpstr>
      <vt:lpstr>Conclusions</vt:lpstr>
      <vt:lpstr>Conclusions</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Authority of the Scriptures</dc:title>
  <dc:creator>Bryan</dc:creator>
  <cp:lastModifiedBy>Bryan</cp:lastModifiedBy>
  <cp:revision>21</cp:revision>
  <dcterms:created xsi:type="dcterms:W3CDTF">2016-06-23T16:45:24Z</dcterms:created>
  <dcterms:modified xsi:type="dcterms:W3CDTF">2016-06-28T15:56:41Z</dcterms:modified>
</cp:coreProperties>
</file>