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93" r:id="rId2"/>
  </p:sldMasterIdLst>
  <p:handoutMasterIdLst>
    <p:handoutMasterId r:id="rId22"/>
  </p:handoutMasterIdLst>
  <p:sldIdLst>
    <p:sldId id="269" r:id="rId3"/>
    <p:sldId id="294" r:id="rId4"/>
    <p:sldId id="263" r:id="rId5"/>
    <p:sldId id="285" r:id="rId6"/>
    <p:sldId id="270" r:id="rId7"/>
    <p:sldId id="279" r:id="rId8"/>
    <p:sldId id="271" r:id="rId9"/>
    <p:sldId id="272" r:id="rId10"/>
    <p:sldId id="273" r:id="rId11"/>
    <p:sldId id="295" r:id="rId12"/>
    <p:sldId id="286" r:id="rId13"/>
    <p:sldId id="274" r:id="rId14"/>
    <p:sldId id="287" r:id="rId15"/>
    <p:sldId id="288" r:id="rId16"/>
    <p:sldId id="293" r:id="rId17"/>
    <p:sldId id="296" r:id="rId18"/>
    <p:sldId id="297" r:id="rId19"/>
    <p:sldId id="298" r:id="rId20"/>
    <p:sldId id="299"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E0E3"/>
    <a:srgbClr val="CCFFCC"/>
    <a:srgbClr val="FF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7922841-FFA9-4254-AB01-5AB0EF687763}" type="datetimeFigureOut">
              <a:rPr lang="en-US" smtClean="0"/>
              <a:t>5/23/2016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982934F-3198-47DB-9488-9096BA938CE3}" type="slidenum">
              <a:rPr lang="en-US" smtClean="0"/>
              <a:t>‹#›</a:t>
            </a:fld>
            <a:endParaRPr lang="en-US"/>
          </a:p>
        </p:txBody>
      </p:sp>
    </p:spTree>
    <p:extLst>
      <p:ext uri="{BB962C8B-B14F-4D97-AF65-F5344CB8AC3E}">
        <p14:creationId xmlns:p14="http://schemas.microsoft.com/office/powerpoint/2010/main" val="13653486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C0230E-7B8A-4E6F-A108-1618EAFABCE4}" type="slidenum">
              <a:rPr lang="en-US"/>
              <a:pPr/>
              <a:t>‹#›</a:t>
            </a:fld>
            <a:endParaRPr lang="en-US"/>
          </a:p>
        </p:txBody>
      </p:sp>
    </p:spTree>
    <p:extLst>
      <p:ext uri="{BB962C8B-B14F-4D97-AF65-F5344CB8AC3E}">
        <p14:creationId xmlns:p14="http://schemas.microsoft.com/office/powerpoint/2010/main" val="1886843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2C8D58-8B2F-49FC-9A4F-69E7997A76CF}" type="slidenum">
              <a:rPr lang="en-US"/>
              <a:pPr/>
              <a:t>‹#›</a:t>
            </a:fld>
            <a:endParaRPr lang="en-US"/>
          </a:p>
        </p:txBody>
      </p:sp>
    </p:spTree>
    <p:extLst>
      <p:ext uri="{BB962C8B-B14F-4D97-AF65-F5344CB8AC3E}">
        <p14:creationId xmlns:p14="http://schemas.microsoft.com/office/powerpoint/2010/main" val="149557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AF63A6-6466-46BF-B915-14D65DC0A120}" type="slidenum">
              <a:rPr lang="en-US"/>
              <a:pPr/>
              <a:t>‹#›</a:t>
            </a:fld>
            <a:endParaRPr lang="en-US"/>
          </a:p>
        </p:txBody>
      </p:sp>
    </p:spTree>
    <p:extLst>
      <p:ext uri="{BB962C8B-B14F-4D97-AF65-F5344CB8AC3E}">
        <p14:creationId xmlns:p14="http://schemas.microsoft.com/office/powerpoint/2010/main" val="2051536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23B147-AA68-4844-AA5E-83FC8D34742B}" type="slidenum">
              <a:rPr lang="en-US" smtClean="0"/>
              <a:pPr/>
              <a:t>‹#›</a:t>
            </a:fld>
            <a:endParaRPr lang="en-US"/>
          </a:p>
        </p:txBody>
      </p:sp>
    </p:spTree>
    <p:extLst>
      <p:ext uri="{BB962C8B-B14F-4D97-AF65-F5344CB8AC3E}">
        <p14:creationId xmlns:p14="http://schemas.microsoft.com/office/powerpoint/2010/main" val="3121564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4ACD6-F040-4338-8D31-32971C7D465E}" type="slidenum">
              <a:rPr lang="en-US" smtClean="0"/>
              <a:pPr/>
              <a:t>‹#›</a:t>
            </a:fld>
            <a:endParaRPr lang="en-US"/>
          </a:p>
        </p:txBody>
      </p:sp>
    </p:spTree>
    <p:extLst>
      <p:ext uri="{BB962C8B-B14F-4D97-AF65-F5344CB8AC3E}">
        <p14:creationId xmlns:p14="http://schemas.microsoft.com/office/powerpoint/2010/main" val="1995550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7FEA1-09DC-4FFB-8EEE-B977D78E415D}" type="slidenum">
              <a:rPr lang="en-US" smtClean="0"/>
              <a:pPr/>
              <a:t>‹#›</a:t>
            </a:fld>
            <a:endParaRPr lang="en-US"/>
          </a:p>
        </p:txBody>
      </p:sp>
    </p:spTree>
    <p:extLst>
      <p:ext uri="{BB962C8B-B14F-4D97-AF65-F5344CB8AC3E}">
        <p14:creationId xmlns:p14="http://schemas.microsoft.com/office/powerpoint/2010/main" val="2838246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3427C-984D-462D-952A-C730F8C15A4E}" type="slidenum">
              <a:rPr lang="en-US" smtClean="0"/>
              <a:pPr/>
              <a:t>‹#›</a:t>
            </a:fld>
            <a:endParaRPr lang="en-US"/>
          </a:p>
        </p:txBody>
      </p:sp>
    </p:spTree>
    <p:extLst>
      <p:ext uri="{BB962C8B-B14F-4D97-AF65-F5344CB8AC3E}">
        <p14:creationId xmlns:p14="http://schemas.microsoft.com/office/powerpoint/2010/main" val="1329796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BE4EF-D6AB-48A1-9525-A1A3DA507C70}" type="slidenum">
              <a:rPr lang="en-US" smtClean="0"/>
              <a:pPr/>
              <a:t>‹#›</a:t>
            </a:fld>
            <a:endParaRPr lang="en-US"/>
          </a:p>
        </p:txBody>
      </p:sp>
    </p:spTree>
    <p:extLst>
      <p:ext uri="{BB962C8B-B14F-4D97-AF65-F5344CB8AC3E}">
        <p14:creationId xmlns:p14="http://schemas.microsoft.com/office/powerpoint/2010/main" val="2477712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930F05-9E8C-4049-9B88-33C0662AE28A}" type="slidenum">
              <a:rPr lang="en-US" smtClean="0"/>
              <a:pPr/>
              <a:t>‹#›</a:t>
            </a:fld>
            <a:endParaRPr lang="en-US"/>
          </a:p>
        </p:txBody>
      </p:sp>
    </p:spTree>
    <p:extLst>
      <p:ext uri="{BB962C8B-B14F-4D97-AF65-F5344CB8AC3E}">
        <p14:creationId xmlns:p14="http://schemas.microsoft.com/office/powerpoint/2010/main" val="29528751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A5E90C-4FA6-468E-8E56-40931D91CDCD}" type="slidenum">
              <a:rPr lang="en-US" smtClean="0"/>
              <a:pPr/>
              <a:t>‹#›</a:t>
            </a:fld>
            <a:endParaRPr lang="en-US"/>
          </a:p>
        </p:txBody>
      </p:sp>
    </p:spTree>
    <p:extLst>
      <p:ext uri="{BB962C8B-B14F-4D97-AF65-F5344CB8AC3E}">
        <p14:creationId xmlns:p14="http://schemas.microsoft.com/office/powerpoint/2010/main" val="3731904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50474-6D64-4732-809B-EEC0EA7691EB}" type="slidenum">
              <a:rPr lang="en-US" smtClean="0"/>
              <a:pPr/>
              <a:t>‹#›</a:t>
            </a:fld>
            <a:endParaRPr lang="en-US"/>
          </a:p>
        </p:txBody>
      </p:sp>
    </p:spTree>
    <p:extLst>
      <p:ext uri="{BB962C8B-B14F-4D97-AF65-F5344CB8AC3E}">
        <p14:creationId xmlns:p14="http://schemas.microsoft.com/office/powerpoint/2010/main" val="166438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51DC90-BF3B-4CB4-9889-65D2605F020F}" type="slidenum">
              <a:rPr lang="en-US"/>
              <a:pPr/>
              <a:t>‹#›</a:t>
            </a:fld>
            <a:endParaRPr lang="en-US"/>
          </a:p>
        </p:txBody>
      </p:sp>
    </p:spTree>
    <p:extLst>
      <p:ext uri="{BB962C8B-B14F-4D97-AF65-F5344CB8AC3E}">
        <p14:creationId xmlns:p14="http://schemas.microsoft.com/office/powerpoint/2010/main" val="1211351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D7BE2-355C-4627-ACE2-72A0B32D2438}" type="slidenum">
              <a:rPr lang="en-US" smtClean="0"/>
              <a:pPr/>
              <a:t>‹#›</a:t>
            </a:fld>
            <a:endParaRPr lang="en-US"/>
          </a:p>
        </p:txBody>
      </p:sp>
    </p:spTree>
    <p:extLst>
      <p:ext uri="{BB962C8B-B14F-4D97-AF65-F5344CB8AC3E}">
        <p14:creationId xmlns:p14="http://schemas.microsoft.com/office/powerpoint/2010/main" val="42877852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44032-071E-4795-B323-AD11921ECEF2}" type="slidenum">
              <a:rPr lang="en-US" smtClean="0"/>
              <a:pPr/>
              <a:t>‹#›</a:t>
            </a:fld>
            <a:endParaRPr lang="en-US"/>
          </a:p>
        </p:txBody>
      </p:sp>
    </p:spTree>
    <p:extLst>
      <p:ext uri="{BB962C8B-B14F-4D97-AF65-F5344CB8AC3E}">
        <p14:creationId xmlns:p14="http://schemas.microsoft.com/office/powerpoint/2010/main" val="3772027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6B1B12-38FF-481A-9A31-C061B90130F2}" type="slidenum">
              <a:rPr lang="en-US" smtClean="0"/>
              <a:pPr/>
              <a:t>‹#›</a:t>
            </a:fld>
            <a:endParaRPr lang="en-US"/>
          </a:p>
        </p:txBody>
      </p:sp>
    </p:spTree>
    <p:extLst>
      <p:ext uri="{BB962C8B-B14F-4D97-AF65-F5344CB8AC3E}">
        <p14:creationId xmlns:p14="http://schemas.microsoft.com/office/powerpoint/2010/main" val="1379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34521C-31DD-4146-8596-6A3DA2711F11}" type="slidenum">
              <a:rPr lang="en-US"/>
              <a:pPr/>
              <a:t>‹#›</a:t>
            </a:fld>
            <a:endParaRPr lang="en-US"/>
          </a:p>
        </p:txBody>
      </p:sp>
    </p:spTree>
    <p:extLst>
      <p:ext uri="{BB962C8B-B14F-4D97-AF65-F5344CB8AC3E}">
        <p14:creationId xmlns:p14="http://schemas.microsoft.com/office/powerpoint/2010/main" val="425504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279FF4E-3E0C-47E2-BAFC-375D459EEA00}" type="slidenum">
              <a:rPr lang="en-US"/>
              <a:pPr/>
              <a:t>‹#›</a:t>
            </a:fld>
            <a:endParaRPr lang="en-US"/>
          </a:p>
        </p:txBody>
      </p:sp>
    </p:spTree>
    <p:extLst>
      <p:ext uri="{BB962C8B-B14F-4D97-AF65-F5344CB8AC3E}">
        <p14:creationId xmlns:p14="http://schemas.microsoft.com/office/powerpoint/2010/main" val="2168322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897AAA5-C05D-4971-920C-8C8AE7C14C70}" type="slidenum">
              <a:rPr lang="en-US"/>
              <a:pPr/>
              <a:t>‹#›</a:t>
            </a:fld>
            <a:endParaRPr lang="en-US"/>
          </a:p>
        </p:txBody>
      </p:sp>
    </p:spTree>
    <p:extLst>
      <p:ext uri="{BB962C8B-B14F-4D97-AF65-F5344CB8AC3E}">
        <p14:creationId xmlns:p14="http://schemas.microsoft.com/office/powerpoint/2010/main" val="123706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78AC7C8-964C-493E-9E03-1096C447A385}" type="slidenum">
              <a:rPr lang="en-US"/>
              <a:pPr/>
              <a:t>‹#›</a:t>
            </a:fld>
            <a:endParaRPr lang="en-US"/>
          </a:p>
        </p:txBody>
      </p:sp>
    </p:spTree>
    <p:extLst>
      <p:ext uri="{BB962C8B-B14F-4D97-AF65-F5344CB8AC3E}">
        <p14:creationId xmlns:p14="http://schemas.microsoft.com/office/powerpoint/2010/main" val="1511298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4B9A8CE-5AAF-486E-9C47-91A4662EE496}" type="slidenum">
              <a:rPr lang="en-US"/>
              <a:pPr/>
              <a:t>‹#›</a:t>
            </a:fld>
            <a:endParaRPr lang="en-US"/>
          </a:p>
        </p:txBody>
      </p:sp>
    </p:spTree>
    <p:extLst>
      <p:ext uri="{BB962C8B-B14F-4D97-AF65-F5344CB8AC3E}">
        <p14:creationId xmlns:p14="http://schemas.microsoft.com/office/powerpoint/2010/main" val="3482757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049C45-3AC7-48FC-A9A8-4829A603D3FD}" type="slidenum">
              <a:rPr lang="en-US"/>
              <a:pPr/>
              <a:t>‹#›</a:t>
            </a:fld>
            <a:endParaRPr lang="en-US"/>
          </a:p>
        </p:txBody>
      </p:sp>
    </p:spTree>
    <p:extLst>
      <p:ext uri="{BB962C8B-B14F-4D97-AF65-F5344CB8AC3E}">
        <p14:creationId xmlns:p14="http://schemas.microsoft.com/office/powerpoint/2010/main" val="4002586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147A03-BCDF-4F31-92BC-4DAE6C9A8A1A}" type="slidenum">
              <a:rPr lang="en-US"/>
              <a:pPr/>
              <a:t>‹#›</a:t>
            </a:fld>
            <a:endParaRPr lang="en-US"/>
          </a:p>
        </p:txBody>
      </p:sp>
    </p:spTree>
    <p:extLst>
      <p:ext uri="{BB962C8B-B14F-4D97-AF65-F5344CB8AC3E}">
        <p14:creationId xmlns:p14="http://schemas.microsoft.com/office/powerpoint/2010/main" val="192780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301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atin typeface="+mn-lt"/>
              </a:defRPr>
            </a:lvl1pPr>
          </a:lstStyle>
          <a:p>
            <a:endParaRPr lang="en-US"/>
          </a:p>
        </p:txBody>
      </p:sp>
      <p:sp>
        <p:nvSpPr>
          <p:cNvPr id="4301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mn-lt"/>
              </a:defRPr>
            </a:lvl1pPr>
          </a:lstStyle>
          <a:p>
            <a:endParaRPr lang="en-US"/>
          </a:p>
        </p:txBody>
      </p:sp>
      <p:sp>
        <p:nvSpPr>
          <p:cNvPr id="43014"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mn-lt"/>
              </a:defRPr>
            </a:lvl1pPr>
          </a:lstStyle>
          <a:p>
            <a:fld id="{EA98D7FC-1657-4A55-BD27-94620A1529C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25AAC-7683-4DE5-848D-48903F41358E}" type="slidenum">
              <a:rPr lang="en-US" smtClean="0"/>
              <a:pPr/>
              <a:t>‹#›</a:t>
            </a:fld>
            <a:endParaRPr lang="en-US"/>
          </a:p>
        </p:txBody>
      </p:sp>
    </p:spTree>
    <p:extLst>
      <p:ext uri="{BB962C8B-B14F-4D97-AF65-F5344CB8AC3E}">
        <p14:creationId xmlns:p14="http://schemas.microsoft.com/office/powerpoint/2010/main" val="425831903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chor="b">
            <a:normAutofit/>
          </a:bodyPr>
          <a:lstStyle/>
          <a:p>
            <a:r>
              <a:rPr lang="en-US" sz="3600" dirty="0" smtClean="0">
                <a:latin typeface="Lucida Sans Unicode" panose="020B0602030504020204" pitchFamily="34" charset="0"/>
                <a:cs typeface="Lucida Sans Unicode" panose="020B0602030504020204" pitchFamily="34" charset="0"/>
              </a:rPr>
              <a:t>Quick Review</a:t>
            </a:r>
            <a:endParaRPr lang="en-US" sz="3600" dirty="0">
              <a:latin typeface="Lucida Sans Unicode" panose="020B0602030504020204" pitchFamily="34" charset="0"/>
              <a:cs typeface="Lucida Sans Unicode" panose="020B0602030504020204" pitchFamily="34" charset="0"/>
            </a:endParaRPr>
          </a:p>
        </p:txBody>
      </p:sp>
      <p:sp>
        <p:nvSpPr>
          <p:cNvPr id="31747" name="Rectangle 3"/>
          <p:cNvSpPr>
            <a:spLocks noGrp="1" noChangeArrowheads="1"/>
          </p:cNvSpPr>
          <p:nvPr>
            <p:ph idx="1"/>
          </p:nvPr>
        </p:nvSpPr>
        <p:spPr/>
        <p:txBody>
          <a:bodyPr anchor="ctr">
            <a:normAutofit/>
          </a:bodyPr>
          <a:lstStyle/>
          <a:p>
            <a:pPr>
              <a:lnSpc>
                <a:spcPct val="130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Last week, we began talking about the autonomy, independence, and equality of local churches.</a:t>
            </a:r>
          </a:p>
          <a:p>
            <a:pPr>
              <a:lnSpc>
                <a:spcPct val="130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Aims:</a:t>
            </a:r>
          </a:p>
          <a:p>
            <a:pPr lvl="1">
              <a:lnSpc>
                <a:spcPct val="13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To show that the entire denominational system is completely opposed to the New Testament pattern.</a:t>
            </a:r>
          </a:p>
          <a:p>
            <a:pPr lvl="1">
              <a:lnSpc>
                <a:spcPct val="13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To show that certain practices by our own brethren not only lack authority, but also violate the principles mentioned above.</a:t>
            </a:r>
            <a:endParaRPr lang="en-US" sz="22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Autofit/>
          </a:bodyPr>
          <a:lstStyle/>
          <a:p>
            <a:r>
              <a:rPr lang="en-US" sz="3200" dirty="0">
                <a:latin typeface="Lucida Sans Unicode" panose="020B0602030504020204" pitchFamily="34" charset="0"/>
                <a:cs typeface="Lucida Sans Unicode" panose="020B0602030504020204" pitchFamily="34" charset="0"/>
              </a:rPr>
              <a:t>(#2) Local churches are autonomous</a:t>
            </a:r>
          </a:p>
        </p:txBody>
      </p:sp>
      <p:sp>
        <p:nvSpPr>
          <p:cNvPr id="35843" name="Rectangle 3"/>
          <p:cNvSpPr>
            <a:spLocks noGrp="1" noChangeArrowheads="1"/>
          </p:cNvSpPr>
          <p:nvPr>
            <p:ph idx="1"/>
          </p:nvPr>
        </p:nvSpPr>
        <p:spPr>
          <a:xfrm>
            <a:off x="457200" y="1600200"/>
            <a:ext cx="8382000" cy="4525963"/>
          </a:xfrm>
        </p:spPr>
        <p:txBody>
          <a:bodyPr anchor="ctr">
            <a:normAutofit/>
          </a:bodyPr>
          <a:lstStyle/>
          <a:p>
            <a:pPr>
              <a:lnSpc>
                <a:spcPct val="13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Even when </a:t>
            </a:r>
            <a:r>
              <a:rPr lang="en-US" sz="2400" dirty="0" smtClean="0">
                <a:latin typeface="Lucida Sans Unicode" panose="020B0602030504020204" pitchFamily="34" charset="0"/>
                <a:cs typeface="Lucida Sans Unicode" panose="020B0602030504020204" pitchFamily="34" charset="0"/>
              </a:rPr>
              <a:t>one or more </a:t>
            </a:r>
            <a:r>
              <a:rPr lang="en-US" sz="2400" dirty="0">
                <a:latin typeface="Lucida Sans Unicode" panose="020B0602030504020204" pitchFamily="34" charset="0"/>
                <a:cs typeface="Lucida Sans Unicode" panose="020B0602030504020204" pitchFamily="34" charset="0"/>
              </a:rPr>
              <a:t>churches </a:t>
            </a:r>
            <a:r>
              <a:rPr lang="en-US" sz="2400" dirty="0" smtClean="0">
                <a:latin typeface="Lucida Sans Unicode" panose="020B0602030504020204" pitchFamily="34" charset="0"/>
                <a:cs typeface="Lucida Sans Unicode" panose="020B0602030504020204" pitchFamily="34" charset="0"/>
              </a:rPr>
              <a:t>assisted another with a benevolent </a:t>
            </a:r>
            <a:r>
              <a:rPr lang="en-US" sz="2400" b="1" dirty="0" smtClean="0">
                <a:latin typeface="Lucida Sans Unicode" panose="020B0602030504020204" pitchFamily="34" charset="0"/>
                <a:cs typeface="Lucida Sans Unicode" panose="020B0602030504020204" pitchFamily="34" charset="0"/>
              </a:rPr>
              <a:t>need</a:t>
            </a:r>
            <a:r>
              <a:rPr lang="en-US" sz="2400" dirty="0" smtClean="0">
                <a:latin typeface="Lucida Sans Unicode" panose="020B0602030504020204" pitchFamily="34" charset="0"/>
                <a:cs typeface="Lucida Sans Unicode" panose="020B0602030504020204" pitchFamily="34" charset="0"/>
              </a:rPr>
              <a:t>, </a:t>
            </a:r>
            <a:r>
              <a:rPr lang="en-US" sz="2400" dirty="0">
                <a:latin typeface="Lucida Sans Unicode" panose="020B0602030504020204" pitchFamily="34" charset="0"/>
                <a:cs typeface="Lucida Sans Unicode" panose="020B0602030504020204" pitchFamily="34" charset="0"/>
              </a:rPr>
              <a:t>they maintained an independence.</a:t>
            </a:r>
          </a:p>
          <a:p>
            <a:pPr lvl="1">
              <a:lnSpc>
                <a:spcPct val="13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Later, churches </a:t>
            </a:r>
            <a:r>
              <a:rPr lang="en-US" sz="2200" dirty="0">
                <a:latin typeface="Lucida Sans Unicode" panose="020B0602030504020204" pitchFamily="34" charset="0"/>
                <a:cs typeface="Lucida Sans Unicode" panose="020B0602030504020204" pitchFamily="34" charset="0"/>
              </a:rPr>
              <a:t>in Macedonia, Achaia, and Galatia all sent funds to the church in Jerusalem, but no “sponsoring church” was in </a:t>
            </a:r>
            <a:r>
              <a:rPr lang="en-US" sz="2200" dirty="0" smtClean="0">
                <a:latin typeface="Lucida Sans Unicode" panose="020B0602030504020204" pitchFamily="34" charset="0"/>
                <a:cs typeface="Lucida Sans Unicode" panose="020B0602030504020204" pitchFamily="34" charset="0"/>
              </a:rPr>
              <a:t>charge (Rom. 15:25-27;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1 Cor. 16:1-4; 2 Cor. 8-9).</a:t>
            </a:r>
            <a:endParaRPr lang="en-US" sz="2200" dirty="0">
              <a:latin typeface="Lucida Sans Unicode" panose="020B0602030504020204" pitchFamily="34" charset="0"/>
              <a:cs typeface="Lucida Sans Unicode" panose="020B0602030504020204" pitchFamily="34" charset="0"/>
            </a:endParaRPr>
          </a:p>
          <a:p>
            <a:pPr lvl="1">
              <a:lnSpc>
                <a:spcPct val="13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Each </a:t>
            </a:r>
            <a:r>
              <a:rPr lang="en-US" sz="2200" dirty="0">
                <a:latin typeface="Lucida Sans Unicode" panose="020B0602030504020204" pitchFamily="34" charset="0"/>
                <a:cs typeface="Lucida Sans Unicode" panose="020B0602030504020204" pitchFamily="34" charset="0"/>
              </a:rPr>
              <a:t>church selected its own messengers to carry the funds (1 Cor. 16:1-4; 2 Cor. 8:18-23</a:t>
            </a:r>
            <a:r>
              <a:rPr lang="en-US" sz="2200" dirty="0" smtClean="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17122805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Autofit/>
          </a:bodyPr>
          <a:lstStyle/>
          <a:p>
            <a:r>
              <a:rPr lang="en-US" sz="3200" dirty="0">
                <a:latin typeface="Lucida Sans Unicode" panose="020B0602030504020204" pitchFamily="34" charset="0"/>
                <a:cs typeface="Lucida Sans Unicode" panose="020B0602030504020204" pitchFamily="34" charset="0"/>
              </a:rPr>
              <a:t>(#2) Local churches are autonomous</a:t>
            </a:r>
          </a:p>
        </p:txBody>
      </p:sp>
      <p:sp>
        <p:nvSpPr>
          <p:cNvPr id="35843" name="Rectangle 3"/>
          <p:cNvSpPr>
            <a:spLocks noGrp="1" noChangeArrowheads="1"/>
          </p:cNvSpPr>
          <p:nvPr>
            <p:ph idx="1"/>
          </p:nvPr>
        </p:nvSpPr>
        <p:spPr>
          <a:xfrm>
            <a:off x="457200" y="1600200"/>
            <a:ext cx="8305800" cy="4525963"/>
          </a:xfrm>
        </p:spPr>
        <p:txBody>
          <a:bodyPr anchor="ctr">
            <a:normAutofit/>
          </a:bodyPr>
          <a:lstStyle/>
          <a:p>
            <a:pPr>
              <a:lnSpc>
                <a:spcPct val="130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Concerning this same relief effort…</a:t>
            </a:r>
            <a:endParaRPr lang="en-US" sz="2400" dirty="0">
              <a:latin typeface="Lucida Sans Unicode" panose="020B0602030504020204" pitchFamily="34" charset="0"/>
              <a:cs typeface="Lucida Sans Unicode" panose="020B0602030504020204" pitchFamily="34" charset="0"/>
            </a:endParaRPr>
          </a:p>
          <a:p>
            <a:pPr lvl="1">
              <a:lnSpc>
                <a:spcPct val="130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Each church had its own “gift” (1 Cor. 16:3), so it was not lost in some cooperative fund.</a:t>
            </a:r>
          </a:p>
          <a:p>
            <a:pPr lvl="1">
              <a:lnSpc>
                <a:spcPct val="130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Not intended for one church to remain dependent upon another (2 Cor. 8:13-15).</a:t>
            </a:r>
          </a:p>
        </p:txBody>
      </p:sp>
    </p:spTree>
    <p:extLst>
      <p:ext uri="{BB962C8B-B14F-4D97-AF65-F5344CB8AC3E}">
        <p14:creationId xmlns:p14="http://schemas.microsoft.com/office/powerpoint/2010/main" val="40419448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Oval 5"/>
          <p:cNvSpPr>
            <a:spLocks noChangeArrowheads="1"/>
          </p:cNvSpPr>
          <p:nvPr/>
        </p:nvSpPr>
        <p:spPr bwMode="auto">
          <a:xfrm>
            <a:off x="609600" y="4572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71" name="Oval 7"/>
          <p:cNvSpPr>
            <a:spLocks noChangeArrowheads="1"/>
          </p:cNvSpPr>
          <p:nvPr/>
        </p:nvSpPr>
        <p:spPr bwMode="auto">
          <a:xfrm>
            <a:off x="609600" y="11430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72" name="Oval 8"/>
          <p:cNvSpPr>
            <a:spLocks noChangeArrowheads="1"/>
          </p:cNvSpPr>
          <p:nvPr/>
        </p:nvSpPr>
        <p:spPr bwMode="auto">
          <a:xfrm>
            <a:off x="609600" y="18288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73" name="Oval 9"/>
          <p:cNvSpPr>
            <a:spLocks noChangeArrowheads="1"/>
          </p:cNvSpPr>
          <p:nvPr/>
        </p:nvSpPr>
        <p:spPr bwMode="auto">
          <a:xfrm>
            <a:off x="609600" y="25146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74" name="Rectangle 10"/>
          <p:cNvSpPr>
            <a:spLocks noChangeArrowheads="1"/>
          </p:cNvSpPr>
          <p:nvPr/>
        </p:nvSpPr>
        <p:spPr bwMode="auto">
          <a:xfrm>
            <a:off x="4953000" y="1143000"/>
            <a:ext cx="2667000" cy="1295400"/>
          </a:xfrm>
          <a:prstGeom prst="rect">
            <a:avLst/>
          </a:prstGeom>
          <a:solidFill>
            <a:schemeClr val="bg2"/>
          </a:solidFill>
          <a:ln w="9525">
            <a:solidFill>
              <a:schemeClr val="accent2"/>
            </a:solidFill>
            <a:miter lim="800000"/>
            <a:headEnd/>
            <a:tailEnd/>
          </a:ln>
          <a:effectLst/>
          <a:extLst/>
        </p:spPr>
        <p:txBody>
          <a:bodyPr wrap="none" anchor="ctr"/>
          <a:lstStyle/>
          <a:p>
            <a:endParaRPr lang="en-US"/>
          </a:p>
        </p:txBody>
      </p:sp>
      <p:sp>
        <p:nvSpPr>
          <p:cNvPr id="36878" name="Line 14"/>
          <p:cNvSpPr>
            <a:spLocks noChangeShapeType="1"/>
          </p:cNvSpPr>
          <p:nvPr/>
        </p:nvSpPr>
        <p:spPr bwMode="auto">
          <a:xfrm flipV="1">
            <a:off x="1447800" y="2362200"/>
            <a:ext cx="3352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9" name="Line 15"/>
          <p:cNvSpPr>
            <a:spLocks noChangeShapeType="1"/>
          </p:cNvSpPr>
          <p:nvPr/>
        </p:nvSpPr>
        <p:spPr bwMode="auto">
          <a:xfrm>
            <a:off x="1371600" y="2057400"/>
            <a:ext cx="3429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0" name="Line 16"/>
          <p:cNvSpPr>
            <a:spLocks noChangeShapeType="1"/>
          </p:cNvSpPr>
          <p:nvPr/>
        </p:nvSpPr>
        <p:spPr bwMode="auto">
          <a:xfrm>
            <a:off x="1371600" y="1447800"/>
            <a:ext cx="3429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1" name="Line 17"/>
          <p:cNvSpPr>
            <a:spLocks noChangeShapeType="1"/>
          </p:cNvSpPr>
          <p:nvPr/>
        </p:nvSpPr>
        <p:spPr bwMode="auto">
          <a:xfrm>
            <a:off x="1371600" y="762000"/>
            <a:ext cx="3429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2" name="Text Box 18"/>
          <p:cNvSpPr txBox="1">
            <a:spLocks noChangeArrowheads="1"/>
          </p:cNvSpPr>
          <p:nvPr/>
        </p:nvSpPr>
        <p:spPr bwMode="auto">
          <a:xfrm>
            <a:off x="5486400" y="1447800"/>
            <a:ext cx="1600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Church in Jerusalem</a:t>
            </a:r>
          </a:p>
        </p:txBody>
      </p:sp>
      <p:sp>
        <p:nvSpPr>
          <p:cNvPr id="36883" name="Oval 19"/>
          <p:cNvSpPr>
            <a:spLocks noChangeArrowheads="1"/>
          </p:cNvSpPr>
          <p:nvPr/>
        </p:nvSpPr>
        <p:spPr bwMode="auto">
          <a:xfrm>
            <a:off x="685800" y="35814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84" name="Oval 20"/>
          <p:cNvSpPr>
            <a:spLocks noChangeArrowheads="1"/>
          </p:cNvSpPr>
          <p:nvPr/>
        </p:nvSpPr>
        <p:spPr bwMode="auto">
          <a:xfrm>
            <a:off x="685800" y="42672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85" name="Oval 21"/>
          <p:cNvSpPr>
            <a:spLocks noChangeArrowheads="1"/>
          </p:cNvSpPr>
          <p:nvPr/>
        </p:nvSpPr>
        <p:spPr bwMode="auto">
          <a:xfrm>
            <a:off x="685800" y="49530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86" name="Oval 22"/>
          <p:cNvSpPr>
            <a:spLocks noChangeArrowheads="1"/>
          </p:cNvSpPr>
          <p:nvPr/>
        </p:nvSpPr>
        <p:spPr bwMode="auto">
          <a:xfrm>
            <a:off x="685800" y="56388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87" name="Rectangle 23"/>
          <p:cNvSpPr>
            <a:spLocks noChangeArrowheads="1"/>
          </p:cNvSpPr>
          <p:nvPr/>
        </p:nvSpPr>
        <p:spPr bwMode="auto">
          <a:xfrm>
            <a:off x="6858000" y="4267200"/>
            <a:ext cx="1524000" cy="914400"/>
          </a:xfrm>
          <a:prstGeom prst="rect">
            <a:avLst/>
          </a:prstGeom>
          <a:solidFill>
            <a:schemeClr val="bg2"/>
          </a:solidFill>
          <a:ln w="9525">
            <a:solidFill>
              <a:schemeClr val="accent2"/>
            </a:solidFill>
            <a:miter lim="800000"/>
            <a:headEnd/>
            <a:tailEnd/>
          </a:ln>
          <a:effectLst/>
          <a:extLst/>
        </p:spPr>
        <p:txBody>
          <a:bodyPr wrap="none" anchor="ctr"/>
          <a:lstStyle/>
          <a:p>
            <a:endParaRPr lang="en-US"/>
          </a:p>
        </p:txBody>
      </p:sp>
      <p:sp>
        <p:nvSpPr>
          <p:cNvPr id="36888" name="Oval 24"/>
          <p:cNvSpPr>
            <a:spLocks noChangeArrowheads="1"/>
          </p:cNvSpPr>
          <p:nvPr/>
        </p:nvSpPr>
        <p:spPr bwMode="auto">
          <a:xfrm>
            <a:off x="3048000" y="4038600"/>
            <a:ext cx="2438400" cy="1219200"/>
          </a:xfrm>
          <a:prstGeom prst="ellipse">
            <a:avLst/>
          </a:prstGeom>
          <a:solidFill>
            <a:schemeClr val="bg2"/>
          </a:solidFill>
          <a:ln w="9525">
            <a:solidFill>
              <a:schemeClr val="accent2"/>
            </a:solidFill>
            <a:round/>
            <a:headEnd/>
            <a:tailEnd/>
          </a:ln>
          <a:effectLst/>
          <a:extLst/>
        </p:spPr>
        <p:txBody>
          <a:bodyPr wrap="none" anchor="ctr"/>
          <a:lstStyle/>
          <a:p>
            <a:endParaRPr lang="en-US"/>
          </a:p>
        </p:txBody>
      </p:sp>
      <p:sp>
        <p:nvSpPr>
          <p:cNvPr id="36889" name="Text Box 25"/>
          <p:cNvSpPr txBox="1">
            <a:spLocks noChangeArrowheads="1"/>
          </p:cNvSpPr>
          <p:nvPr/>
        </p:nvSpPr>
        <p:spPr bwMode="auto">
          <a:xfrm>
            <a:off x="6858000" y="4267200"/>
            <a:ext cx="1600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t>Church in Jerusalem</a:t>
            </a:r>
          </a:p>
        </p:txBody>
      </p:sp>
      <p:sp>
        <p:nvSpPr>
          <p:cNvPr id="36890" name="Line 26"/>
          <p:cNvSpPr>
            <a:spLocks noChangeShapeType="1"/>
          </p:cNvSpPr>
          <p:nvPr/>
        </p:nvSpPr>
        <p:spPr bwMode="auto">
          <a:xfrm>
            <a:off x="1524000" y="3886200"/>
            <a:ext cx="1524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1" name="Line 27"/>
          <p:cNvSpPr>
            <a:spLocks noChangeShapeType="1"/>
          </p:cNvSpPr>
          <p:nvPr/>
        </p:nvSpPr>
        <p:spPr bwMode="auto">
          <a:xfrm>
            <a:off x="1447800" y="4572000"/>
            <a:ext cx="1524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2" name="Line 28"/>
          <p:cNvSpPr>
            <a:spLocks noChangeShapeType="1"/>
          </p:cNvSpPr>
          <p:nvPr/>
        </p:nvSpPr>
        <p:spPr bwMode="auto">
          <a:xfrm flipV="1">
            <a:off x="1447800" y="5029200"/>
            <a:ext cx="1676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3" name="Line 29"/>
          <p:cNvSpPr>
            <a:spLocks noChangeShapeType="1"/>
          </p:cNvSpPr>
          <p:nvPr/>
        </p:nvSpPr>
        <p:spPr bwMode="auto">
          <a:xfrm flipV="1">
            <a:off x="1447800" y="5257800"/>
            <a:ext cx="19812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5" name="Text Box 31"/>
          <p:cNvSpPr txBox="1">
            <a:spLocks noChangeArrowheads="1"/>
          </p:cNvSpPr>
          <p:nvPr/>
        </p:nvSpPr>
        <p:spPr bwMode="auto">
          <a:xfrm>
            <a:off x="3429000" y="4267200"/>
            <a:ext cx="1752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a:t>Sponsoring church</a:t>
            </a:r>
          </a:p>
        </p:txBody>
      </p:sp>
      <p:sp>
        <p:nvSpPr>
          <p:cNvPr id="36896" name="Line 32"/>
          <p:cNvSpPr>
            <a:spLocks noChangeShapeType="1"/>
          </p:cNvSpPr>
          <p:nvPr/>
        </p:nvSpPr>
        <p:spPr bwMode="auto">
          <a:xfrm>
            <a:off x="5562600" y="4648200"/>
            <a:ext cx="1143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7" name="Text Box 33"/>
          <p:cNvSpPr txBox="1">
            <a:spLocks noChangeArrowheads="1"/>
          </p:cNvSpPr>
          <p:nvPr/>
        </p:nvSpPr>
        <p:spPr bwMode="auto">
          <a:xfrm>
            <a:off x="3276600" y="246846"/>
            <a:ext cx="26289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400" b="1" dirty="0" smtClean="0">
                <a:latin typeface="Lucida Sans Unicode" panose="020B0602030504020204" pitchFamily="34" charset="0"/>
                <a:cs typeface="Lucida Sans Unicode" panose="020B0602030504020204" pitchFamily="34" charset="0"/>
              </a:rPr>
              <a:t>This is authorized</a:t>
            </a:r>
            <a:endParaRPr lang="en-US" sz="2400" b="1" dirty="0">
              <a:latin typeface="Lucida Sans Unicode" panose="020B0602030504020204" pitchFamily="34" charset="0"/>
              <a:cs typeface="Lucida Sans Unicode" panose="020B0602030504020204" pitchFamily="34" charset="0"/>
            </a:endParaRPr>
          </a:p>
        </p:txBody>
      </p:sp>
      <p:sp>
        <p:nvSpPr>
          <p:cNvPr id="36898" name="Text Box 34"/>
          <p:cNvSpPr txBox="1">
            <a:spLocks noChangeArrowheads="1"/>
          </p:cNvSpPr>
          <p:nvPr/>
        </p:nvSpPr>
        <p:spPr bwMode="auto">
          <a:xfrm>
            <a:off x="3524250" y="3200400"/>
            <a:ext cx="2133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dirty="0" smtClean="0">
                <a:latin typeface="Lucida Sans Unicode" panose="020B0602030504020204" pitchFamily="34" charset="0"/>
                <a:cs typeface="Lucida Sans Unicode" panose="020B0602030504020204" pitchFamily="34" charset="0"/>
              </a:rPr>
              <a:t>This is NOT</a:t>
            </a:r>
            <a:endParaRPr lang="en-US" sz="2400" b="1" dirty="0">
              <a:latin typeface="Lucida Sans Unicode" panose="020B0602030504020204" pitchFamily="34" charset="0"/>
              <a:cs typeface="Lucida Sans Unicode" panose="020B0602030504020204" pitchFamily="34" charset="0"/>
            </a:endParaRPr>
          </a:p>
        </p:txBody>
      </p:sp>
      <p:sp>
        <p:nvSpPr>
          <p:cNvPr id="36899" name="Line 35"/>
          <p:cNvSpPr>
            <a:spLocks noChangeShapeType="1"/>
          </p:cNvSpPr>
          <p:nvPr/>
        </p:nvSpPr>
        <p:spPr bwMode="auto">
          <a:xfrm>
            <a:off x="1676400" y="3124200"/>
            <a:ext cx="6096000" cy="3352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01" name="Line 37"/>
          <p:cNvSpPr>
            <a:spLocks noChangeShapeType="1"/>
          </p:cNvSpPr>
          <p:nvPr/>
        </p:nvSpPr>
        <p:spPr bwMode="auto">
          <a:xfrm flipV="1">
            <a:off x="1524000" y="3124200"/>
            <a:ext cx="5410200" cy="3200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9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88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88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88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89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89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89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89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89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89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88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688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88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688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89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3" grpId="0" animBg="1"/>
      <p:bldP spid="36884" grpId="0" animBg="1"/>
      <p:bldP spid="36885" grpId="0" animBg="1"/>
      <p:bldP spid="36886" grpId="0" animBg="1"/>
      <p:bldP spid="36887" grpId="0" animBg="1"/>
      <p:bldP spid="36888" grpId="0" animBg="1"/>
      <p:bldP spid="36889" grpId="0"/>
      <p:bldP spid="36890" grpId="0" animBg="1"/>
      <p:bldP spid="36891" grpId="0" animBg="1"/>
      <p:bldP spid="36892" grpId="0" animBg="1"/>
      <p:bldP spid="36893" grpId="0" animBg="1"/>
      <p:bldP spid="36895" grpId="0"/>
      <p:bldP spid="36896" grpId="0" animBg="1"/>
      <p:bldP spid="36898" grpId="0"/>
      <p:bldP spid="36899" grpId="0" animBg="1"/>
      <p:bldP spid="3690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Autofit/>
          </a:bodyPr>
          <a:lstStyle/>
          <a:p>
            <a:r>
              <a:rPr lang="en-US" sz="3200" dirty="0">
                <a:latin typeface="Lucida Sans Unicode" panose="020B0602030504020204" pitchFamily="34" charset="0"/>
                <a:cs typeface="Lucida Sans Unicode" panose="020B0602030504020204" pitchFamily="34" charset="0"/>
              </a:rPr>
              <a:t>(#2) Local churches are autonomous</a:t>
            </a:r>
          </a:p>
        </p:txBody>
      </p:sp>
      <p:sp>
        <p:nvSpPr>
          <p:cNvPr id="35843" name="Rectangle 3"/>
          <p:cNvSpPr>
            <a:spLocks noGrp="1" noChangeArrowheads="1"/>
          </p:cNvSpPr>
          <p:nvPr>
            <p:ph idx="1"/>
          </p:nvPr>
        </p:nvSpPr>
        <p:spPr/>
        <p:txBody>
          <a:bodyPr anchor="ctr"/>
          <a:lstStyle/>
          <a:p>
            <a:pPr>
              <a:lnSpc>
                <a:spcPct val="130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No church ever sent funds to another church to support a preacher, or to support any other evangelistic effort.</a:t>
            </a:r>
            <a:endParaRPr lang="en-US" sz="2400" dirty="0">
              <a:latin typeface="Lucida Sans Unicode" panose="020B0602030504020204" pitchFamily="34" charset="0"/>
              <a:cs typeface="Lucida Sans Unicode" panose="020B0602030504020204" pitchFamily="34" charset="0"/>
            </a:endParaRPr>
          </a:p>
          <a:p>
            <a:pPr lvl="1">
              <a:lnSpc>
                <a:spcPct val="13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Churches sent directly to the preacher.</a:t>
            </a:r>
          </a:p>
          <a:p>
            <a:pPr lvl="1">
              <a:lnSpc>
                <a:spcPct val="13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Philippians 4:10, 14-16; 2 Corinthians 11:7-9. </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58968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Oval 5"/>
          <p:cNvSpPr>
            <a:spLocks noChangeArrowheads="1"/>
          </p:cNvSpPr>
          <p:nvPr/>
        </p:nvSpPr>
        <p:spPr bwMode="auto">
          <a:xfrm>
            <a:off x="609600" y="4572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ln>
                <a:solidFill>
                  <a:srgbClr val="FF0000"/>
                </a:solidFill>
              </a:ln>
            </a:endParaRPr>
          </a:p>
        </p:txBody>
      </p:sp>
      <p:sp>
        <p:nvSpPr>
          <p:cNvPr id="36871" name="Oval 7"/>
          <p:cNvSpPr>
            <a:spLocks noChangeArrowheads="1"/>
          </p:cNvSpPr>
          <p:nvPr/>
        </p:nvSpPr>
        <p:spPr bwMode="auto">
          <a:xfrm>
            <a:off x="609600" y="11430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ln>
                <a:solidFill>
                  <a:srgbClr val="FF0000"/>
                </a:solidFill>
              </a:ln>
            </a:endParaRPr>
          </a:p>
        </p:txBody>
      </p:sp>
      <p:sp>
        <p:nvSpPr>
          <p:cNvPr id="36872" name="Oval 8"/>
          <p:cNvSpPr>
            <a:spLocks noChangeArrowheads="1"/>
          </p:cNvSpPr>
          <p:nvPr/>
        </p:nvSpPr>
        <p:spPr bwMode="auto">
          <a:xfrm>
            <a:off x="609600" y="18288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ln>
                <a:solidFill>
                  <a:srgbClr val="FF0000"/>
                </a:solidFill>
              </a:ln>
            </a:endParaRPr>
          </a:p>
        </p:txBody>
      </p:sp>
      <p:sp>
        <p:nvSpPr>
          <p:cNvPr id="36873" name="Oval 9"/>
          <p:cNvSpPr>
            <a:spLocks noChangeArrowheads="1"/>
          </p:cNvSpPr>
          <p:nvPr/>
        </p:nvSpPr>
        <p:spPr bwMode="auto">
          <a:xfrm>
            <a:off x="609600" y="25146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ln>
                <a:solidFill>
                  <a:srgbClr val="FF0000"/>
                </a:solidFill>
              </a:ln>
            </a:endParaRPr>
          </a:p>
        </p:txBody>
      </p:sp>
      <p:sp>
        <p:nvSpPr>
          <p:cNvPr id="36874" name="Rectangle 10"/>
          <p:cNvSpPr>
            <a:spLocks noChangeArrowheads="1"/>
          </p:cNvSpPr>
          <p:nvPr/>
        </p:nvSpPr>
        <p:spPr bwMode="auto">
          <a:xfrm>
            <a:off x="4953000" y="1143000"/>
            <a:ext cx="2667000" cy="1295400"/>
          </a:xfrm>
          <a:prstGeom prst="rect">
            <a:avLst/>
          </a:prstGeom>
          <a:solidFill>
            <a:schemeClr val="bg2"/>
          </a:solidFill>
          <a:ln w="9525">
            <a:solidFill>
              <a:srgbClr val="FF0000"/>
            </a:solidFill>
            <a:miter lim="800000"/>
            <a:headEnd/>
            <a:tailEnd/>
          </a:ln>
          <a:effectLst/>
          <a:extLst/>
        </p:spPr>
        <p:txBody>
          <a:bodyPr wrap="none" anchor="ctr"/>
          <a:lstStyle/>
          <a:p>
            <a:endParaRPr lang="en-US">
              <a:ln>
                <a:solidFill>
                  <a:srgbClr val="FF0000"/>
                </a:solidFill>
              </a:ln>
            </a:endParaRPr>
          </a:p>
        </p:txBody>
      </p:sp>
      <p:sp>
        <p:nvSpPr>
          <p:cNvPr id="36878" name="Line 14"/>
          <p:cNvSpPr>
            <a:spLocks noChangeShapeType="1"/>
          </p:cNvSpPr>
          <p:nvPr/>
        </p:nvSpPr>
        <p:spPr bwMode="auto">
          <a:xfrm flipV="1">
            <a:off x="1447800" y="2362200"/>
            <a:ext cx="3352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9" name="Line 15"/>
          <p:cNvSpPr>
            <a:spLocks noChangeShapeType="1"/>
          </p:cNvSpPr>
          <p:nvPr/>
        </p:nvSpPr>
        <p:spPr bwMode="auto">
          <a:xfrm>
            <a:off x="1371600" y="2057400"/>
            <a:ext cx="3429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0" name="Line 16"/>
          <p:cNvSpPr>
            <a:spLocks noChangeShapeType="1"/>
          </p:cNvSpPr>
          <p:nvPr/>
        </p:nvSpPr>
        <p:spPr bwMode="auto">
          <a:xfrm>
            <a:off x="1371600" y="1447800"/>
            <a:ext cx="3429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1" name="Line 17"/>
          <p:cNvSpPr>
            <a:spLocks noChangeShapeType="1"/>
          </p:cNvSpPr>
          <p:nvPr/>
        </p:nvSpPr>
        <p:spPr bwMode="auto">
          <a:xfrm>
            <a:off x="1371600" y="762000"/>
            <a:ext cx="3429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2" name="Text Box 18"/>
          <p:cNvSpPr txBox="1">
            <a:spLocks noChangeArrowheads="1"/>
          </p:cNvSpPr>
          <p:nvPr/>
        </p:nvSpPr>
        <p:spPr bwMode="auto">
          <a:xfrm>
            <a:off x="5486400" y="1521767"/>
            <a:ext cx="1600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smtClean="0"/>
              <a:t>Preacher</a:t>
            </a:r>
            <a:endParaRPr lang="en-US" sz="2400" dirty="0"/>
          </a:p>
        </p:txBody>
      </p:sp>
      <p:sp>
        <p:nvSpPr>
          <p:cNvPr id="36883" name="Oval 19"/>
          <p:cNvSpPr>
            <a:spLocks noChangeArrowheads="1"/>
          </p:cNvSpPr>
          <p:nvPr/>
        </p:nvSpPr>
        <p:spPr bwMode="auto">
          <a:xfrm>
            <a:off x="685800" y="34671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ln>
                <a:solidFill>
                  <a:srgbClr val="FF0000"/>
                </a:solidFill>
              </a:ln>
            </a:endParaRPr>
          </a:p>
        </p:txBody>
      </p:sp>
      <p:sp>
        <p:nvSpPr>
          <p:cNvPr id="36884" name="Oval 20"/>
          <p:cNvSpPr>
            <a:spLocks noChangeArrowheads="1"/>
          </p:cNvSpPr>
          <p:nvPr/>
        </p:nvSpPr>
        <p:spPr bwMode="auto">
          <a:xfrm>
            <a:off x="685800" y="41529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ln>
                <a:solidFill>
                  <a:srgbClr val="FF0000"/>
                </a:solidFill>
              </a:ln>
            </a:endParaRPr>
          </a:p>
        </p:txBody>
      </p:sp>
      <p:sp>
        <p:nvSpPr>
          <p:cNvPr id="36885" name="Oval 21"/>
          <p:cNvSpPr>
            <a:spLocks noChangeArrowheads="1"/>
          </p:cNvSpPr>
          <p:nvPr/>
        </p:nvSpPr>
        <p:spPr bwMode="auto">
          <a:xfrm>
            <a:off x="685800" y="48387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ln>
                <a:solidFill>
                  <a:srgbClr val="FF0000"/>
                </a:solidFill>
              </a:ln>
            </a:endParaRPr>
          </a:p>
        </p:txBody>
      </p:sp>
      <p:sp>
        <p:nvSpPr>
          <p:cNvPr id="36886" name="Oval 22"/>
          <p:cNvSpPr>
            <a:spLocks noChangeArrowheads="1"/>
          </p:cNvSpPr>
          <p:nvPr/>
        </p:nvSpPr>
        <p:spPr bwMode="auto">
          <a:xfrm>
            <a:off x="685800" y="5524500"/>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ln>
                <a:solidFill>
                  <a:srgbClr val="FF0000"/>
                </a:solidFill>
              </a:ln>
            </a:endParaRPr>
          </a:p>
        </p:txBody>
      </p:sp>
      <p:sp>
        <p:nvSpPr>
          <p:cNvPr id="36887" name="Rectangle 23"/>
          <p:cNvSpPr>
            <a:spLocks noChangeArrowheads="1"/>
          </p:cNvSpPr>
          <p:nvPr/>
        </p:nvSpPr>
        <p:spPr bwMode="auto">
          <a:xfrm>
            <a:off x="6134100" y="3848100"/>
            <a:ext cx="2628900" cy="1866900"/>
          </a:xfrm>
          <a:prstGeom prst="rect">
            <a:avLst/>
          </a:prstGeom>
          <a:solidFill>
            <a:schemeClr val="bg2"/>
          </a:solidFill>
          <a:ln w="9525">
            <a:solidFill>
              <a:srgbClr val="FF0000"/>
            </a:solidFill>
            <a:miter lim="800000"/>
            <a:headEnd/>
            <a:tailEnd/>
          </a:ln>
          <a:effectLst/>
          <a:extLst/>
        </p:spPr>
        <p:txBody>
          <a:bodyPr wrap="none" anchor="ctr"/>
          <a:lstStyle/>
          <a:p>
            <a:endParaRPr lang="en-US">
              <a:ln>
                <a:solidFill>
                  <a:srgbClr val="FF0000"/>
                </a:solidFill>
              </a:ln>
            </a:endParaRPr>
          </a:p>
        </p:txBody>
      </p:sp>
      <p:sp>
        <p:nvSpPr>
          <p:cNvPr id="36888" name="Oval 24"/>
          <p:cNvSpPr>
            <a:spLocks noChangeArrowheads="1"/>
          </p:cNvSpPr>
          <p:nvPr/>
        </p:nvSpPr>
        <p:spPr bwMode="auto">
          <a:xfrm>
            <a:off x="3048000" y="3924300"/>
            <a:ext cx="2438400" cy="1219200"/>
          </a:xfrm>
          <a:prstGeom prst="ellipse">
            <a:avLst/>
          </a:prstGeom>
          <a:solidFill>
            <a:schemeClr val="bg2"/>
          </a:solidFill>
          <a:ln w="9525">
            <a:solidFill>
              <a:srgbClr val="FF0000"/>
            </a:solidFill>
            <a:round/>
            <a:headEnd/>
            <a:tailEnd/>
          </a:ln>
          <a:effectLst/>
          <a:extLst/>
        </p:spPr>
        <p:txBody>
          <a:bodyPr wrap="none" anchor="ctr"/>
          <a:lstStyle/>
          <a:p>
            <a:endParaRPr lang="en-US">
              <a:ln>
                <a:solidFill>
                  <a:srgbClr val="FF0000"/>
                </a:solidFill>
              </a:ln>
            </a:endParaRPr>
          </a:p>
        </p:txBody>
      </p:sp>
      <p:sp>
        <p:nvSpPr>
          <p:cNvPr id="36889" name="Text Box 25"/>
          <p:cNvSpPr txBox="1">
            <a:spLocks noChangeArrowheads="1"/>
          </p:cNvSpPr>
          <p:nvPr/>
        </p:nvSpPr>
        <p:spPr bwMode="auto">
          <a:xfrm>
            <a:off x="6134100" y="3840787"/>
            <a:ext cx="27051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spcAft>
                <a:spcPts val="1200"/>
              </a:spcAft>
            </a:pPr>
            <a:r>
              <a:rPr lang="en-US" sz="2000" dirty="0" smtClean="0">
                <a:latin typeface="Lucida Sans Unicode" panose="020B0602030504020204" pitchFamily="34" charset="0"/>
                <a:cs typeface="Lucida Sans Unicode" panose="020B0602030504020204" pitchFamily="34" charset="0"/>
              </a:rPr>
              <a:t>Evangelistic Work:</a:t>
            </a:r>
          </a:p>
          <a:p>
            <a:pPr algn="ctr">
              <a:spcBef>
                <a:spcPts val="0"/>
              </a:spcBef>
            </a:pPr>
            <a:r>
              <a:rPr lang="en-US" sz="2000" dirty="0" smtClean="0">
                <a:latin typeface="Lucida Sans Unicode" panose="020B0602030504020204" pitchFamily="34" charset="0"/>
                <a:cs typeface="Lucida Sans Unicode" panose="020B0602030504020204" pitchFamily="34" charset="0"/>
              </a:rPr>
              <a:t>Preacher, TV or  radio program, mail outs, “mission churches,” etc.</a:t>
            </a:r>
          </a:p>
        </p:txBody>
      </p:sp>
      <p:sp>
        <p:nvSpPr>
          <p:cNvPr id="36890" name="Line 26"/>
          <p:cNvSpPr>
            <a:spLocks noChangeShapeType="1"/>
          </p:cNvSpPr>
          <p:nvPr/>
        </p:nvSpPr>
        <p:spPr bwMode="auto">
          <a:xfrm>
            <a:off x="1524000" y="3771900"/>
            <a:ext cx="1524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1" name="Line 27"/>
          <p:cNvSpPr>
            <a:spLocks noChangeShapeType="1"/>
          </p:cNvSpPr>
          <p:nvPr/>
        </p:nvSpPr>
        <p:spPr bwMode="auto">
          <a:xfrm>
            <a:off x="1447800" y="4457700"/>
            <a:ext cx="1524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2" name="Line 28"/>
          <p:cNvSpPr>
            <a:spLocks noChangeShapeType="1"/>
          </p:cNvSpPr>
          <p:nvPr/>
        </p:nvSpPr>
        <p:spPr bwMode="auto">
          <a:xfrm flipV="1">
            <a:off x="1447800" y="4914900"/>
            <a:ext cx="1676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3" name="Line 29"/>
          <p:cNvSpPr>
            <a:spLocks noChangeShapeType="1"/>
          </p:cNvSpPr>
          <p:nvPr/>
        </p:nvSpPr>
        <p:spPr bwMode="auto">
          <a:xfrm flipV="1">
            <a:off x="1447800" y="5143500"/>
            <a:ext cx="19812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5" name="Text Box 31"/>
          <p:cNvSpPr txBox="1">
            <a:spLocks noChangeArrowheads="1"/>
          </p:cNvSpPr>
          <p:nvPr/>
        </p:nvSpPr>
        <p:spPr bwMode="auto">
          <a:xfrm>
            <a:off x="3429000" y="4267200"/>
            <a:ext cx="1752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t>Sponsoring church</a:t>
            </a:r>
          </a:p>
        </p:txBody>
      </p:sp>
      <p:sp>
        <p:nvSpPr>
          <p:cNvPr id="36896" name="Line 32"/>
          <p:cNvSpPr>
            <a:spLocks noChangeShapeType="1"/>
          </p:cNvSpPr>
          <p:nvPr/>
        </p:nvSpPr>
        <p:spPr bwMode="auto">
          <a:xfrm>
            <a:off x="5562600" y="46482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7" name="Text Box 33"/>
          <p:cNvSpPr txBox="1">
            <a:spLocks noChangeArrowheads="1"/>
          </p:cNvSpPr>
          <p:nvPr/>
        </p:nvSpPr>
        <p:spPr bwMode="auto">
          <a:xfrm>
            <a:off x="3202989" y="443909"/>
            <a:ext cx="2971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smtClean="0">
                <a:latin typeface="Lucida Sans Unicode" panose="020B0602030504020204" pitchFamily="34" charset="0"/>
                <a:cs typeface="Lucida Sans Unicode" panose="020B0602030504020204" pitchFamily="34" charset="0"/>
              </a:rPr>
              <a:t>This is authorized</a:t>
            </a:r>
            <a:endParaRPr lang="en-US" sz="2400" b="1" dirty="0">
              <a:latin typeface="Lucida Sans Unicode" panose="020B0602030504020204" pitchFamily="34" charset="0"/>
              <a:cs typeface="Lucida Sans Unicode" panose="020B0602030504020204" pitchFamily="34" charset="0"/>
            </a:endParaRPr>
          </a:p>
        </p:txBody>
      </p:sp>
      <p:sp>
        <p:nvSpPr>
          <p:cNvPr id="36898" name="Text Box 34"/>
          <p:cNvSpPr txBox="1">
            <a:spLocks noChangeArrowheads="1"/>
          </p:cNvSpPr>
          <p:nvPr/>
        </p:nvSpPr>
        <p:spPr bwMode="auto">
          <a:xfrm>
            <a:off x="3581400" y="3009900"/>
            <a:ext cx="1981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b="1" dirty="0" smtClean="0">
                <a:latin typeface="Lucida Sans Unicode" panose="020B0602030504020204" pitchFamily="34" charset="0"/>
                <a:cs typeface="Lucida Sans Unicode" panose="020B0602030504020204" pitchFamily="34" charset="0"/>
              </a:rPr>
              <a:t>This is NOT</a:t>
            </a:r>
            <a:endParaRPr lang="en-US" sz="2400" b="1" dirty="0">
              <a:latin typeface="Lucida Sans Unicode" panose="020B0602030504020204" pitchFamily="34" charset="0"/>
              <a:cs typeface="Lucida Sans Unicode" panose="020B0602030504020204" pitchFamily="34" charset="0"/>
            </a:endParaRPr>
          </a:p>
        </p:txBody>
      </p:sp>
      <p:sp>
        <p:nvSpPr>
          <p:cNvPr id="36899" name="Line 35"/>
          <p:cNvSpPr>
            <a:spLocks noChangeShapeType="1"/>
          </p:cNvSpPr>
          <p:nvPr/>
        </p:nvSpPr>
        <p:spPr bwMode="auto">
          <a:xfrm>
            <a:off x="2438400" y="3467100"/>
            <a:ext cx="3505200" cy="1905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01" name="Line 37"/>
          <p:cNvSpPr>
            <a:spLocks noChangeShapeType="1"/>
          </p:cNvSpPr>
          <p:nvPr/>
        </p:nvSpPr>
        <p:spPr bwMode="auto">
          <a:xfrm flipV="1">
            <a:off x="2667000" y="3589338"/>
            <a:ext cx="3276600" cy="19351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0979535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8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89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89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89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89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9" grpId="0"/>
      <p:bldP spid="36896" grpId="0" animBg="1"/>
      <p:bldP spid="36897" grpId="0"/>
      <p:bldP spid="36898" grpId="0"/>
      <p:bldP spid="36899" grpId="0" animBg="1"/>
      <p:bldP spid="3690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84" name="Oval 20"/>
          <p:cNvSpPr>
            <a:spLocks noChangeArrowheads="1"/>
          </p:cNvSpPr>
          <p:nvPr/>
        </p:nvSpPr>
        <p:spPr bwMode="auto">
          <a:xfrm>
            <a:off x="647700" y="4503737"/>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85" name="Oval 21"/>
          <p:cNvSpPr>
            <a:spLocks noChangeArrowheads="1"/>
          </p:cNvSpPr>
          <p:nvPr/>
        </p:nvSpPr>
        <p:spPr bwMode="auto">
          <a:xfrm>
            <a:off x="647700" y="5189537"/>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86" name="Oval 22"/>
          <p:cNvSpPr>
            <a:spLocks noChangeArrowheads="1"/>
          </p:cNvSpPr>
          <p:nvPr/>
        </p:nvSpPr>
        <p:spPr bwMode="auto">
          <a:xfrm>
            <a:off x="647700" y="5875337"/>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87" name="Rectangle 23"/>
          <p:cNvSpPr>
            <a:spLocks noChangeArrowheads="1"/>
          </p:cNvSpPr>
          <p:nvPr/>
        </p:nvSpPr>
        <p:spPr bwMode="auto">
          <a:xfrm>
            <a:off x="6096000" y="4198937"/>
            <a:ext cx="2628900" cy="1866900"/>
          </a:xfrm>
          <a:prstGeom prst="rect">
            <a:avLst/>
          </a:prstGeom>
          <a:solidFill>
            <a:schemeClr val="bg2"/>
          </a:solidFill>
          <a:ln w="9525">
            <a:solidFill>
              <a:srgbClr val="FF0000"/>
            </a:solidFill>
            <a:miter lim="800000"/>
            <a:headEnd/>
            <a:tailEnd/>
          </a:ln>
          <a:effectLst/>
          <a:extLst/>
        </p:spPr>
        <p:txBody>
          <a:bodyPr wrap="none" anchor="ctr"/>
          <a:lstStyle/>
          <a:p>
            <a:endParaRPr lang="en-US"/>
          </a:p>
        </p:txBody>
      </p:sp>
      <p:sp>
        <p:nvSpPr>
          <p:cNvPr id="36888" name="Oval 24"/>
          <p:cNvSpPr>
            <a:spLocks noChangeArrowheads="1"/>
          </p:cNvSpPr>
          <p:nvPr/>
        </p:nvSpPr>
        <p:spPr bwMode="auto">
          <a:xfrm>
            <a:off x="3011010" y="4579937"/>
            <a:ext cx="2438400" cy="12192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89" name="Text Box 25"/>
          <p:cNvSpPr txBox="1">
            <a:spLocks noChangeArrowheads="1"/>
          </p:cNvSpPr>
          <p:nvPr/>
        </p:nvSpPr>
        <p:spPr bwMode="auto">
          <a:xfrm>
            <a:off x="6096000" y="4191624"/>
            <a:ext cx="27051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spcAft>
                <a:spcPts val="1200"/>
              </a:spcAft>
            </a:pPr>
            <a:r>
              <a:rPr lang="en-US" sz="2000" dirty="0" smtClean="0">
                <a:latin typeface="Lucida Sans Unicode" panose="020B0602030504020204" pitchFamily="34" charset="0"/>
                <a:cs typeface="Lucida Sans Unicode" panose="020B0602030504020204" pitchFamily="34" charset="0"/>
              </a:rPr>
              <a:t>Evangelistic Work:</a:t>
            </a:r>
          </a:p>
          <a:p>
            <a:pPr algn="ctr">
              <a:spcBef>
                <a:spcPts val="0"/>
              </a:spcBef>
            </a:pPr>
            <a:r>
              <a:rPr lang="en-US" sz="2000" dirty="0" smtClean="0">
                <a:latin typeface="Lucida Sans Unicode" panose="020B0602030504020204" pitchFamily="34" charset="0"/>
                <a:cs typeface="Lucida Sans Unicode" panose="020B0602030504020204" pitchFamily="34" charset="0"/>
              </a:rPr>
              <a:t>Preacher, TV or  radio program, mail outs, “mission churches,” etc.</a:t>
            </a:r>
          </a:p>
        </p:txBody>
      </p:sp>
      <p:sp>
        <p:nvSpPr>
          <p:cNvPr id="36891" name="Line 27"/>
          <p:cNvSpPr>
            <a:spLocks noChangeShapeType="1"/>
          </p:cNvSpPr>
          <p:nvPr/>
        </p:nvSpPr>
        <p:spPr bwMode="auto">
          <a:xfrm>
            <a:off x="1406001" y="4846975"/>
            <a:ext cx="1524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2" name="Line 28"/>
          <p:cNvSpPr>
            <a:spLocks noChangeShapeType="1"/>
          </p:cNvSpPr>
          <p:nvPr/>
        </p:nvSpPr>
        <p:spPr bwMode="auto">
          <a:xfrm flipV="1">
            <a:off x="1409700" y="5333999"/>
            <a:ext cx="1520301" cy="160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3" name="Line 29"/>
          <p:cNvSpPr>
            <a:spLocks noChangeShapeType="1"/>
          </p:cNvSpPr>
          <p:nvPr/>
        </p:nvSpPr>
        <p:spPr bwMode="auto">
          <a:xfrm flipV="1">
            <a:off x="1409700" y="5638799"/>
            <a:ext cx="1714500" cy="541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5" name="Text Box 31"/>
          <p:cNvSpPr txBox="1">
            <a:spLocks noChangeArrowheads="1"/>
          </p:cNvSpPr>
          <p:nvPr/>
        </p:nvSpPr>
        <p:spPr bwMode="auto">
          <a:xfrm>
            <a:off x="3392010" y="4778374"/>
            <a:ext cx="1752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t>Sponsoring church</a:t>
            </a:r>
          </a:p>
        </p:txBody>
      </p:sp>
      <p:sp>
        <p:nvSpPr>
          <p:cNvPr id="36896" name="Line 32"/>
          <p:cNvSpPr>
            <a:spLocks noChangeShapeType="1"/>
          </p:cNvSpPr>
          <p:nvPr/>
        </p:nvSpPr>
        <p:spPr bwMode="auto">
          <a:xfrm>
            <a:off x="5524500" y="5132387"/>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Content Placeholder 5"/>
          <p:cNvSpPr>
            <a:spLocks noGrp="1"/>
          </p:cNvSpPr>
          <p:nvPr>
            <p:ph idx="1"/>
          </p:nvPr>
        </p:nvSpPr>
        <p:spPr>
          <a:xfrm>
            <a:off x="457200" y="609601"/>
            <a:ext cx="8229600" cy="3505199"/>
          </a:xfrm>
        </p:spPr>
        <p:txBody>
          <a:bodyPr anchor="ctr">
            <a:noAutofit/>
          </a:bodyPr>
          <a:lstStyle/>
          <a:p>
            <a:pPr>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The N.T. makes no distinction between supporting, sponsoring, and mission churches.</a:t>
            </a:r>
          </a:p>
          <a:p>
            <a:pPr>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In the arrangement below, either the “supporting” churches dictate to the “sponsoring church,” or they allow the “sponsoring” church to make all the decisions</a:t>
            </a:r>
            <a:r>
              <a:rPr lang="en-US" sz="2200"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No longer independent, but </a:t>
            </a:r>
            <a:r>
              <a:rPr lang="en-US" sz="2200" dirty="0" err="1" smtClean="0">
                <a:latin typeface="Lucida Sans Unicode" panose="020B0602030504020204" pitchFamily="34" charset="0"/>
                <a:cs typeface="Lucida Sans Unicode" panose="020B0602030504020204" pitchFamily="34" charset="0"/>
              </a:rPr>
              <a:t>DEpendent</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1736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84" name="Oval 20"/>
          <p:cNvSpPr>
            <a:spLocks noChangeArrowheads="1"/>
          </p:cNvSpPr>
          <p:nvPr/>
        </p:nvSpPr>
        <p:spPr bwMode="auto">
          <a:xfrm>
            <a:off x="647700" y="4503737"/>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85" name="Oval 21"/>
          <p:cNvSpPr>
            <a:spLocks noChangeArrowheads="1"/>
          </p:cNvSpPr>
          <p:nvPr/>
        </p:nvSpPr>
        <p:spPr bwMode="auto">
          <a:xfrm>
            <a:off x="647700" y="5189537"/>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86" name="Oval 22"/>
          <p:cNvSpPr>
            <a:spLocks noChangeArrowheads="1"/>
          </p:cNvSpPr>
          <p:nvPr/>
        </p:nvSpPr>
        <p:spPr bwMode="auto">
          <a:xfrm>
            <a:off x="647700" y="5875337"/>
            <a:ext cx="762000" cy="5334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87" name="Rectangle 23"/>
          <p:cNvSpPr>
            <a:spLocks noChangeArrowheads="1"/>
          </p:cNvSpPr>
          <p:nvPr/>
        </p:nvSpPr>
        <p:spPr bwMode="auto">
          <a:xfrm>
            <a:off x="6096000" y="4198937"/>
            <a:ext cx="2628900" cy="1866900"/>
          </a:xfrm>
          <a:prstGeom prst="rect">
            <a:avLst/>
          </a:prstGeom>
          <a:solidFill>
            <a:schemeClr val="bg2"/>
          </a:solidFill>
          <a:ln w="9525">
            <a:solidFill>
              <a:srgbClr val="FF0000"/>
            </a:solidFill>
            <a:miter lim="800000"/>
            <a:headEnd/>
            <a:tailEnd/>
          </a:ln>
          <a:effectLst/>
          <a:extLst/>
        </p:spPr>
        <p:txBody>
          <a:bodyPr wrap="none" anchor="ctr"/>
          <a:lstStyle/>
          <a:p>
            <a:endParaRPr lang="en-US"/>
          </a:p>
        </p:txBody>
      </p:sp>
      <p:sp>
        <p:nvSpPr>
          <p:cNvPr id="36888" name="Oval 24"/>
          <p:cNvSpPr>
            <a:spLocks noChangeArrowheads="1"/>
          </p:cNvSpPr>
          <p:nvPr/>
        </p:nvSpPr>
        <p:spPr bwMode="auto">
          <a:xfrm>
            <a:off x="3086100" y="4579937"/>
            <a:ext cx="2438400" cy="1219200"/>
          </a:xfrm>
          <a:prstGeom prst="ellipse">
            <a:avLst/>
          </a:prstGeom>
          <a:solidFill>
            <a:schemeClr val="bg2"/>
          </a:solidFill>
          <a:ln w="9525">
            <a:solidFill>
              <a:srgbClr val="FF0000"/>
            </a:solidFill>
            <a:round/>
            <a:headEnd/>
            <a:tailEnd/>
          </a:ln>
          <a:effectLst/>
          <a:extLst/>
        </p:spPr>
        <p:txBody>
          <a:bodyPr wrap="none" anchor="ctr"/>
          <a:lstStyle/>
          <a:p>
            <a:endParaRPr lang="en-US"/>
          </a:p>
        </p:txBody>
      </p:sp>
      <p:sp>
        <p:nvSpPr>
          <p:cNvPr id="36889" name="Text Box 25"/>
          <p:cNvSpPr txBox="1">
            <a:spLocks noChangeArrowheads="1"/>
          </p:cNvSpPr>
          <p:nvPr/>
        </p:nvSpPr>
        <p:spPr bwMode="auto">
          <a:xfrm>
            <a:off x="6096000" y="4191624"/>
            <a:ext cx="27051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0"/>
              </a:spcBef>
              <a:spcAft>
                <a:spcPts val="1200"/>
              </a:spcAft>
            </a:pPr>
            <a:r>
              <a:rPr lang="en-US" sz="2000" dirty="0" smtClean="0">
                <a:latin typeface="Lucida Sans Unicode" panose="020B0602030504020204" pitchFamily="34" charset="0"/>
                <a:cs typeface="Lucida Sans Unicode" panose="020B0602030504020204" pitchFamily="34" charset="0"/>
              </a:rPr>
              <a:t>Evangelistic Work:</a:t>
            </a:r>
          </a:p>
          <a:p>
            <a:pPr algn="ctr">
              <a:spcBef>
                <a:spcPts val="0"/>
              </a:spcBef>
            </a:pPr>
            <a:r>
              <a:rPr lang="en-US" sz="2000" dirty="0" smtClean="0">
                <a:latin typeface="Lucida Sans Unicode" panose="020B0602030504020204" pitchFamily="34" charset="0"/>
                <a:cs typeface="Lucida Sans Unicode" panose="020B0602030504020204" pitchFamily="34" charset="0"/>
              </a:rPr>
              <a:t>Preacher, TV or  radio program, mail outs, “mission churches,” etc.</a:t>
            </a:r>
          </a:p>
        </p:txBody>
      </p:sp>
      <p:sp>
        <p:nvSpPr>
          <p:cNvPr id="36891" name="Line 27"/>
          <p:cNvSpPr>
            <a:spLocks noChangeShapeType="1"/>
          </p:cNvSpPr>
          <p:nvPr/>
        </p:nvSpPr>
        <p:spPr bwMode="auto">
          <a:xfrm>
            <a:off x="1406001" y="4846975"/>
            <a:ext cx="1524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2" name="Line 28"/>
          <p:cNvSpPr>
            <a:spLocks noChangeShapeType="1"/>
          </p:cNvSpPr>
          <p:nvPr/>
        </p:nvSpPr>
        <p:spPr bwMode="auto">
          <a:xfrm flipV="1">
            <a:off x="1409700" y="5333999"/>
            <a:ext cx="1520301" cy="160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3" name="Line 29"/>
          <p:cNvSpPr>
            <a:spLocks noChangeShapeType="1"/>
          </p:cNvSpPr>
          <p:nvPr/>
        </p:nvSpPr>
        <p:spPr bwMode="auto">
          <a:xfrm flipV="1">
            <a:off x="1409700" y="5638799"/>
            <a:ext cx="1714500" cy="541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5" name="Text Box 31"/>
          <p:cNvSpPr txBox="1">
            <a:spLocks noChangeArrowheads="1"/>
          </p:cNvSpPr>
          <p:nvPr/>
        </p:nvSpPr>
        <p:spPr bwMode="auto">
          <a:xfrm>
            <a:off x="3429000" y="4778374"/>
            <a:ext cx="1752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400" dirty="0"/>
              <a:t>Sponsoring church</a:t>
            </a:r>
          </a:p>
        </p:txBody>
      </p:sp>
      <p:sp>
        <p:nvSpPr>
          <p:cNvPr id="36896" name="Line 32"/>
          <p:cNvSpPr>
            <a:spLocks noChangeShapeType="1"/>
          </p:cNvSpPr>
          <p:nvPr/>
        </p:nvSpPr>
        <p:spPr bwMode="auto">
          <a:xfrm>
            <a:off x="5524500" y="5132387"/>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Content Placeholder 5"/>
          <p:cNvSpPr>
            <a:spLocks noGrp="1"/>
          </p:cNvSpPr>
          <p:nvPr>
            <p:ph idx="1"/>
          </p:nvPr>
        </p:nvSpPr>
        <p:spPr>
          <a:xfrm>
            <a:off x="457200" y="609601"/>
            <a:ext cx="8229600" cy="3505199"/>
          </a:xfrm>
        </p:spPr>
        <p:txBody>
          <a:bodyPr>
            <a:no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Do we not have elders overseeing something beyond “the flock which is among you”?</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Are </a:t>
            </a:r>
            <a:r>
              <a:rPr lang="en-US" sz="2200" dirty="0">
                <a:latin typeface="Lucida Sans Unicode" panose="020B0602030504020204" pitchFamily="34" charset="0"/>
                <a:cs typeface="Lucida Sans Unicode" panose="020B0602030504020204" pitchFamily="34" charset="0"/>
              </a:rPr>
              <a:t>not all local churches equally related to this </a:t>
            </a:r>
            <a:r>
              <a:rPr lang="en-US" sz="2200" dirty="0" smtClean="0">
                <a:latin typeface="Lucida Sans Unicode" panose="020B0602030504020204" pitchFamily="34" charset="0"/>
                <a:cs typeface="Lucida Sans Unicode" panose="020B0602030504020204" pitchFamily="34" charset="0"/>
              </a:rPr>
              <a:t>work?</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We commend the desire to spread the gospel, but first century local churches did just fine without such an arrangement.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83197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Autofit/>
          </a:bodyPr>
          <a:lstStyle/>
          <a:p>
            <a:r>
              <a:rPr lang="en-US" sz="3200" dirty="0" smtClean="0">
                <a:latin typeface="Lucida Sans Unicode" panose="020B0602030504020204" pitchFamily="34" charset="0"/>
                <a:cs typeface="Lucida Sans Unicode" panose="020B0602030504020204" pitchFamily="34" charset="0"/>
              </a:rPr>
              <a:t>Speak Only Where God Speaks</a:t>
            </a:r>
            <a:endParaRPr lang="en-US" sz="3200" dirty="0">
              <a:latin typeface="Lucida Sans Unicode" panose="020B0602030504020204" pitchFamily="34" charset="0"/>
              <a:cs typeface="Lucida Sans Unicode" panose="020B0602030504020204" pitchFamily="34" charset="0"/>
            </a:endParaRPr>
          </a:p>
        </p:txBody>
      </p:sp>
      <p:sp>
        <p:nvSpPr>
          <p:cNvPr id="35843" name="Rectangle 3"/>
          <p:cNvSpPr>
            <a:spLocks noGrp="1" noChangeArrowheads="1"/>
          </p:cNvSpPr>
          <p:nvPr>
            <p:ph idx="1"/>
          </p:nvPr>
        </p:nvSpPr>
        <p:spPr/>
        <p:txBody>
          <a:bodyPr anchor="ctr"/>
          <a:lstStyle/>
          <a:p>
            <a:pPr>
              <a:lnSpc>
                <a:spcPct val="130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“For I have not spoken on My own </a:t>
            </a:r>
            <a:r>
              <a:rPr lang="en-US" sz="2400" i="1" dirty="0" smtClean="0">
                <a:latin typeface="Lucida Sans Unicode" panose="020B0602030504020204" pitchFamily="34" charset="0"/>
                <a:cs typeface="Lucida Sans Unicode" panose="020B0602030504020204" pitchFamily="34" charset="0"/>
              </a:rPr>
              <a:t>authority</a:t>
            </a:r>
            <a:r>
              <a:rPr lang="en-US" sz="2400" dirty="0" smtClean="0">
                <a:latin typeface="Lucida Sans Unicode" panose="020B0602030504020204" pitchFamily="34" charset="0"/>
                <a:cs typeface="Lucida Sans Unicode" panose="020B0602030504020204" pitchFamily="34" charset="0"/>
              </a:rPr>
              <a:t>; but the Father who sent Me gave me a command, what I should say and what I should speak” (John 12:49).</a:t>
            </a:r>
          </a:p>
          <a:p>
            <a:pPr>
              <a:lnSpc>
                <a:spcPct val="130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“The word which you hear is not Mine but the Father’s who sent me” (John 14:24).</a:t>
            </a:r>
          </a:p>
          <a:p>
            <a:pPr>
              <a:lnSpc>
                <a:spcPct val="130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For us, then, to be one with the Father and the Son (John 17:20-21), we must speak only what Jesus spoke.</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44103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Autofit/>
          </a:bodyPr>
          <a:lstStyle/>
          <a:p>
            <a:r>
              <a:rPr lang="en-US" sz="3200" dirty="0" smtClean="0">
                <a:latin typeface="Lucida Sans Unicode" panose="020B0602030504020204" pitchFamily="34" charset="0"/>
                <a:cs typeface="Lucida Sans Unicode" panose="020B0602030504020204" pitchFamily="34" charset="0"/>
              </a:rPr>
              <a:t>Speaking Only Where God Speaks</a:t>
            </a:r>
            <a:endParaRPr lang="en-US" sz="3200" dirty="0">
              <a:latin typeface="Lucida Sans Unicode" panose="020B0602030504020204" pitchFamily="34" charset="0"/>
              <a:cs typeface="Lucida Sans Unicode" panose="020B0602030504020204" pitchFamily="34" charset="0"/>
            </a:endParaRPr>
          </a:p>
        </p:txBody>
      </p:sp>
      <p:sp>
        <p:nvSpPr>
          <p:cNvPr id="35843" name="Rectangle 3"/>
          <p:cNvSpPr>
            <a:spLocks noGrp="1" noChangeArrowheads="1"/>
          </p:cNvSpPr>
          <p:nvPr>
            <p:ph idx="1"/>
          </p:nvPr>
        </p:nvSpPr>
        <p:spPr/>
        <p:txBody>
          <a:bodyPr anchor="ctr">
            <a:normAutofit/>
          </a:bodyPr>
          <a:lstStyle/>
          <a:p>
            <a:pPr>
              <a:lnSpc>
                <a:spcPct val="130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a:t>
            </a:r>
            <a:r>
              <a:rPr lang="en-US" sz="2400" dirty="0">
                <a:latin typeface="Lucida Sans Unicode" panose="020B0602030504020204" pitchFamily="34" charset="0"/>
                <a:cs typeface="Lucida Sans Unicode" panose="020B0602030504020204" pitchFamily="34" charset="0"/>
              </a:rPr>
              <a:t>Anyone who goes too far and does not abide in the teaching of Christ, does not have God; the one who abides in the teaching, he has both the Father and the </a:t>
            </a:r>
            <a:r>
              <a:rPr lang="en-US" sz="2400" dirty="0" smtClean="0">
                <a:latin typeface="Lucida Sans Unicode" panose="020B0602030504020204" pitchFamily="34" charset="0"/>
                <a:cs typeface="Lucida Sans Unicode" panose="020B0602030504020204" pitchFamily="34" charset="0"/>
              </a:rPr>
              <a:t>Son” (2 John 1:9, NAS).</a:t>
            </a:r>
          </a:p>
          <a:p>
            <a:pPr>
              <a:lnSpc>
                <a:spcPct val="130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“As </a:t>
            </a:r>
            <a:r>
              <a:rPr lang="en-US" sz="2400" dirty="0">
                <a:latin typeface="Lucida Sans Unicode" panose="020B0602030504020204" pitchFamily="34" charset="0"/>
                <a:cs typeface="Lucida Sans Unicode" panose="020B0602030504020204" pitchFamily="34" charset="0"/>
              </a:rPr>
              <a:t>for you, let that abide in you which you heard from the beginning. If what you heard from the beginning abides in you, you also will abide in the Son and in the </a:t>
            </a:r>
            <a:r>
              <a:rPr lang="en-US" sz="2400" dirty="0" smtClean="0">
                <a:latin typeface="Lucida Sans Unicode" panose="020B0602030504020204" pitchFamily="34" charset="0"/>
                <a:cs typeface="Lucida Sans Unicode" panose="020B0602030504020204" pitchFamily="34" charset="0"/>
              </a:rPr>
              <a:t>Father” (1 John 2:24, NAS).</a:t>
            </a:r>
          </a:p>
        </p:txBody>
      </p:sp>
    </p:spTree>
    <p:extLst>
      <p:ext uri="{BB962C8B-B14F-4D97-AF65-F5344CB8AC3E}">
        <p14:creationId xmlns:p14="http://schemas.microsoft.com/office/powerpoint/2010/main" val="164757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Autofit/>
          </a:bodyPr>
          <a:lstStyle/>
          <a:p>
            <a:r>
              <a:rPr lang="en-US" sz="3200" dirty="0" smtClean="0">
                <a:latin typeface="Lucida Sans Unicode" panose="020B0602030504020204" pitchFamily="34" charset="0"/>
                <a:cs typeface="Lucida Sans Unicode" panose="020B0602030504020204" pitchFamily="34" charset="0"/>
              </a:rPr>
              <a:t>Speaking Only Where God Speaks</a:t>
            </a:r>
            <a:endParaRPr lang="en-US" sz="3200" dirty="0">
              <a:latin typeface="Lucida Sans Unicode" panose="020B0602030504020204" pitchFamily="34" charset="0"/>
              <a:cs typeface="Lucida Sans Unicode" panose="020B0602030504020204" pitchFamily="34" charset="0"/>
            </a:endParaRPr>
          </a:p>
        </p:txBody>
      </p:sp>
      <p:sp>
        <p:nvSpPr>
          <p:cNvPr id="35843" name="Rectangle 3"/>
          <p:cNvSpPr>
            <a:spLocks noGrp="1" noChangeArrowheads="1"/>
          </p:cNvSpPr>
          <p:nvPr>
            <p:ph idx="1"/>
          </p:nvPr>
        </p:nvSpPr>
        <p:spPr/>
        <p:txBody>
          <a:bodyPr anchor="ctr">
            <a:normAutofit/>
          </a:bodyPr>
          <a:lstStyle/>
          <a:p>
            <a:pPr>
              <a:lnSpc>
                <a:spcPct val="130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“From heaven or from men</a:t>
            </a:r>
            <a:r>
              <a:rPr lang="en-US" sz="2400" dirty="0" smtClean="0">
                <a:latin typeface="Lucida Sans Unicode" panose="020B0602030504020204" pitchFamily="34" charset="0"/>
                <a:cs typeface="Lucida Sans Unicode" panose="020B0602030504020204" pitchFamily="34" charset="0"/>
              </a:rPr>
              <a:t>?” (Matthew 21:25)—that’s </a:t>
            </a:r>
            <a:r>
              <a:rPr lang="en-US" sz="2400" dirty="0">
                <a:latin typeface="Lucida Sans Unicode" panose="020B0602030504020204" pitchFamily="34" charset="0"/>
                <a:cs typeface="Lucida Sans Unicode" panose="020B0602030504020204" pitchFamily="34" charset="0"/>
              </a:rPr>
              <a:t>the ALL important question</a:t>
            </a:r>
            <a:r>
              <a:rPr lang="en-US" sz="2400" dirty="0" smtClean="0">
                <a:latin typeface="Lucida Sans Unicode" panose="020B0602030504020204" pitchFamily="34" charset="0"/>
                <a:cs typeface="Lucida Sans Unicode" panose="020B0602030504020204" pitchFamily="34" charset="0"/>
              </a:rPr>
              <a:t>.</a:t>
            </a:r>
          </a:p>
          <a:p>
            <a:pPr>
              <a:lnSpc>
                <a:spcPct val="130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“And in vain they worship Me, teaching as doctrine the commandments of men” (Matthew 15:9).</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52579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chor="b">
            <a:normAutofit/>
          </a:bodyPr>
          <a:lstStyle/>
          <a:p>
            <a:r>
              <a:rPr lang="en-US" sz="3600" dirty="0" smtClean="0">
                <a:latin typeface="Lucida Sans Unicode" panose="020B0602030504020204" pitchFamily="34" charset="0"/>
                <a:cs typeface="Lucida Sans Unicode" panose="020B0602030504020204" pitchFamily="34" charset="0"/>
              </a:rPr>
              <a:t>Three Principles</a:t>
            </a:r>
            <a:endParaRPr lang="en-US" sz="3600" dirty="0">
              <a:latin typeface="Lucida Sans Unicode" panose="020B0602030504020204" pitchFamily="34" charset="0"/>
              <a:cs typeface="Lucida Sans Unicode" panose="020B0602030504020204" pitchFamily="34" charset="0"/>
            </a:endParaRPr>
          </a:p>
        </p:txBody>
      </p:sp>
      <p:sp>
        <p:nvSpPr>
          <p:cNvPr id="31747" name="Rectangle 3"/>
          <p:cNvSpPr>
            <a:spLocks noGrp="1" noChangeArrowheads="1"/>
          </p:cNvSpPr>
          <p:nvPr>
            <p:ph idx="1"/>
          </p:nvPr>
        </p:nvSpPr>
        <p:spPr/>
        <p:txBody>
          <a:bodyPr anchor="ctr">
            <a:normAutofit/>
          </a:bodyPr>
          <a:lstStyle/>
          <a:p>
            <a:pPr marL="457200" indent="-457200">
              <a:lnSpc>
                <a:spcPct val="135000"/>
              </a:lnSpc>
              <a:spcBef>
                <a:spcPts val="0"/>
              </a:spcBef>
              <a:spcAft>
                <a:spcPts val="1800"/>
              </a:spcAft>
              <a:buFont typeface="+mj-lt"/>
              <a:buAutoNum type="arabicPeriod"/>
            </a:pPr>
            <a:r>
              <a:rPr lang="en-US" sz="2400" dirty="0">
                <a:latin typeface="Lucida Sans Unicode" panose="020B0602030504020204" pitchFamily="34" charset="0"/>
                <a:cs typeface="Lucida Sans Unicode" panose="020B0602030504020204" pitchFamily="34" charset="0"/>
              </a:rPr>
              <a:t>Churches are NOT autonomous, at least in one sense of the word.</a:t>
            </a:r>
          </a:p>
          <a:p>
            <a:pPr marL="457200" indent="-457200">
              <a:lnSpc>
                <a:spcPct val="135000"/>
              </a:lnSpc>
              <a:spcBef>
                <a:spcPts val="0"/>
              </a:spcBef>
              <a:spcAft>
                <a:spcPts val="1800"/>
              </a:spcAft>
              <a:buFont typeface="+mj-lt"/>
              <a:buAutoNum type="arabicPeriod"/>
            </a:pPr>
            <a:r>
              <a:rPr lang="en-US" sz="2400" dirty="0">
                <a:latin typeface="Lucida Sans Unicode" panose="020B0602030504020204" pitchFamily="34" charset="0"/>
                <a:cs typeface="Lucida Sans Unicode" panose="020B0602030504020204" pitchFamily="34" charset="0"/>
              </a:rPr>
              <a:t>Yet, there is a sense in which they ARE independent and autonomous.</a:t>
            </a:r>
          </a:p>
          <a:p>
            <a:pPr marL="457200" indent="-457200">
              <a:lnSpc>
                <a:spcPct val="135000"/>
              </a:lnSpc>
              <a:spcBef>
                <a:spcPts val="0"/>
              </a:spcBef>
              <a:spcAft>
                <a:spcPts val="1800"/>
              </a:spcAft>
              <a:buFont typeface="+mj-lt"/>
              <a:buAutoNum type="arabicPeriod"/>
            </a:pPr>
            <a:r>
              <a:rPr lang="en-US" sz="2400" dirty="0">
                <a:latin typeface="Lucida Sans Unicode" panose="020B0602030504020204" pitchFamily="34" charset="0"/>
                <a:cs typeface="Lucida Sans Unicode" panose="020B0602030504020204" pitchFamily="34" charset="0"/>
              </a:rPr>
              <a:t>This independence does NOT mean </a:t>
            </a:r>
            <a:r>
              <a:rPr lang="en-US" sz="2400" dirty="0" smtClean="0">
                <a:latin typeface="Lucida Sans Unicode" panose="020B0602030504020204" pitchFamily="34" charset="0"/>
                <a:cs typeface="Lucida Sans Unicode" panose="020B0602030504020204" pitchFamily="34" charset="0"/>
              </a:rPr>
              <a:t>they should ignore </a:t>
            </a:r>
            <a:r>
              <a:rPr lang="en-US" sz="2400" dirty="0">
                <a:latin typeface="Lucida Sans Unicode" panose="020B0602030504020204" pitchFamily="34" charset="0"/>
                <a:cs typeface="Lucida Sans Unicode" panose="020B0602030504020204" pitchFamily="34" charset="0"/>
              </a:rPr>
              <a:t>other local churches.</a:t>
            </a:r>
          </a:p>
        </p:txBody>
      </p:sp>
    </p:spTree>
    <p:extLst>
      <p:ext uri="{BB962C8B-B14F-4D97-AF65-F5344CB8AC3E}">
        <p14:creationId xmlns:p14="http://schemas.microsoft.com/office/powerpoint/2010/main" val="183046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chor="b">
            <a:normAutofit/>
          </a:bodyPr>
          <a:lstStyle/>
          <a:p>
            <a:r>
              <a:rPr lang="en-US" sz="3200" dirty="0">
                <a:latin typeface="Lucida Sans Unicode" panose="020B0602030504020204" pitchFamily="34" charset="0"/>
                <a:cs typeface="Lucida Sans Unicode" panose="020B0602030504020204" pitchFamily="34" charset="0"/>
              </a:rPr>
              <a:t>#1 Local churches are </a:t>
            </a:r>
            <a:r>
              <a:rPr lang="en-US" sz="3200" dirty="0" smtClean="0">
                <a:latin typeface="Lucida Sans Unicode" panose="020B0602030504020204" pitchFamily="34" charset="0"/>
                <a:cs typeface="Lucida Sans Unicode" panose="020B0602030504020204" pitchFamily="34" charset="0"/>
              </a:rPr>
              <a:t>NOT autonomous</a:t>
            </a:r>
            <a:endParaRPr lang="en-US" sz="3200" dirty="0">
              <a:latin typeface="Lucida Sans Unicode" panose="020B0602030504020204" pitchFamily="34" charset="0"/>
              <a:cs typeface="Lucida Sans Unicode" panose="020B0602030504020204" pitchFamily="34" charset="0"/>
            </a:endParaRPr>
          </a:p>
        </p:txBody>
      </p:sp>
      <p:sp>
        <p:nvSpPr>
          <p:cNvPr id="20483" name="Rectangle 3"/>
          <p:cNvSpPr>
            <a:spLocks noGrp="1" noChangeArrowheads="1"/>
          </p:cNvSpPr>
          <p:nvPr>
            <p:ph idx="1"/>
          </p:nvPr>
        </p:nvSpPr>
        <p:spPr/>
        <p:txBody>
          <a:bodyPr anchor="ctr">
            <a:normAutofit/>
          </a:bodyPr>
          <a:lstStyle/>
          <a:p>
            <a:pPr>
              <a:lnSpc>
                <a:spcPct val="135000"/>
              </a:lnSpc>
              <a:spcBef>
                <a:spcPts val="0"/>
              </a:spcBef>
              <a:spcAft>
                <a:spcPts val="3000"/>
              </a:spcAft>
            </a:pPr>
            <a:r>
              <a:rPr lang="en-US" sz="2400" b="1" dirty="0">
                <a:latin typeface="Lucida Sans Unicode" panose="020B0602030504020204" pitchFamily="34" charset="0"/>
                <a:cs typeface="Lucida Sans Unicode" panose="020B0602030504020204" pitchFamily="34" charset="0"/>
              </a:rPr>
              <a:t>Autonomy</a:t>
            </a:r>
            <a:r>
              <a:rPr lang="en-US" sz="2400" dirty="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is from the Greek </a:t>
            </a:r>
            <a:r>
              <a:rPr lang="en-US" sz="2400" dirty="0">
                <a:latin typeface="Lucida Sans Unicode" panose="020B0602030504020204" pitchFamily="34" charset="0"/>
                <a:cs typeface="Lucida Sans Unicode" panose="020B0602030504020204" pitchFamily="34" charset="0"/>
              </a:rPr>
              <a:t>words for “self” and “</a:t>
            </a:r>
            <a:r>
              <a:rPr lang="en-US" sz="2400" dirty="0" smtClean="0">
                <a:latin typeface="Lucida Sans Unicode" panose="020B0602030504020204" pitchFamily="34" charset="0"/>
                <a:cs typeface="Lucida Sans Unicode" panose="020B0602030504020204" pitchFamily="34" charset="0"/>
              </a:rPr>
              <a:t>law,” and so it means </a:t>
            </a:r>
            <a:r>
              <a:rPr lang="en-US" sz="2400" dirty="0">
                <a:latin typeface="Lucida Sans Unicode" panose="020B0602030504020204" pitchFamily="34" charset="0"/>
                <a:cs typeface="Lucida Sans Unicode" panose="020B0602030504020204" pitchFamily="34" charset="0"/>
              </a:rPr>
              <a:t>self-governing.</a:t>
            </a:r>
          </a:p>
          <a:p>
            <a:pPr>
              <a:lnSpc>
                <a:spcPct val="135000"/>
              </a:lnSpc>
              <a:spcBef>
                <a:spcPts val="0"/>
              </a:spcBef>
              <a:spcAft>
                <a:spcPts val="3000"/>
              </a:spcAft>
            </a:pPr>
            <a:r>
              <a:rPr lang="en-US" sz="2400" b="1" dirty="0">
                <a:latin typeface="Lucida Sans Unicode" panose="020B0602030504020204" pitchFamily="34" charset="0"/>
                <a:cs typeface="Lucida Sans Unicode" panose="020B0602030504020204" pitchFamily="34" charset="0"/>
              </a:rPr>
              <a:t>Independent</a:t>
            </a:r>
            <a:r>
              <a:rPr lang="en-US" sz="2400" dirty="0">
                <a:latin typeface="Lucida Sans Unicode" panose="020B0602030504020204" pitchFamily="34" charset="0"/>
                <a:cs typeface="Lucida Sans Unicode" panose="020B0602030504020204" pitchFamily="34" charset="0"/>
              </a:rPr>
              <a:t> </a:t>
            </a:r>
            <a:r>
              <a:rPr lang="en-US" sz="2400" dirty="0" smtClean="0">
                <a:latin typeface="Lucida Sans Unicode" panose="020B0602030504020204" pitchFamily="34" charset="0"/>
                <a:cs typeface="Lucida Sans Unicode" panose="020B0602030504020204" pitchFamily="34" charset="0"/>
              </a:rPr>
              <a:t>means </a:t>
            </a:r>
            <a:r>
              <a:rPr lang="en-US" sz="2400" dirty="0">
                <a:latin typeface="Lucida Sans Unicode" panose="020B0602030504020204" pitchFamily="34" charset="0"/>
                <a:cs typeface="Lucida Sans Unicode" panose="020B0602030504020204" pitchFamily="34" charset="0"/>
              </a:rPr>
              <a:t>“not subject to control by others; not affiliated with a larger controlling unit</a:t>
            </a:r>
            <a:r>
              <a:rPr lang="en-US" sz="2400" dirty="0" smtClean="0">
                <a:latin typeface="Lucida Sans Unicode" panose="020B0602030504020204" pitchFamily="34" charset="0"/>
                <a:cs typeface="Lucida Sans Unicode" panose="020B0602030504020204" pitchFamily="34" charset="0"/>
              </a:rPr>
              <a:t>.”</a:t>
            </a:r>
            <a:endParaRPr lang="en-US" sz="24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chor="b"/>
          <a:lstStyle/>
          <a:p>
            <a:r>
              <a:rPr lang="en-US" sz="3600" dirty="0"/>
              <a:t>#1 Local churches are </a:t>
            </a:r>
            <a:r>
              <a:rPr lang="en-US" sz="3600" dirty="0" smtClean="0"/>
              <a:t>NOT autonomous</a:t>
            </a:r>
            <a:endParaRPr lang="en-US" sz="3600" dirty="0"/>
          </a:p>
        </p:txBody>
      </p:sp>
      <p:sp>
        <p:nvSpPr>
          <p:cNvPr id="20483" name="Rectangle 3"/>
          <p:cNvSpPr>
            <a:spLocks noGrp="1" noChangeArrowheads="1"/>
          </p:cNvSpPr>
          <p:nvPr>
            <p:ph idx="1"/>
          </p:nvPr>
        </p:nvSpPr>
        <p:spPr/>
        <p:txBody>
          <a:bodyPr anchor="ctr">
            <a:normAutofit/>
          </a:bodyPr>
          <a:lstStyle/>
          <a:p>
            <a:pPr>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There </a:t>
            </a:r>
            <a:r>
              <a:rPr lang="en-US" sz="2400" dirty="0">
                <a:latin typeface="Lucida Sans Unicode" panose="020B0602030504020204" pitchFamily="34" charset="0"/>
                <a:cs typeface="Lucida Sans Unicode" panose="020B0602030504020204" pitchFamily="34" charset="0"/>
              </a:rPr>
              <a:t>is a “larger controlling unit”—one lawgiver who possesses all authority.</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Matt. </a:t>
            </a:r>
            <a:r>
              <a:rPr lang="en-US" sz="2200" dirty="0">
                <a:latin typeface="Lucida Sans Unicode" panose="020B0602030504020204" pitchFamily="34" charset="0"/>
                <a:cs typeface="Lucida Sans Unicode" panose="020B0602030504020204" pitchFamily="34" charset="0"/>
              </a:rPr>
              <a:t>28:18-20; </a:t>
            </a:r>
            <a:r>
              <a:rPr lang="en-US" sz="2200" dirty="0" smtClean="0">
                <a:latin typeface="Lucida Sans Unicode" panose="020B0602030504020204" pitchFamily="34" charset="0"/>
                <a:cs typeface="Lucida Sans Unicode" panose="020B0602030504020204" pitchFamily="34" charset="0"/>
              </a:rPr>
              <a:t>Eph. </a:t>
            </a:r>
            <a:r>
              <a:rPr lang="en-US" sz="2200" dirty="0">
                <a:latin typeface="Lucida Sans Unicode" panose="020B0602030504020204" pitchFamily="34" charset="0"/>
                <a:cs typeface="Lucida Sans Unicode" panose="020B0602030504020204" pitchFamily="34" charset="0"/>
              </a:rPr>
              <a:t>5:23-24; 1 Peter 5:2-4.</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Every local church should be guided by the same </a:t>
            </a:r>
            <a:r>
              <a:rPr lang="en-US" sz="2400" dirty="0" smtClean="0">
                <a:latin typeface="Lucida Sans Unicode" panose="020B0602030504020204" pitchFamily="34" charset="0"/>
                <a:cs typeface="Lucida Sans Unicode" panose="020B0602030504020204" pitchFamily="34" charset="0"/>
              </a:rPr>
              <a:t>truth </a:t>
            </a:r>
            <a:r>
              <a:rPr lang="en-US" sz="2400" dirty="0">
                <a:latin typeface="Lucida Sans Unicode" panose="020B0602030504020204" pitchFamily="34" charset="0"/>
                <a:cs typeface="Lucida Sans Unicode" panose="020B0602030504020204" pitchFamily="34" charset="0"/>
              </a:rPr>
              <a:t>or </a:t>
            </a:r>
            <a:r>
              <a:rPr lang="en-US" sz="2400" dirty="0" smtClean="0">
                <a:latin typeface="Lucida Sans Unicode" panose="020B0602030504020204" pitchFamily="34" charset="0"/>
                <a:cs typeface="Lucida Sans Unicode" panose="020B0602030504020204" pitchFamily="34" charset="0"/>
              </a:rPr>
              <a:t>law.</a:t>
            </a:r>
            <a:endParaRPr lang="en-US" sz="2400" dirty="0">
              <a:latin typeface="Lucida Sans Unicode" panose="020B0602030504020204" pitchFamily="34" charset="0"/>
              <a:cs typeface="Lucida Sans Unicode" panose="020B0602030504020204" pitchFamily="34" charset="0"/>
            </a:endParaRP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Acts 16:5; 1 Corinthians 4:17; (note </a:t>
            </a:r>
            <a:r>
              <a:rPr lang="en-US" sz="2200" dirty="0" smtClean="0">
                <a:latin typeface="Lucida Sans Unicode" panose="020B0602030504020204" pitchFamily="34" charset="0"/>
                <a:cs typeface="Lucida Sans Unicode" panose="020B0602030504020204" pitchFamily="34" charset="0"/>
              </a:rPr>
              <a:t>problem in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1 </a:t>
            </a:r>
            <a:r>
              <a:rPr lang="en-US" sz="2200" dirty="0">
                <a:latin typeface="Lucida Sans Unicode" panose="020B0602030504020204" pitchFamily="34" charset="0"/>
                <a:cs typeface="Lucida Sans Unicode" panose="020B0602030504020204" pitchFamily="34" charset="0"/>
              </a:rPr>
              <a:t>Corinthians 11).</a:t>
            </a:r>
          </a:p>
        </p:txBody>
      </p:sp>
    </p:spTree>
    <p:extLst>
      <p:ext uri="{BB962C8B-B14F-4D97-AF65-F5344CB8AC3E}">
        <p14:creationId xmlns:p14="http://schemas.microsoft.com/office/powerpoint/2010/main" val="352859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1249362"/>
          </a:xfrm>
        </p:spPr>
        <p:txBody>
          <a:bodyPr anchor="b">
            <a:normAutofit/>
          </a:bodyPr>
          <a:lstStyle/>
          <a:p>
            <a:r>
              <a:rPr lang="en-US" sz="3200" dirty="0">
                <a:latin typeface="Lucida Sans Unicode" panose="020B0602030504020204" pitchFamily="34" charset="0"/>
                <a:cs typeface="Lucida Sans Unicode" panose="020B0602030504020204" pitchFamily="34" charset="0"/>
              </a:rPr>
              <a:t>(#2) Local churches </a:t>
            </a:r>
            <a:r>
              <a:rPr lang="en-US" sz="3200" dirty="0" smtClean="0">
                <a:latin typeface="Lucida Sans Unicode" panose="020B0602030504020204" pitchFamily="34" charset="0"/>
                <a:cs typeface="Lucida Sans Unicode" panose="020B0602030504020204" pitchFamily="34" charset="0"/>
              </a:rPr>
              <a:t>ARE autonomous</a:t>
            </a:r>
            <a:endParaRPr lang="en-US" sz="3200" dirty="0">
              <a:latin typeface="Lucida Sans Unicode" panose="020B0602030504020204" pitchFamily="34" charset="0"/>
              <a:cs typeface="Lucida Sans Unicode" panose="020B0602030504020204" pitchFamily="34" charset="0"/>
            </a:endParaRPr>
          </a:p>
        </p:txBody>
      </p:sp>
      <p:sp>
        <p:nvSpPr>
          <p:cNvPr id="32771" name="Rectangle 3"/>
          <p:cNvSpPr>
            <a:spLocks noGrp="1" noChangeArrowheads="1"/>
          </p:cNvSpPr>
          <p:nvPr>
            <p:ph idx="1"/>
          </p:nvPr>
        </p:nvSpPr>
        <p:spPr/>
        <p:txBody>
          <a:bodyPr anchor="ctr">
            <a:normAutofit/>
          </a:bodyPr>
          <a:lstStyle/>
          <a:p>
            <a:pPr>
              <a:lnSpc>
                <a:spcPct val="13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Each is under </a:t>
            </a:r>
            <a:r>
              <a:rPr lang="en-US" sz="2400" dirty="0">
                <a:latin typeface="Lucida Sans Unicode" panose="020B0602030504020204" pitchFamily="34" charset="0"/>
                <a:cs typeface="Lucida Sans Unicode" panose="020B0602030504020204" pitchFamily="34" charset="0"/>
              </a:rPr>
              <a:t>the authority of Christ, </a:t>
            </a:r>
            <a:r>
              <a:rPr lang="en-US" sz="2400" dirty="0" smtClean="0">
                <a:latin typeface="Lucida Sans Unicode" panose="020B0602030504020204" pitchFamily="34" charset="0"/>
                <a:cs typeface="Lucida Sans Unicode" panose="020B0602030504020204" pitchFamily="34" charset="0"/>
              </a:rPr>
              <a:t>but autonomous </a:t>
            </a:r>
            <a:r>
              <a:rPr lang="en-US" sz="2400" dirty="0">
                <a:latin typeface="Lucida Sans Unicode" panose="020B0602030504020204" pitchFamily="34" charset="0"/>
                <a:cs typeface="Lucida Sans Unicode" panose="020B0602030504020204" pitchFamily="34" charset="0"/>
              </a:rPr>
              <a:t>and independent in </a:t>
            </a:r>
            <a:r>
              <a:rPr lang="en-US" sz="2400" b="1" dirty="0">
                <a:latin typeface="Lucida Sans Unicode" panose="020B0602030504020204" pitchFamily="34" charset="0"/>
                <a:cs typeface="Lucida Sans Unicode" panose="020B0602030504020204" pitchFamily="34" charset="0"/>
              </a:rPr>
              <a:t>relation to each other</a:t>
            </a:r>
            <a:r>
              <a:rPr lang="en-US" sz="2400" dirty="0">
                <a:latin typeface="Lucida Sans Unicode" panose="020B0602030504020204" pitchFamily="34" charset="0"/>
                <a:cs typeface="Lucida Sans Unicode" panose="020B0602030504020204" pitchFamily="34" charset="0"/>
              </a:rPr>
              <a:t>.</a:t>
            </a:r>
          </a:p>
          <a:p>
            <a:pPr>
              <a:lnSpc>
                <a:spcPct val="13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In the N.T., we cannot find any evidence for any type of organization linking local churches together—strict or </a:t>
            </a:r>
            <a:r>
              <a:rPr lang="en-US" sz="2400" dirty="0" smtClean="0">
                <a:latin typeface="Lucida Sans Unicode" panose="020B0602030504020204" pitchFamily="34" charset="0"/>
                <a:cs typeface="Lucida Sans Unicode" panose="020B0602030504020204" pitchFamily="34" charset="0"/>
              </a:rPr>
              <a:t>loose, named or unnamed.</a:t>
            </a:r>
            <a:endParaRPr lang="en-US" sz="24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BBE0E3"/>
        </a:solidFill>
        <a:effectLst/>
      </p:bgPr>
    </p:bg>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200025" y="3362325"/>
            <a:ext cx="2860675" cy="12128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r>
              <a:rPr lang="en-US" sz="2400" b="1" dirty="0">
                <a:latin typeface="Times New Roman" pitchFamily="18" charset="0"/>
              </a:rPr>
              <a:t>Church at Troas</a:t>
            </a:r>
          </a:p>
          <a:p>
            <a:pPr algn="ctr"/>
            <a:r>
              <a:rPr lang="en-US" sz="2400" b="1" dirty="0">
                <a:latin typeface="Times New Roman" pitchFamily="18" charset="0"/>
              </a:rPr>
              <a:t>Overseen by its own </a:t>
            </a:r>
            <a:br>
              <a:rPr lang="en-US" sz="2400" b="1" dirty="0">
                <a:latin typeface="Times New Roman" pitchFamily="18" charset="0"/>
              </a:rPr>
            </a:br>
            <a:r>
              <a:rPr lang="en-US" sz="2400" b="1" dirty="0">
                <a:latin typeface="Times New Roman" pitchFamily="18" charset="0"/>
              </a:rPr>
              <a:t>elders.</a:t>
            </a:r>
          </a:p>
        </p:txBody>
      </p:sp>
      <p:sp>
        <p:nvSpPr>
          <p:cNvPr id="44035" name="Rectangle 3"/>
          <p:cNvSpPr>
            <a:spLocks noChangeArrowheads="1"/>
          </p:cNvSpPr>
          <p:nvPr/>
        </p:nvSpPr>
        <p:spPr bwMode="auto">
          <a:xfrm>
            <a:off x="3248025" y="3362325"/>
            <a:ext cx="2825750" cy="12128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r>
              <a:rPr lang="en-US" sz="2400" b="1" dirty="0">
                <a:latin typeface="Times New Roman" pitchFamily="18" charset="0"/>
              </a:rPr>
              <a:t>Church at Corinth</a:t>
            </a:r>
          </a:p>
          <a:p>
            <a:pPr algn="ctr"/>
            <a:r>
              <a:rPr lang="en-US" sz="2400" b="1" dirty="0">
                <a:latin typeface="Times New Roman" pitchFamily="18" charset="0"/>
              </a:rPr>
              <a:t>Overseen by its own</a:t>
            </a:r>
            <a:br>
              <a:rPr lang="en-US" sz="2400" b="1" dirty="0">
                <a:latin typeface="Times New Roman" pitchFamily="18" charset="0"/>
              </a:rPr>
            </a:br>
            <a:r>
              <a:rPr lang="en-US" sz="2400" b="1" dirty="0">
                <a:latin typeface="Times New Roman" pitchFamily="18" charset="0"/>
              </a:rPr>
              <a:t>elders</a:t>
            </a:r>
          </a:p>
        </p:txBody>
      </p:sp>
      <p:sp>
        <p:nvSpPr>
          <p:cNvPr id="44036" name="Rectangle 4"/>
          <p:cNvSpPr>
            <a:spLocks noChangeArrowheads="1"/>
          </p:cNvSpPr>
          <p:nvPr/>
        </p:nvSpPr>
        <p:spPr bwMode="auto">
          <a:xfrm>
            <a:off x="6197600" y="3362325"/>
            <a:ext cx="2698750" cy="12128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ctr"/>
            <a:r>
              <a:rPr lang="en-US" sz="2400" b="1" dirty="0">
                <a:latin typeface="Times New Roman" pitchFamily="18" charset="0"/>
              </a:rPr>
              <a:t>Church at Ephesus</a:t>
            </a:r>
          </a:p>
          <a:p>
            <a:pPr algn="ctr"/>
            <a:r>
              <a:rPr lang="en-US" sz="2400" b="1" dirty="0">
                <a:latin typeface="Times New Roman" pitchFamily="18" charset="0"/>
              </a:rPr>
              <a:t>Overseen by its </a:t>
            </a:r>
            <a:br>
              <a:rPr lang="en-US" sz="2400" b="1" dirty="0">
                <a:latin typeface="Times New Roman" pitchFamily="18" charset="0"/>
              </a:rPr>
            </a:br>
            <a:r>
              <a:rPr lang="en-US" sz="2400" b="1" dirty="0">
                <a:latin typeface="Times New Roman" pitchFamily="18" charset="0"/>
              </a:rPr>
              <a:t>own elders</a:t>
            </a:r>
          </a:p>
        </p:txBody>
      </p:sp>
      <p:sp>
        <p:nvSpPr>
          <p:cNvPr id="44037" name="Rectangle 5"/>
          <p:cNvSpPr>
            <a:spLocks noChangeArrowheads="1"/>
          </p:cNvSpPr>
          <p:nvPr/>
        </p:nvSpPr>
        <p:spPr bwMode="auto">
          <a:xfrm>
            <a:off x="282575" y="5195888"/>
            <a:ext cx="8642350" cy="946150"/>
          </a:xfrm>
          <a:prstGeom prst="rect">
            <a:avLst/>
          </a:prstGeom>
          <a:solidFill>
            <a:schemeClr val="bg1"/>
          </a:solidFill>
          <a:ln>
            <a:noFill/>
          </a:ln>
          <a:effectLst/>
          <a:extLst/>
        </p:spPr>
        <p:txBody>
          <a:bodyPr wrap="none" lIns="92075" tIns="46038" rIns="92075" bIns="46038">
            <a:spAutoFit/>
          </a:bodyPr>
          <a:lstStyle/>
          <a:p>
            <a:pPr algn="ctr"/>
            <a:r>
              <a:rPr lang="en-US" sz="2800" b="1" i="1" dirty="0">
                <a:latin typeface="Century Schoolbook" pitchFamily="18" charset="0"/>
              </a:rPr>
              <a:t>These local churches never joined together </a:t>
            </a:r>
            <a:br>
              <a:rPr lang="en-US" sz="2800" b="1" i="1" dirty="0">
                <a:latin typeface="Century Schoolbook" pitchFamily="18" charset="0"/>
              </a:rPr>
            </a:br>
            <a:r>
              <a:rPr lang="en-US" sz="2800" b="1" i="1" dirty="0">
                <a:latin typeface="Century Schoolbook" pitchFamily="18" charset="0"/>
              </a:rPr>
              <a:t>to form anything larger than the local church.</a:t>
            </a:r>
          </a:p>
        </p:txBody>
      </p:sp>
      <p:sp>
        <p:nvSpPr>
          <p:cNvPr id="44038" name="Text Box 6"/>
          <p:cNvSpPr txBox="1">
            <a:spLocks noChangeArrowheads="1"/>
          </p:cNvSpPr>
          <p:nvPr/>
        </p:nvSpPr>
        <p:spPr bwMode="auto">
          <a:xfrm>
            <a:off x="525463" y="1181100"/>
            <a:ext cx="2209800" cy="7747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400" dirty="0">
                <a:latin typeface="Times New Roman" pitchFamily="18" charset="0"/>
              </a:rPr>
              <a:t>CHRIST</a:t>
            </a:r>
          </a:p>
        </p:txBody>
      </p:sp>
      <p:sp>
        <p:nvSpPr>
          <p:cNvPr id="44039" name="Text Box 7"/>
          <p:cNvSpPr txBox="1">
            <a:spLocks noChangeArrowheads="1"/>
          </p:cNvSpPr>
          <p:nvPr/>
        </p:nvSpPr>
        <p:spPr bwMode="auto">
          <a:xfrm>
            <a:off x="3556000" y="1181100"/>
            <a:ext cx="2209800" cy="7747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400" dirty="0">
                <a:latin typeface="Times New Roman" pitchFamily="18" charset="0"/>
              </a:rPr>
              <a:t>CHRIST</a:t>
            </a:r>
          </a:p>
        </p:txBody>
      </p:sp>
      <p:sp>
        <p:nvSpPr>
          <p:cNvPr id="44040" name="Text Box 8"/>
          <p:cNvSpPr txBox="1">
            <a:spLocks noChangeArrowheads="1"/>
          </p:cNvSpPr>
          <p:nvPr/>
        </p:nvSpPr>
        <p:spPr bwMode="auto">
          <a:xfrm>
            <a:off x="6440488" y="1181100"/>
            <a:ext cx="2209800" cy="7747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400" dirty="0">
                <a:latin typeface="Times New Roman" pitchFamily="18" charset="0"/>
              </a:rPr>
              <a:t>CHRIST</a:t>
            </a:r>
          </a:p>
        </p:txBody>
      </p:sp>
      <p:sp>
        <p:nvSpPr>
          <p:cNvPr id="44041" name="Line 9"/>
          <p:cNvSpPr>
            <a:spLocks noChangeShapeType="1"/>
          </p:cNvSpPr>
          <p:nvPr/>
        </p:nvSpPr>
        <p:spPr bwMode="auto">
          <a:xfrm>
            <a:off x="1600200" y="1981200"/>
            <a:ext cx="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2" name="Line 10"/>
          <p:cNvSpPr>
            <a:spLocks noChangeShapeType="1"/>
          </p:cNvSpPr>
          <p:nvPr/>
        </p:nvSpPr>
        <p:spPr bwMode="auto">
          <a:xfrm>
            <a:off x="4648200" y="1981200"/>
            <a:ext cx="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3" name="Line 11"/>
          <p:cNvSpPr>
            <a:spLocks noChangeShapeType="1"/>
          </p:cNvSpPr>
          <p:nvPr/>
        </p:nvSpPr>
        <p:spPr bwMode="auto">
          <a:xfrm>
            <a:off x="7543800" y="1981200"/>
            <a:ext cx="0" cy="1295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a:bodyPr>
          <a:lstStyle/>
          <a:p>
            <a:r>
              <a:rPr lang="en-US" sz="3200" dirty="0">
                <a:latin typeface="Lucida Sans Unicode" panose="020B0602030504020204" pitchFamily="34" charset="0"/>
                <a:cs typeface="Lucida Sans Unicode" panose="020B0602030504020204" pitchFamily="34" charset="0"/>
              </a:rPr>
              <a:t>(#2) Local churches are autonomous</a:t>
            </a:r>
          </a:p>
        </p:txBody>
      </p:sp>
      <p:sp>
        <p:nvSpPr>
          <p:cNvPr id="33795" name="Rectangle 3"/>
          <p:cNvSpPr>
            <a:spLocks noGrp="1" noChangeArrowheads="1"/>
          </p:cNvSpPr>
          <p:nvPr>
            <p:ph idx="1"/>
          </p:nvPr>
        </p:nvSpPr>
        <p:spPr/>
        <p:txBody>
          <a:bodyPr anchor="ctr">
            <a:normAutofit/>
          </a:bodyPr>
          <a:lstStyle/>
          <a:p>
            <a:pPr>
              <a:lnSpc>
                <a:spcPct val="130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God decreed the same government for each local </a:t>
            </a:r>
            <a:r>
              <a:rPr lang="en-US" sz="2400" dirty="0" smtClean="0">
                <a:latin typeface="Lucida Sans Unicode" panose="020B0602030504020204" pitchFamily="34" charset="0"/>
                <a:cs typeface="Lucida Sans Unicode" panose="020B0602030504020204" pitchFamily="34" charset="0"/>
              </a:rPr>
              <a:t>church (Acts </a:t>
            </a:r>
            <a:r>
              <a:rPr lang="en-US" sz="2400" dirty="0">
                <a:latin typeface="Lucida Sans Unicode" panose="020B0602030504020204" pitchFamily="34" charset="0"/>
                <a:cs typeface="Lucida Sans Unicode" panose="020B0602030504020204" pitchFamily="34" charset="0"/>
              </a:rPr>
              <a:t>14:23; Titus </a:t>
            </a:r>
            <a:r>
              <a:rPr lang="en-US" sz="2400" dirty="0" smtClean="0">
                <a:latin typeface="Lucida Sans Unicode" panose="020B0602030504020204" pitchFamily="34" charset="0"/>
                <a:cs typeface="Lucida Sans Unicode" panose="020B0602030504020204" pitchFamily="34" charset="0"/>
              </a:rPr>
              <a:t>1:5).</a:t>
            </a:r>
            <a:endParaRPr lang="en-US" sz="2400" dirty="0">
              <a:latin typeface="Lucida Sans Unicode" panose="020B0602030504020204" pitchFamily="34" charset="0"/>
              <a:cs typeface="Lucida Sans Unicode" panose="020B0602030504020204" pitchFamily="34" charset="0"/>
            </a:endParaRPr>
          </a:p>
          <a:p>
            <a:pPr>
              <a:lnSpc>
                <a:spcPct val="130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Oversight </a:t>
            </a:r>
            <a:r>
              <a:rPr lang="en-US" sz="2400" dirty="0">
                <a:latin typeface="Lucida Sans Unicode" panose="020B0602030504020204" pitchFamily="34" charset="0"/>
                <a:cs typeface="Lucida Sans Unicode" panose="020B0602030504020204" pitchFamily="34" charset="0"/>
              </a:rPr>
              <a:t>of these elders is limited to the “flock which </a:t>
            </a:r>
            <a:r>
              <a:rPr lang="en-US" sz="2400" dirty="0" smtClean="0">
                <a:latin typeface="Lucida Sans Unicode" panose="020B0602030504020204" pitchFamily="34" charset="0"/>
                <a:cs typeface="Lucida Sans Unicode" panose="020B0602030504020204" pitchFamily="34" charset="0"/>
              </a:rPr>
              <a:t>is among </a:t>
            </a:r>
            <a:r>
              <a:rPr lang="en-US" sz="2400" dirty="0">
                <a:latin typeface="Lucida Sans Unicode" panose="020B0602030504020204" pitchFamily="34" charset="0"/>
                <a:cs typeface="Lucida Sans Unicode" panose="020B0602030504020204" pitchFamily="34" charset="0"/>
              </a:rPr>
              <a:t>you” (1 Peter </a:t>
            </a:r>
            <a:r>
              <a:rPr lang="en-US" sz="2400" dirty="0" smtClean="0">
                <a:latin typeface="Lucida Sans Unicode" panose="020B0602030504020204" pitchFamily="34" charset="0"/>
                <a:cs typeface="Lucida Sans Unicode" panose="020B0602030504020204" pitchFamily="34" charset="0"/>
              </a:rPr>
              <a:t>5:2; Acts </a:t>
            </a:r>
            <a:r>
              <a:rPr lang="en-US" sz="2400" dirty="0">
                <a:latin typeface="Lucida Sans Unicode" panose="020B0602030504020204" pitchFamily="34" charset="0"/>
                <a:cs typeface="Lucida Sans Unicode" panose="020B0602030504020204" pitchFamily="34" charset="0"/>
              </a:rPr>
              <a:t>20:28).</a:t>
            </a:r>
          </a:p>
          <a:p>
            <a:pPr lvl="1">
              <a:lnSpc>
                <a:spcPct val="13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When men went out from </a:t>
            </a:r>
            <a:r>
              <a:rPr lang="en-US" sz="2200" dirty="0" smtClean="0">
                <a:latin typeface="Lucida Sans Unicode" panose="020B0602030504020204" pitchFamily="34" charset="0"/>
                <a:cs typeface="Lucida Sans Unicode" panose="020B0602030504020204" pitchFamily="34" charset="0"/>
              </a:rPr>
              <a:t>Jerusalem (</a:t>
            </a:r>
            <a:r>
              <a:rPr lang="en-US" sz="2200" dirty="0">
                <a:latin typeface="Lucida Sans Unicode" panose="020B0602030504020204" pitchFamily="34" charset="0"/>
                <a:cs typeface="Lucida Sans Unicode" panose="020B0602030504020204" pitchFamily="34" charset="0"/>
              </a:rPr>
              <a:t>Acts 11:19-24) and Antioch (Acts 13:1-4; 14:26-27; 15:39-40), the resulting churches were not under the oversight of the “mother” church.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Autofit/>
          </a:bodyPr>
          <a:lstStyle/>
          <a:p>
            <a:r>
              <a:rPr lang="en-US" sz="3200" dirty="0">
                <a:latin typeface="Lucida Sans Unicode" panose="020B0602030504020204" pitchFamily="34" charset="0"/>
                <a:cs typeface="Lucida Sans Unicode" panose="020B0602030504020204" pitchFamily="34" charset="0"/>
              </a:rPr>
              <a:t>(#2) Local churches are autonomous</a:t>
            </a:r>
          </a:p>
        </p:txBody>
      </p:sp>
      <p:sp>
        <p:nvSpPr>
          <p:cNvPr id="34819" name="Rectangle 3"/>
          <p:cNvSpPr>
            <a:spLocks noGrp="1" noChangeArrowheads="1"/>
          </p:cNvSpPr>
          <p:nvPr>
            <p:ph idx="1"/>
          </p:nvPr>
        </p:nvSpPr>
        <p:spPr/>
        <p:txBody>
          <a:bodyPr anchor="ctr">
            <a:norm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Consider the letters to the 7 churches of Asia (Revelation 2-3).</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Not sent to any regional oversight committee or organization, but to 7 local churches</a:t>
            </a:r>
            <a:r>
              <a:rPr lang="en-US" sz="2200" dirty="0" smtClean="0">
                <a:latin typeface="Lucida Sans Unicode" panose="020B0602030504020204" pitchFamily="34" charset="0"/>
                <a:cs typeface="Lucida Sans Unicode" panose="020B0602030504020204" pitchFamily="34" charset="0"/>
              </a:rPr>
              <a:t>. Christ dealt with each one independently.</a:t>
            </a:r>
            <a:endParaRPr lang="en-US" sz="2200" dirty="0">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Some had </a:t>
            </a:r>
            <a:r>
              <a:rPr lang="en-US" sz="2200" dirty="0">
                <a:latin typeface="Lucida Sans Unicode" panose="020B0602030504020204" pitchFamily="34" charset="0"/>
                <a:cs typeface="Lucida Sans Unicode" panose="020B0602030504020204" pitchFamily="34" charset="0"/>
              </a:rPr>
              <a:t>severe problems, </a:t>
            </a:r>
            <a:r>
              <a:rPr lang="en-US" sz="2200" dirty="0" smtClean="0">
                <a:latin typeface="Lucida Sans Unicode" panose="020B0602030504020204" pitchFamily="34" charset="0"/>
                <a:cs typeface="Lucida Sans Unicode" panose="020B0602030504020204" pitchFamily="34" charset="0"/>
              </a:rPr>
              <a:t>but no </a:t>
            </a:r>
            <a:r>
              <a:rPr lang="en-US" sz="2200" dirty="0">
                <a:latin typeface="Lucida Sans Unicode" panose="020B0602030504020204" pitchFamily="34" charset="0"/>
                <a:cs typeface="Lucida Sans Unicode" panose="020B0602030504020204" pitchFamily="34" charset="0"/>
              </a:rPr>
              <a:t>other church was charged with disciplining them. Each </a:t>
            </a:r>
            <a:r>
              <a:rPr lang="en-US" sz="2200" dirty="0" smtClean="0">
                <a:latin typeface="Lucida Sans Unicode" panose="020B0602030504020204" pitchFamily="34" charset="0"/>
                <a:cs typeface="Lucida Sans Unicode" panose="020B0602030504020204" pitchFamily="34" charset="0"/>
              </a:rPr>
              <a:t>was expected to take care of its own problems.</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What if Smyrna had been tied to </a:t>
            </a:r>
            <a:r>
              <a:rPr lang="en-US" sz="2200" dirty="0" err="1" smtClean="0">
                <a:latin typeface="Lucida Sans Unicode" panose="020B0602030504020204" pitchFamily="34" charset="0"/>
                <a:cs typeface="Lucida Sans Unicode" panose="020B0602030504020204" pitchFamily="34" charset="0"/>
              </a:rPr>
              <a:t>Pergamos</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Autofit/>
          </a:bodyPr>
          <a:lstStyle/>
          <a:p>
            <a:r>
              <a:rPr lang="en-US" sz="3200" dirty="0">
                <a:latin typeface="Lucida Sans Unicode" panose="020B0602030504020204" pitchFamily="34" charset="0"/>
                <a:cs typeface="Lucida Sans Unicode" panose="020B0602030504020204" pitchFamily="34" charset="0"/>
              </a:rPr>
              <a:t>(#2) Local churches are autonomous</a:t>
            </a:r>
          </a:p>
        </p:txBody>
      </p:sp>
      <p:sp>
        <p:nvSpPr>
          <p:cNvPr id="35843" name="Rectangle 3"/>
          <p:cNvSpPr>
            <a:spLocks noGrp="1" noChangeArrowheads="1"/>
          </p:cNvSpPr>
          <p:nvPr>
            <p:ph idx="1"/>
          </p:nvPr>
        </p:nvSpPr>
        <p:spPr>
          <a:xfrm>
            <a:off x="457200" y="1600200"/>
            <a:ext cx="8382000" cy="4525963"/>
          </a:xfrm>
        </p:spPr>
        <p:txBody>
          <a:bodyPr anchor="ctr">
            <a:normAutofit/>
          </a:bodyPr>
          <a:lstStyle/>
          <a:p>
            <a:pPr>
              <a:lnSpc>
                <a:spcPct val="130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Even when </a:t>
            </a:r>
            <a:r>
              <a:rPr lang="en-US" sz="2400" dirty="0" smtClean="0">
                <a:latin typeface="Lucida Sans Unicode" panose="020B0602030504020204" pitchFamily="34" charset="0"/>
                <a:cs typeface="Lucida Sans Unicode" panose="020B0602030504020204" pitchFamily="34" charset="0"/>
              </a:rPr>
              <a:t>one or more </a:t>
            </a:r>
            <a:r>
              <a:rPr lang="en-US" sz="2400" dirty="0">
                <a:latin typeface="Lucida Sans Unicode" panose="020B0602030504020204" pitchFamily="34" charset="0"/>
                <a:cs typeface="Lucida Sans Unicode" panose="020B0602030504020204" pitchFamily="34" charset="0"/>
              </a:rPr>
              <a:t>churches </a:t>
            </a:r>
            <a:r>
              <a:rPr lang="en-US" sz="2400" dirty="0" smtClean="0">
                <a:latin typeface="Lucida Sans Unicode" panose="020B0602030504020204" pitchFamily="34" charset="0"/>
                <a:cs typeface="Lucida Sans Unicode" panose="020B0602030504020204" pitchFamily="34" charset="0"/>
              </a:rPr>
              <a:t>assisted another with a benevolent </a:t>
            </a:r>
            <a:r>
              <a:rPr lang="en-US" sz="2400" b="1" dirty="0" smtClean="0">
                <a:latin typeface="Lucida Sans Unicode" panose="020B0602030504020204" pitchFamily="34" charset="0"/>
                <a:cs typeface="Lucida Sans Unicode" panose="020B0602030504020204" pitchFamily="34" charset="0"/>
              </a:rPr>
              <a:t>need</a:t>
            </a:r>
            <a:r>
              <a:rPr lang="en-US" sz="2400" dirty="0" smtClean="0">
                <a:latin typeface="Lucida Sans Unicode" panose="020B0602030504020204" pitchFamily="34" charset="0"/>
                <a:cs typeface="Lucida Sans Unicode" panose="020B0602030504020204" pitchFamily="34" charset="0"/>
              </a:rPr>
              <a:t>, </a:t>
            </a:r>
            <a:r>
              <a:rPr lang="en-US" sz="2400" dirty="0">
                <a:latin typeface="Lucida Sans Unicode" panose="020B0602030504020204" pitchFamily="34" charset="0"/>
                <a:cs typeface="Lucida Sans Unicode" panose="020B0602030504020204" pitchFamily="34" charset="0"/>
              </a:rPr>
              <a:t>they maintained an independence.</a:t>
            </a:r>
          </a:p>
          <a:p>
            <a:pPr lvl="1">
              <a:lnSpc>
                <a:spcPct val="13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When </a:t>
            </a:r>
            <a:r>
              <a:rPr lang="en-US" sz="2200" dirty="0">
                <a:latin typeface="Lucida Sans Unicode" panose="020B0602030504020204" pitchFamily="34" charset="0"/>
                <a:cs typeface="Lucida Sans Unicode" panose="020B0602030504020204" pitchFamily="34" charset="0"/>
              </a:rPr>
              <a:t>the church at Antioch sent relief to the brethren dwelling in Judea, they delivered it to the elders of the receiving churches (Acts 11:27-30</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theme/theme1.xml><?xml version="1.0" encoding="utf-8"?>
<a:theme xmlns:a="http://schemas.openxmlformats.org/drawingml/2006/main" name="Blank Presentatio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2134</TotalTime>
  <Words>1064</Words>
  <Application>Microsoft Office PowerPoint</Application>
  <PresentationFormat>On-screen Show (4:3)</PresentationFormat>
  <Paragraphs>87</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Blank Presentation</vt:lpstr>
      <vt:lpstr>Office Theme</vt:lpstr>
      <vt:lpstr>Quick Review</vt:lpstr>
      <vt:lpstr>Three Principles</vt:lpstr>
      <vt:lpstr>#1 Local churches are NOT autonomous</vt:lpstr>
      <vt:lpstr>#1 Local churches are NOT autonomous</vt:lpstr>
      <vt:lpstr>(#2) Local churches ARE autonomous</vt:lpstr>
      <vt:lpstr>PowerPoint Presentation</vt:lpstr>
      <vt:lpstr>(#2) Local churches are autonomous</vt:lpstr>
      <vt:lpstr>(#2) Local churches are autonomous</vt:lpstr>
      <vt:lpstr>(#2) Local churches are autonomous</vt:lpstr>
      <vt:lpstr>(#2) Local churches are autonomous</vt:lpstr>
      <vt:lpstr>(#2) Local churches are autonomous</vt:lpstr>
      <vt:lpstr>PowerPoint Presentation</vt:lpstr>
      <vt:lpstr>(#2) Local churches are autonomous</vt:lpstr>
      <vt:lpstr>PowerPoint Presentation</vt:lpstr>
      <vt:lpstr>PowerPoint Presentation</vt:lpstr>
      <vt:lpstr>PowerPoint Presentation</vt:lpstr>
      <vt:lpstr>Speak Only Where God Speaks</vt:lpstr>
      <vt:lpstr>Speaking Only Where God Speaks</vt:lpstr>
      <vt:lpstr>Speaking Only Where God Speaks</vt:lpstr>
    </vt:vector>
  </TitlesOfParts>
  <Company>Prattmont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Bryan Gibson</dc:creator>
  <cp:lastModifiedBy>Bryan</cp:lastModifiedBy>
  <cp:revision>76</cp:revision>
  <cp:lastPrinted>2016-05-13T20:20:14Z</cp:lastPrinted>
  <dcterms:created xsi:type="dcterms:W3CDTF">2008-11-04T18:22:38Z</dcterms:created>
  <dcterms:modified xsi:type="dcterms:W3CDTF">2016-05-23T17:32:09Z</dcterms:modified>
</cp:coreProperties>
</file>