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ED6B6C6-9705-4CD2-9039-8DD637FB442B}"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CE4273-37A8-4113-9A6C-203957AD9B91}"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D6B6C6-9705-4CD2-9039-8DD637FB442B}"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CE4273-37A8-4113-9A6C-203957AD9B9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ED6B6C6-9705-4CD2-9039-8DD637FB442B}"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CE4273-37A8-4113-9A6C-203957AD9B9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D6B6C6-9705-4CD2-9039-8DD637FB442B}"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CE4273-37A8-4113-9A6C-203957AD9B9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D6B6C6-9705-4CD2-9039-8DD637FB442B}" type="datetimeFigureOut">
              <a:rPr lang="en-US" smtClean="0"/>
              <a:t>4/3/2018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CE4273-37A8-4113-9A6C-203957AD9B91}"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ED6B6C6-9705-4CD2-9039-8DD637FB442B}" type="datetimeFigureOut">
              <a:rPr lang="en-US" smtClean="0"/>
              <a:t>4/3/2018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CE4273-37A8-4113-9A6C-203957AD9B9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ED6B6C6-9705-4CD2-9039-8DD637FB442B}" type="datetimeFigureOut">
              <a:rPr lang="en-US" smtClean="0"/>
              <a:t>4/3/2018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CE4273-37A8-4113-9A6C-203957AD9B91}"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D6B6C6-9705-4CD2-9039-8DD637FB442B}" type="datetimeFigureOut">
              <a:rPr lang="en-US" smtClean="0"/>
              <a:t>4/3/2018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CE4273-37A8-4113-9A6C-203957AD9B9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D6B6C6-9705-4CD2-9039-8DD637FB442B}" type="datetimeFigureOut">
              <a:rPr lang="en-US" smtClean="0"/>
              <a:t>4/3/2018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CE4273-37A8-4113-9A6C-203957AD9B9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D6B6C6-9705-4CD2-9039-8DD637FB442B}" type="datetimeFigureOut">
              <a:rPr lang="en-US" smtClean="0"/>
              <a:t>4/3/2018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CE4273-37A8-4113-9A6C-203957AD9B91}"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D6B6C6-9705-4CD2-9039-8DD637FB442B}" type="datetimeFigureOut">
              <a:rPr lang="en-US" smtClean="0"/>
              <a:t>4/3/2018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CE4273-37A8-4113-9A6C-203957AD9B9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0ED6B6C6-9705-4CD2-9039-8DD637FB442B}" type="datetimeFigureOut">
              <a:rPr lang="en-US" smtClean="0"/>
              <a:t>4/3/2018</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2BCE4273-37A8-4113-9A6C-203957AD9B9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normAutofit/>
          </a:bodyPr>
          <a:lstStyle/>
          <a:p>
            <a:pPr algn="ctr"/>
            <a:r>
              <a:rPr lang="en-US" sz="3600" cap="none" dirty="0" smtClean="0">
                <a:latin typeface="Lucida Sans Unicode" panose="020B0602030504020204" pitchFamily="34" charset="0"/>
                <a:cs typeface="Lucida Sans Unicode" panose="020B0602030504020204" pitchFamily="34" charset="0"/>
              </a:rPr>
              <a:t>Minor Prophets—Lesson 10</a:t>
            </a:r>
            <a:endParaRPr lang="en-US" sz="3600" cap="none" dirty="0">
              <a:latin typeface="Lucida Sans Unicode" panose="020B0602030504020204" pitchFamily="34" charset="0"/>
              <a:cs typeface="Lucida Sans Unicode" panose="020B0602030504020204" pitchFamily="34" charset="0"/>
            </a:endParaRPr>
          </a:p>
        </p:txBody>
      </p:sp>
      <p:sp>
        <p:nvSpPr>
          <p:cNvPr id="3" name="Subtitle 2"/>
          <p:cNvSpPr>
            <a:spLocks noGrp="1"/>
          </p:cNvSpPr>
          <p:nvPr>
            <p:ph type="subTitle" idx="1"/>
          </p:nvPr>
        </p:nvSpPr>
        <p:spPr>
          <a:xfrm>
            <a:off x="685800" y="3505200"/>
            <a:ext cx="7772400" cy="1752600"/>
          </a:xfrm>
        </p:spPr>
        <p:txBody>
          <a:bodyPr anchor="t">
            <a:noAutofit/>
          </a:bodyPr>
          <a:lstStyle/>
          <a:p>
            <a:pPr algn="ctr"/>
            <a:r>
              <a:rPr lang="en-US" b="1" cap="none" dirty="0" smtClean="0">
                <a:solidFill>
                  <a:schemeClr val="tx1"/>
                </a:solidFill>
                <a:latin typeface="Lucida Sans Unicode" panose="020B0602030504020204" pitchFamily="34" charset="0"/>
                <a:cs typeface="Lucida Sans Unicode" panose="020B0602030504020204" pitchFamily="34" charset="0"/>
              </a:rPr>
              <a:t>Hosea</a:t>
            </a:r>
            <a:r>
              <a:rPr lang="en-US" cap="none" dirty="0" smtClean="0">
                <a:solidFill>
                  <a:schemeClr val="tx1"/>
                </a:solidFill>
                <a:latin typeface="Lucida Sans Unicode" panose="020B0602030504020204" pitchFamily="34" charset="0"/>
                <a:cs typeface="Lucida Sans Unicode" panose="020B0602030504020204" pitchFamily="34" charset="0"/>
              </a:rPr>
              <a:t>: Introduction and Overview, Chapters 1-4</a:t>
            </a:r>
            <a:endParaRPr lang="en-US" cap="none" dirty="0">
              <a:solidFill>
                <a:schemeClr val="tx1"/>
              </a:solidFill>
              <a:latin typeface="Lucida Sans Unicode" panose="020B0602030504020204" pitchFamily="34" charset="0"/>
              <a:cs typeface="Lucida Sans Unicode" panose="020B0602030504020204" pitchFamily="34" charset="0"/>
            </a:endParaRPr>
          </a:p>
        </p:txBody>
      </p:sp>
      <p:sp>
        <p:nvSpPr>
          <p:cNvPr id="4" name="TextBox 3"/>
          <p:cNvSpPr txBox="1"/>
          <p:nvPr/>
        </p:nvSpPr>
        <p:spPr>
          <a:xfrm>
            <a:off x="2286000" y="4473450"/>
            <a:ext cx="4648200" cy="1708160"/>
          </a:xfrm>
          <a:prstGeom prst="rect">
            <a:avLst/>
          </a:prstGeom>
          <a:solidFill>
            <a:schemeClr val="tx2">
              <a:lumMod val="60000"/>
              <a:lumOff val="4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nSpc>
                <a:spcPct val="125000"/>
              </a:lnSpc>
            </a:pPr>
            <a:r>
              <a:rPr lang="en-US" sz="2100" dirty="0" smtClean="0">
                <a:latin typeface="Lucida Sans Unicode" panose="020B0602030504020204" pitchFamily="34" charset="0"/>
                <a:cs typeface="Lucida Sans Unicode" panose="020B0602030504020204" pitchFamily="34" charset="0"/>
              </a:rPr>
              <a:t>“How can I give you up, Ephraim?</a:t>
            </a:r>
          </a:p>
          <a:p>
            <a:pPr>
              <a:lnSpc>
                <a:spcPct val="125000"/>
              </a:lnSpc>
            </a:pPr>
            <a:r>
              <a:rPr lang="en-US" sz="2100" dirty="0" smtClean="0">
                <a:latin typeface="Lucida Sans Unicode" panose="020B0602030504020204" pitchFamily="34" charset="0"/>
                <a:cs typeface="Lucida Sans Unicode" panose="020B0602030504020204" pitchFamily="34" charset="0"/>
              </a:rPr>
              <a:t>How can I hand you over, Israel?...</a:t>
            </a:r>
          </a:p>
          <a:p>
            <a:pPr>
              <a:lnSpc>
                <a:spcPct val="125000"/>
              </a:lnSpc>
            </a:pPr>
            <a:r>
              <a:rPr lang="en-US" sz="2100" dirty="0" smtClean="0">
                <a:latin typeface="Lucida Sans Unicode" panose="020B0602030504020204" pitchFamily="34" charset="0"/>
                <a:cs typeface="Lucida Sans Unicode" panose="020B0602030504020204" pitchFamily="34" charset="0"/>
              </a:rPr>
              <a:t>My heart churns within Me;</a:t>
            </a:r>
          </a:p>
          <a:p>
            <a:pPr>
              <a:lnSpc>
                <a:spcPct val="125000"/>
              </a:lnSpc>
            </a:pPr>
            <a:r>
              <a:rPr lang="en-US" sz="2100" dirty="0" smtClean="0">
                <a:latin typeface="Lucida Sans Unicode" panose="020B0602030504020204" pitchFamily="34" charset="0"/>
                <a:cs typeface="Lucida Sans Unicode" panose="020B0602030504020204" pitchFamily="34" charset="0"/>
              </a:rPr>
              <a:t>My sympathy is stirred” (11:8).</a:t>
            </a:r>
            <a:endParaRPr lang="en-US" sz="21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486089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sz="3600" cap="none" dirty="0" smtClean="0">
                <a:latin typeface="Lucida Sans Unicode" panose="020B0602030504020204" pitchFamily="34" charset="0"/>
                <a:cs typeface="Lucida Sans Unicode" panose="020B0602030504020204" pitchFamily="34" charset="0"/>
              </a:rPr>
              <a:t>Minor Prophets—Lesson 11</a:t>
            </a:r>
            <a:endParaRPr lang="en-US" sz="3600" cap="none" dirty="0">
              <a:latin typeface="Lucida Sans Unicode" panose="020B0602030504020204" pitchFamily="34" charset="0"/>
              <a:cs typeface="Lucida Sans Unicode" panose="020B0602030504020204" pitchFamily="34" charset="0"/>
            </a:endParaRPr>
          </a:p>
        </p:txBody>
      </p:sp>
      <p:sp>
        <p:nvSpPr>
          <p:cNvPr id="3" name="Subtitle 2"/>
          <p:cNvSpPr>
            <a:spLocks noGrp="1"/>
          </p:cNvSpPr>
          <p:nvPr>
            <p:ph type="subTitle" idx="1"/>
          </p:nvPr>
        </p:nvSpPr>
        <p:spPr/>
        <p:txBody>
          <a:bodyPr anchor="ctr">
            <a:normAutofit/>
          </a:bodyPr>
          <a:lstStyle/>
          <a:p>
            <a:r>
              <a:rPr lang="en-US" sz="2800" dirty="0" smtClean="0">
                <a:solidFill>
                  <a:schemeClr val="tx1"/>
                </a:solidFill>
                <a:latin typeface="Lucida Sans Unicode" panose="020B0602030504020204" pitchFamily="34" charset="0"/>
                <a:cs typeface="Lucida Sans Unicode" panose="020B0602030504020204" pitchFamily="34" charset="0"/>
              </a:rPr>
              <a:t>Hosea 5-8</a:t>
            </a:r>
            <a:endParaRPr lang="en-US" sz="2800"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5903308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600" dirty="0" smtClean="0">
                <a:latin typeface="Lucida Sans Unicode" panose="020B0602030504020204" pitchFamily="34" charset="0"/>
                <a:cs typeface="Lucida Sans Unicode" panose="020B0602030504020204" pitchFamily="34" charset="0"/>
              </a:rPr>
              <a:t>Questions</a:t>
            </a:r>
            <a:endParaRPr lang="en-US" sz="3600" dirty="0">
              <a:latin typeface="Lucida Sans Unicode" panose="020B0602030504020204" pitchFamily="34" charset="0"/>
              <a:cs typeface="Lucida Sans Unicode" panose="020B0602030504020204" pitchFamily="34" charset="0"/>
            </a:endParaRPr>
          </a:p>
        </p:txBody>
      </p:sp>
      <p:sp>
        <p:nvSpPr>
          <p:cNvPr id="2" name="Content Placeholder 1"/>
          <p:cNvSpPr>
            <a:spLocks noGrp="1"/>
          </p:cNvSpPr>
          <p:nvPr>
            <p:ph idx="1"/>
          </p:nvPr>
        </p:nvSpPr>
        <p:spPr/>
        <p:txBody>
          <a:bodyPr anchor="ctr">
            <a:normAutofit/>
          </a:bodyPr>
          <a:lstStyle/>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Why will Israel not be able to find the Lord when they seek Him?</a:t>
            </a:r>
          </a:p>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T  F  God said He would be unto Ephraim as a moth.</a:t>
            </a:r>
          </a:p>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What did Ephraim do when he “saw his sickness”?</a:t>
            </a:r>
          </a:p>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To what is the “goodness” or “faithfulness” of Ephraim and Judah compared?</a:t>
            </a:r>
          </a:p>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How had God “hewed” and “slain” them?</a:t>
            </a:r>
          </a:p>
        </p:txBody>
      </p:sp>
    </p:spTree>
    <p:extLst>
      <p:ext uri="{BB962C8B-B14F-4D97-AF65-F5344CB8AC3E}">
        <p14:creationId xmlns:p14="http://schemas.microsoft.com/office/powerpoint/2010/main" val="998414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600" dirty="0" smtClean="0">
                <a:latin typeface="Lucida Sans Unicode" panose="020B0602030504020204" pitchFamily="34" charset="0"/>
                <a:cs typeface="Lucida Sans Unicode" panose="020B0602030504020204" pitchFamily="34" charset="0"/>
              </a:rPr>
              <a:t>Questions</a:t>
            </a:r>
            <a:endParaRPr lang="en-US" sz="3600" dirty="0">
              <a:latin typeface="Lucida Sans Unicode" panose="020B0602030504020204" pitchFamily="34" charset="0"/>
              <a:cs typeface="Lucida Sans Unicode" panose="020B0602030504020204" pitchFamily="34" charset="0"/>
            </a:endParaRPr>
          </a:p>
        </p:txBody>
      </p:sp>
      <p:sp>
        <p:nvSpPr>
          <p:cNvPr id="2" name="Content Placeholder 1"/>
          <p:cNvSpPr>
            <a:spLocks noGrp="1"/>
          </p:cNvSpPr>
          <p:nvPr>
            <p:ph idx="1"/>
          </p:nvPr>
        </p:nvSpPr>
        <p:spPr/>
        <p:txBody>
          <a:bodyPr anchor="ctr">
            <a:normAutofit/>
          </a:bodyPr>
          <a:lstStyle/>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What two things did God desire more than sacrifice and burnt offerings?</a:t>
            </a:r>
          </a:p>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Who did Israel make glad with their wickedness and lies?</a:t>
            </a:r>
          </a:p>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T  F  God described Israel as a “cake not turned.”</a:t>
            </a:r>
          </a:p>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What was true of Israel that “he </a:t>
            </a:r>
            <a:r>
              <a:rPr lang="en-US" dirty="0" err="1" smtClean="0">
                <a:latin typeface="Lucida Sans Unicode" panose="020B0602030504020204" pitchFamily="34" charset="0"/>
                <a:cs typeface="Lucida Sans Unicode" panose="020B0602030504020204" pitchFamily="34" charset="0"/>
              </a:rPr>
              <a:t>knoweth</a:t>
            </a:r>
            <a:r>
              <a:rPr lang="en-US" dirty="0" smtClean="0">
                <a:latin typeface="Lucida Sans Unicode" panose="020B0602030504020204" pitchFamily="34" charset="0"/>
                <a:cs typeface="Lucida Sans Unicode" panose="020B0602030504020204" pitchFamily="34" charset="0"/>
              </a:rPr>
              <a:t> not”?</a:t>
            </a:r>
          </a:p>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T  F  Ephraim is also like a silly dove without heart.</a:t>
            </a:r>
          </a:p>
        </p:txBody>
      </p:sp>
    </p:spTree>
    <p:extLst>
      <p:ext uri="{BB962C8B-B14F-4D97-AF65-F5344CB8AC3E}">
        <p14:creationId xmlns:p14="http://schemas.microsoft.com/office/powerpoint/2010/main" val="1377591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600" dirty="0" smtClean="0">
                <a:latin typeface="Lucida Sans Unicode" panose="020B0602030504020204" pitchFamily="34" charset="0"/>
                <a:cs typeface="Lucida Sans Unicode" panose="020B0602030504020204" pitchFamily="34" charset="0"/>
              </a:rPr>
              <a:t>Questions</a:t>
            </a:r>
            <a:endParaRPr lang="en-US" sz="3600" dirty="0">
              <a:latin typeface="Lucida Sans Unicode" panose="020B0602030504020204" pitchFamily="34" charset="0"/>
              <a:cs typeface="Lucida Sans Unicode" panose="020B0602030504020204" pitchFamily="34" charset="0"/>
            </a:endParaRPr>
          </a:p>
        </p:txBody>
      </p:sp>
      <p:sp>
        <p:nvSpPr>
          <p:cNvPr id="2" name="Content Placeholder 1"/>
          <p:cNvSpPr>
            <a:spLocks noGrp="1"/>
          </p:cNvSpPr>
          <p:nvPr>
            <p:ph idx="1"/>
          </p:nvPr>
        </p:nvSpPr>
        <p:spPr/>
        <p:txBody>
          <a:bodyPr anchor="ctr">
            <a:normAutofit/>
          </a:bodyPr>
          <a:lstStyle/>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Though God bound and strengthened Israel’s arms, what did they do?</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T  F  Israel always set up kings and princes by God’s direction.</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What did Israel reap by sowing to the wind?</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T  F  Israel did not make many altars.</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How did Israel regard or consider the great things of God’s law?</a:t>
            </a:r>
          </a:p>
        </p:txBody>
      </p:sp>
    </p:spTree>
    <p:extLst>
      <p:ext uri="{BB962C8B-B14F-4D97-AF65-F5344CB8AC3E}">
        <p14:creationId xmlns:p14="http://schemas.microsoft.com/office/powerpoint/2010/main" val="1043393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Sins of Israel</a:t>
            </a:r>
            <a:endParaRPr lang="en-US" sz="3600" dirty="0">
              <a:latin typeface="Lucida Sans Unicode" panose="020B0602030504020204" pitchFamily="34" charset="0"/>
              <a:cs typeface="Lucida Sans Unicode" panose="020B0602030504020204" pitchFamily="34" charset="0"/>
            </a:endParaRPr>
          </a:p>
        </p:txBody>
      </p:sp>
      <p:sp>
        <p:nvSpPr>
          <p:cNvPr id="2" name="Content Placeholder 1"/>
          <p:cNvSpPr>
            <a:spLocks noGrp="1"/>
          </p:cNvSpPr>
          <p:nvPr>
            <p:ph idx="1"/>
          </p:nvPr>
        </p:nvSpPr>
        <p:spPr/>
        <p:txBody>
          <a:bodyPr anchor="ctr">
            <a:normAutofit/>
          </a:bodyP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Harlotry/idolatry (5:3-4; 8:4-6, 11).</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Went to the wrong doctor (5:13; 7:10-11, 14; 8:9-10).</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Fleeting faithfulness (6:4).</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Vain worship (6:6; 8:13).</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Robbery, murder (6:9; 7:1, 7).</a:t>
            </a:r>
          </a:p>
        </p:txBody>
      </p:sp>
    </p:spTree>
    <p:extLst>
      <p:ext uri="{BB962C8B-B14F-4D97-AF65-F5344CB8AC3E}">
        <p14:creationId xmlns:p14="http://schemas.microsoft.com/office/powerpoint/2010/main" val="804912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Sins of Israel</a:t>
            </a:r>
            <a:endParaRPr lang="en-US" sz="3600" dirty="0">
              <a:latin typeface="Lucida Sans Unicode" panose="020B0602030504020204" pitchFamily="34" charset="0"/>
              <a:cs typeface="Lucida Sans Unicode" panose="020B0602030504020204" pitchFamily="34" charset="0"/>
            </a:endParaRPr>
          </a:p>
        </p:txBody>
      </p:sp>
      <p:sp>
        <p:nvSpPr>
          <p:cNvPr id="2" name="Content Placeholder 1"/>
          <p:cNvSpPr>
            <a:spLocks noGrp="1"/>
          </p:cNvSpPr>
          <p:nvPr>
            <p:ph idx="1"/>
          </p:nvPr>
        </p:nvSpPr>
        <p:spPr/>
        <p:txBody>
          <a:bodyPr anchor="ctr">
            <a:normAutofit/>
          </a:bodyPr>
          <a:lstStyle/>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Lewdness (6:9).</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Drunkenness (7:5).</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Fled from God, rebelled against Him (7:13-16).</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Cursed with their tongues (7:16).</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Transgressed the covenant (6:7; 8:1).</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“Obey My voice, and I will be your God, and you shall be My people” (Jeremiah 7:23).</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221346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Underlying Causes</a:t>
            </a:r>
            <a:endParaRPr lang="en-US" sz="3600" dirty="0">
              <a:latin typeface="Lucida Sans Unicode" panose="020B0602030504020204" pitchFamily="34" charset="0"/>
              <a:cs typeface="Lucida Sans Unicode" panose="020B0602030504020204" pitchFamily="34" charset="0"/>
            </a:endParaRPr>
          </a:p>
        </p:txBody>
      </p:sp>
      <p:sp>
        <p:nvSpPr>
          <p:cNvPr id="2" name="Content Placeholder 1"/>
          <p:cNvSpPr>
            <a:spLocks noGrp="1"/>
          </p:cNvSpPr>
          <p:nvPr>
            <p:ph idx="1"/>
          </p:nvPr>
        </p:nvSpPr>
        <p:spPr>
          <a:xfrm>
            <a:off x="457200" y="1499616"/>
            <a:ext cx="8229600" cy="4901184"/>
          </a:xfrm>
        </p:spPr>
        <p:txBody>
          <a:bodyPr anchor="ctr">
            <a:noAutofit/>
          </a:bodyPr>
          <a:lstStyle/>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“The pride of Israel testifies to his face” (5:5; 7:10).</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Lack of knowledge, which they could have obtained from the law (4:6; 8:12).</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And from the prophets (6:5; 5:2).</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“They do not consider in their hearts that I remember all their wickedness” (7:2).</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“I </a:t>
            </a:r>
            <a:r>
              <a:rPr lang="en-US" sz="2200" b="1" dirty="0" smtClean="0">
                <a:latin typeface="Lucida Sans Unicode" panose="020B0602030504020204" pitchFamily="34" charset="0"/>
                <a:cs typeface="Lucida Sans Unicode" panose="020B0602030504020204" pitchFamily="34" charset="0"/>
              </a:rPr>
              <a:t>know</a:t>
            </a:r>
            <a:r>
              <a:rPr lang="en-US" sz="2200" dirty="0" smtClean="0">
                <a:latin typeface="Lucida Sans Unicode" panose="020B0602030504020204" pitchFamily="34" charset="0"/>
                <a:cs typeface="Lucida Sans Unicode" panose="020B0602030504020204" pitchFamily="34" charset="0"/>
              </a:rPr>
              <a:t> Ephraim, and Israel is </a:t>
            </a:r>
            <a:r>
              <a:rPr lang="en-US" sz="2200" b="1" dirty="0" smtClean="0">
                <a:latin typeface="Lucida Sans Unicode" panose="020B0602030504020204" pitchFamily="34" charset="0"/>
                <a:cs typeface="Lucida Sans Unicode" panose="020B0602030504020204" pitchFamily="34" charset="0"/>
              </a:rPr>
              <a:t>not hidden</a:t>
            </a:r>
            <a:r>
              <a:rPr lang="en-US" sz="2200" dirty="0" smtClean="0">
                <a:latin typeface="Lucida Sans Unicode" panose="020B0602030504020204" pitchFamily="34" charset="0"/>
                <a:cs typeface="Lucida Sans Unicode" panose="020B0602030504020204" pitchFamily="34" charset="0"/>
              </a:rPr>
              <a:t> from Me” (5:3).</a:t>
            </a:r>
          </a:p>
        </p:txBody>
      </p:sp>
    </p:spTree>
    <p:extLst>
      <p:ext uri="{BB962C8B-B14F-4D97-AF65-F5344CB8AC3E}">
        <p14:creationId xmlns:p14="http://schemas.microsoft.com/office/powerpoint/2010/main" val="1875109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Underlying Causes</a:t>
            </a:r>
            <a:endParaRPr lang="en-US" sz="3600" dirty="0">
              <a:latin typeface="Lucida Sans Unicode" panose="020B0602030504020204" pitchFamily="34" charset="0"/>
              <a:cs typeface="Lucida Sans Unicode" panose="020B0602030504020204" pitchFamily="34" charset="0"/>
            </a:endParaRPr>
          </a:p>
        </p:txBody>
      </p:sp>
      <p:sp>
        <p:nvSpPr>
          <p:cNvPr id="2" name="Content Placeholder 1"/>
          <p:cNvSpPr>
            <a:spLocks noGrp="1"/>
          </p:cNvSpPr>
          <p:nvPr>
            <p:ph idx="1"/>
          </p:nvPr>
        </p:nvSpPr>
        <p:spPr/>
        <p:txBody>
          <a:bodyPr anchor="ctr">
            <a:normAutofit/>
          </a:bodyPr>
          <a:lstStyle/>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Poor leadership, from priests, kings, etc. (5:1).</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“Willingly </a:t>
            </a:r>
            <a:r>
              <a:rPr lang="en-US" dirty="0">
                <a:latin typeface="Lucida Sans Unicode" panose="020B0602030504020204" pitchFamily="34" charset="0"/>
                <a:cs typeface="Lucida Sans Unicode" panose="020B0602030504020204" pitchFamily="34" charset="0"/>
              </a:rPr>
              <a:t>walked by human precept” (5:11).</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“Ephraim has mixed himself among the peoples; Ephraim is a cake unturned” (7:8).</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“Israel has forgotten his Maker” (8:14).</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Despised God’s goodness (7:13, 15).</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So hardened they didn’t know true condition (7:9).</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97031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God’s Judgment Against Israel</a:t>
            </a:r>
            <a:endParaRPr lang="en-US" sz="3600" dirty="0">
              <a:latin typeface="Lucida Sans Unicode" panose="020B0602030504020204" pitchFamily="34" charset="0"/>
              <a:cs typeface="Lucida Sans Unicode" panose="020B0602030504020204" pitchFamily="34" charset="0"/>
            </a:endParaRPr>
          </a:p>
        </p:txBody>
      </p:sp>
      <p:sp>
        <p:nvSpPr>
          <p:cNvPr id="2" name="Content Placeholder 1"/>
          <p:cNvSpPr>
            <a:spLocks noGrp="1"/>
          </p:cNvSpPr>
          <p:nvPr>
            <p:ph idx="1"/>
          </p:nvPr>
        </p:nvSpPr>
        <p:spPr/>
        <p:txBody>
          <a:bodyPr anchor="ctr">
            <a:normAutofit/>
          </a:bodyPr>
          <a:lstStyle/>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“With their flocks and herds they shall go to seek the LORD, but they will not find Him; He has withdrawn Himself from them” (5:6).</a:t>
            </a:r>
          </a:p>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“I will pour out My wrath on them like water” (5:10).</a:t>
            </a:r>
          </a:p>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“I will be to Ephraim like a moth, and to the house of Judah like rottenness” (5:12).</a:t>
            </a:r>
          </a:p>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“I will be like a lion to Ephraim, and like a young lion to the house of Judah. I, even I, will tear them and go away; I will take them away and no one shall rescue” (5:14).</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322813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God’s Judgment Against Israel</a:t>
            </a:r>
            <a:endParaRPr lang="en-US" sz="3600" dirty="0">
              <a:latin typeface="Lucida Sans Unicode" panose="020B0602030504020204" pitchFamily="34" charset="0"/>
              <a:cs typeface="Lucida Sans Unicode" panose="020B0602030504020204" pitchFamily="34" charset="0"/>
            </a:endParaRPr>
          </a:p>
        </p:txBody>
      </p:sp>
      <p:sp>
        <p:nvSpPr>
          <p:cNvPr id="2" name="Content Placeholder 1"/>
          <p:cNvSpPr>
            <a:spLocks noGrp="1"/>
          </p:cNvSpPr>
          <p:nvPr>
            <p:ph idx="1"/>
          </p:nvPr>
        </p:nvSpPr>
        <p:spPr/>
        <p:txBody>
          <a:bodyPr anchor="ct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“I will return again to My place until they acknowledge their offense” (5:15).</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“I will spread My net on them; I will bring them down like the birds of the air” (7:12).</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“Now He will remember their iniquities and punish their sins, they shall return to Egypt” (8:13).</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“I will send fire upon his cities, and it shall devour his palaces” (8:14).</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400018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cap="none" dirty="0" smtClean="0">
                <a:latin typeface="Lucida Sans Unicode" panose="020B0602030504020204" pitchFamily="34" charset="0"/>
                <a:cs typeface="Lucida Sans Unicode" panose="020B0602030504020204" pitchFamily="34" charset="0"/>
              </a:rPr>
              <a:t>Introduction, Overview</a:t>
            </a:r>
            <a:endParaRPr lang="en-US" sz="3600" cap="none"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828800"/>
            <a:ext cx="8229600" cy="4648199"/>
          </a:xfrm>
        </p:spPr>
        <p:txBody>
          <a:bodyPr anchor="ctr"/>
          <a:lstStyle/>
          <a:p>
            <a:pPr>
              <a:lnSpc>
                <a:spcPct val="125000"/>
              </a:lnSpc>
              <a:spcBef>
                <a:spcPts val="0"/>
              </a:spcBef>
              <a:spcAft>
                <a:spcPts val="1200"/>
              </a:spcAft>
              <a:buFont typeface="Wingdings" panose="05000000000000000000" pitchFamily="2" charset="2"/>
              <a:buChar char="§"/>
            </a:pPr>
            <a:r>
              <a:rPr lang="en-US" dirty="0" smtClean="0">
                <a:solidFill>
                  <a:schemeClr val="tx1"/>
                </a:solidFill>
                <a:latin typeface="Lucida Sans Unicode" panose="020B0602030504020204" pitchFamily="34" charset="0"/>
                <a:cs typeface="Lucida Sans Unicode" panose="020B0602030504020204" pitchFamily="34" charset="0"/>
              </a:rPr>
              <a:t>Details of Hosea’s </a:t>
            </a:r>
            <a:r>
              <a:rPr lang="en-US" b="1" dirty="0" smtClean="0">
                <a:solidFill>
                  <a:schemeClr val="tx1"/>
                </a:solidFill>
                <a:latin typeface="Lucida Sans Unicode" panose="020B0602030504020204" pitchFamily="34" charset="0"/>
                <a:cs typeface="Lucida Sans Unicode" panose="020B0602030504020204" pitchFamily="34" charset="0"/>
              </a:rPr>
              <a:t>personal life</a:t>
            </a:r>
            <a:r>
              <a:rPr lang="en-US" dirty="0" smtClean="0">
                <a:solidFill>
                  <a:schemeClr val="tx1"/>
                </a:solidFill>
                <a:latin typeface="Lucida Sans Unicode" panose="020B0602030504020204" pitchFamily="34" charset="0"/>
                <a:cs typeface="Lucida Sans Unicode" panose="020B0602030504020204" pitchFamily="34" charset="0"/>
              </a:rPr>
              <a:t> are recorded in chapters 1-3, so we’ll have more to say about that in our discussion.</a:t>
            </a:r>
          </a:p>
          <a:p>
            <a:pPr>
              <a:lnSpc>
                <a:spcPct val="125000"/>
              </a:lnSpc>
              <a:spcBef>
                <a:spcPts val="0"/>
              </a:spcBef>
              <a:spcAft>
                <a:spcPts val="1200"/>
              </a:spcAft>
              <a:buFont typeface="Wingdings" panose="05000000000000000000" pitchFamily="2" charset="2"/>
              <a:buChar char="§"/>
            </a:pPr>
            <a:r>
              <a:rPr lang="en-US" dirty="0" smtClean="0">
                <a:solidFill>
                  <a:schemeClr val="tx1"/>
                </a:solidFill>
                <a:latin typeface="Lucida Sans Unicode" panose="020B0602030504020204" pitchFamily="34" charset="0"/>
                <a:cs typeface="Lucida Sans Unicode" panose="020B0602030504020204" pitchFamily="34" charset="0"/>
              </a:rPr>
              <a:t>From the kings listed in 1:1, we can put Hosea’s </a:t>
            </a:r>
            <a:r>
              <a:rPr lang="en-US" b="1" dirty="0" smtClean="0">
                <a:solidFill>
                  <a:schemeClr val="tx1"/>
                </a:solidFill>
                <a:latin typeface="Lucida Sans Unicode" panose="020B0602030504020204" pitchFamily="34" charset="0"/>
                <a:cs typeface="Lucida Sans Unicode" panose="020B0602030504020204" pitchFamily="34" charset="0"/>
              </a:rPr>
              <a:t>years of prophesying</a:t>
            </a:r>
            <a:r>
              <a:rPr lang="en-US" dirty="0" smtClean="0">
                <a:solidFill>
                  <a:schemeClr val="tx1"/>
                </a:solidFill>
                <a:latin typeface="Lucida Sans Unicode" panose="020B0602030504020204" pitchFamily="34" charset="0"/>
                <a:cs typeface="Lucida Sans Unicode" panose="020B0602030504020204" pitchFamily="34" charset="0"/>
              </a:rPr>
              <a:t> in the approximate range of 750-725 B.C.</a:t>
            </a:r>
          </a:p>
          <a:p>
            <a:pPr>
              <a:lnSpc>
                <a:spcPct val="125000"/>
              </a:lnSpc>
              <a:spcBef>
                <a:spcPts val="0"/>
              </a:spcBef>
              <a:spcAft>
                <a:spcPts val="1200"/>
              </a:spcAft>
              <a:buFont typeface="Wingdings" panose="05000000000000000000" pitchFamily="2" charset="2"/>
              <a:buChar char="§"/>
            </a:pPr>
            <a:r>
              <a:rPr lang="en-US" dirty="0" smtClean="0">
                <a:solidFill>
                  <a:schemeClr val="tx1"/>
                </a:solidFill>
                <a:latin typeface="Lucida Sans Unicode" panose="020B0602030504020204" pitchFamily="34" charset="0"/>
                <a:cs typeface="Lucida Sans Unicode" panose="020B0602030504020204" pitchFamily="34" charset="0"/>
              </a:rPr>
              <a:t>Occasionally thoughts will be directed toward Judah, but Hosea’s </a:t>
            </a:r>
            <a:r>
              <a:rPr lang="en-US" b="1" dirty="0" smtClean="0">
                <a:solidFill>
                  <a:schemeClr val="tx1"/>
                </a:solidFill>
                <a:latin typeface="Lucida Sans Unicode" panose="020B0602030504020204" pitchFamily="34" charset="0"/>
                <a:cs typeface="Lucida Sans Unicode" panose="020B0602030504020204" pitchFamily="34" charset="0"/>
              </a:rPr>
              <a:t>primary</a:t>
            </a:r>
            <a:r>
              <a:rPr lang="en-US" dirty="0" smtClean="0">
                <a:solidFill>
                  <a:schemeClr val="tx1"/>
                </a:solidFill>
                <a:latin typeface="Lucida Sans Unicode" panose="020B0602030504020204" pitchFamily="34" charset="0"/>
                <a:cs typeface="Lucida Sans Unicode" panose="020B0602030504020204" pitchFamily="34" charset="0"/>
              </a:rPr>
              <a:t> </a:t>
            </a:r>
            <a:r>
              <a:rPr lang="en-US" b="1" dirty="0" smtClean="0">
                <a:solidFill>
                  <a:schemeClr val="tx1"/>
                </a:solidFill>
                <a:latin typeface="Lucida Sans Unicode" panose="020B0602030504020204" pitchFamily="34" charset="0"/>
                <a:cs typeface="Lucida Sans Unicode" panose="020B0602030504020204" pitchFamily="34" charset="0"/>
              </a:rPr>
              <a:t>audience</a:t>
            </a:r>
            <a:r>
              <a:rPr lang="en-US" dirty="0" smtClean="0">
                <a:solidFill>
                  <a:schemeClr val="tx1"/>
                </a:solidFill>
                <a:latin typeface="Lucida Sans Unicode" panose="020B0602030504020204" pitchFamily="34" charset="0"/>
                <a:cs typeface="Lucida Sans Unicode" panose="020B0602030504020204" pitchFamily="34" charset="0"/>
              </a:rPr>
              <a:t> is Israel (often called </a:t>
            </a:r>
            <a:r>
              <a:rPr lang="en-US" i="1" dirty="0" smtClean="0">
                <a:solidFill>
                  <a:schemeClr val="tx1"/>
                </a:solidFill>
                <a:latin typeface="Lucida Sans Unicode" panose="020B0602030504020204" pitchFamily="34" charset="0"/>
                <a:cs typeface="Lucida Sans Unicode" panose="020B0602030504020204" pitchFamily="34" charset="0"/>
              </a:rPr>
              <a:t>Ephraim</a:t>
            </a:r>
            <a:r>
              <a:rPr lang="en-US" dirty="0" smtClean="0">
                <a:solidFill>
                  <a:schemeClr val="tx1"/>
                </a:solidFill>
                <a:latin typeface="Lucida Sans Unicode" panose="020B0602030504020204" pitchFamily="34" charset="0"/>
                <a:cs typeface="Lucida Sans Unicode" panose="020B0602030504020204" pitchFamily="34" charset="0"/>
              </a:rPr>
              <a:t> in Hosea).</a:t>
            </a:r>
            <a:endParaRPr lang="en-US"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583934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sz="3600" cap="none" dirty="0" smtClean="0">
                <a:latin typeface="Lucida Sans Unicode" panose="020B0602030504020204" pitchFamily="34" charset="0"/>
                <a:cs typeface="Lucida Sans Unicode" panose="020B0602030504020204" pitchFamily="34" charset="0"/>
              </a:rPr>
              <a:t>Minor Prophets—Lesson 12</a:t>
            </a:r>
            <a:endParaRPr lang="en-US" sz="3600" cap="none" dirty="0">
              <a:latin typeface="Lucida Sans Unicode" panose="020B0602030504020204" pitchFamily="34" charset="0"/>
              <a:cs typeface="Lucida Sans Unicode" panose="020B0602030504020204" pitchFamily="34" charset="0"/>
            </a:endParaRPr>
          </a:p>
        </p:txBody>
      </p:sp>
      <p:sp>
        <p:nvSpPr>
          <p:cNvPr id="3" name="Subtitle 2"/>
          <p:cNvSpPr>
            <a:spLocks noGrp="1"/>
          </p:cNvSpPr>
          <p:nvPr>
            <p:ph type="subTitle" idx="1"/>
          </p:nvPr>
        </p:nvSpPr>
        <p:spPr/>
        <p:txBody>
          <a:bodyPr anchor="ctr">
            <a:normAutofit/>
          </a:bodyPr>
          <a:lstStyle/>
          <a:p>
            <a:r>
              <a:rPr lang="en-US" sz="2800" dirty="0" smtClean="0">
                <a:solidFill>
                  <a:schemeClr val="tx1"/>
                </a:solidFill>
                <a:latin typeface="Lucida Sans Unicode" panose="020B0602030504020204" pitchFamily="34" charset="0"/>
                <a:cs typeface="Lucida Sans Unicode" panose="020B0602030504020204" pitchFamily="34" charset="0"/>
              </a:rPr>
              <a:t>Hosea 9-11</a:t>
            </a:r>
            <a:endParaRPr lang="en-US" sz="2800"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812415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Questions</a:t>
            </a:r>
            <a:endParaRPr lang="en-US" sz="3600" dirty="0">
              <a:latin typeface="Lucida Sans Unicode" panose="020B0602030504020204" pitchFamily="34" charset="0"/>
              <a:cs typeface="Lucida Sans Unicode" panose="020B0602030504020204" pitchFamily="34" charset="0"/>
            </a:endParaRPr>
          </a:p>
        </p:txBody>
      </p:sp>
      <p:sp>
        <p:nvSpPr>
          <p:cNvPr id="4" name="Content Placeholder 3"/>
          <p:cNvSpPr>
            <a:spLocks noGrp="1"/>
          </p:cNvSpPr>
          <p:nvPr>
            <p:ph idx="1"/>
          </p:nvPr>
        </p:nvSpPr>
        <p:spPr/>
        <p:txBody>
          <a:bodyPr anchor="ctr">
            <a:normAutofit/>
          </a:bodyPr>
          <a:lstStyle/>
          <a:p>
            <a:pPr>
              <a:lnSpc>
                <a:spcPct val="120000"/>
              </a:lnSpc>
              <a:spcBef>
                <a:spcPts val="0"/>
              </a:spcBef>
              <a:spcAft>
                <a:spcPts val="1200"/>
              </a:spcAft>
            </a:pPr>
            <a:r>
              <a:rPr lang="en-US" b="1" dirty="0" smtClean="0">
                <a:latin typeface="Lucida Sans Unicode" panose="020B0602030504020204" pitchFamily="34" charset="0"/>
                <a:cs typeface="Lucida Sans Unicode" panose="020B0602030504020204" pitchFamily="34" charset="0"/>
              </a:rPr>
              <a:t>Why</a:t>
            </a:r>
            <a:r>
              <a:rPr lang="en-US" dirty="0" smtClean="0">
                <a:latin typeface="Lucida Sans Unicode" panose="020B0602030504020204" pitchFamily="34" charset="0"/>
                <a:cs typeface="Lucida Sans Unicode" panose="020B0602030504020204" pitchFamily="34" charset="0"/>
              </a:rPr>
              <a:t> did Hosea say, “Rejoice not, O Israel, for joy?” (9:1).</a:t>
            </a:r>
          </a:p>
          <a:p>
            <a:pPr>
              <a:lnSpc>
                <a:spcPct val="120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T  F  It was prophesied that Israel would </a:t>
            </a:r>
            <a:r>
              <a:rPr lang="en-US" b="1" dirty="0" smtClean="0">
                <a:latin typeface="Lucida Sans Unicode" panose="020B0602030504020204" pitchFamily="34" charset="0"/>
                <a:cs typeface="Lucida Sans Unicode" panose="020B0602030504020204" pitchFamily="34" charset="0"/>
              </a:rPr>
              <a:t>not</a:t>
            </a:r>
            <a:r>
              <a:rPr lang="en-US" dirty="0" smtClean="0">
                <a:latin typeface="Lucida Sans Unicode" panose="020B0602030504020204" pitchFamily="34" charset="0"/>
                <a:cs typeface="Lucida Sans Unicode" panose="020B0602030504020204" pitchFamily="34" charset="0"/>
              </a:rPr>
              <a:t> dwell in the Lord’s land. (9:3).</a:t>
            </a:r>
          </a:p>
          <a:p>
            <a:pPr>
              <a:lnSpc>
                <a:spcPct val="120000"/>
              </a:lnSpc>
              <a:spcBef>
                <a:spcPts val="0"/>
              </a:spcBef>
              <a:spcAft>
                <a:spcPts val="1200"/>
              </a:spcAft>
            </a:pPr>
            <a:r>
              <a:rPr lang="en-US" b="1" dirty="0" smtClean="0">
                <a:latin typeface="Lucida Sans Unicode" panose="020B0602030504020204" pitchFamily="34" charset="0"/>
                <a:cs typeface="Lucida Sans Unicode" panose="020B0602030504020204" pitchFamily="34" charset="0"/>
              </a:rPr>
              <a:t>Where</a:t>
            </a:r>
            <a:r>
              <a:rPr lang="en-US" dirty="0" smtClean="0">
                <a:latin typeface="Lucida Sans Unicode" panose="020B0602030504020204" pitchFamily="34" charset="0"/>
                <a:cs typeface="Lucida Sans Unicode" panose="020B0602030504020204" pitchFamily="34" charset="0"/>
              </a:rPr>
              <a:t> would Israel eat unclean things? (9:3).</a:t>
            </a:r>
          </a:p>
          <a:p>
            <a:pPr>
              <a:lnSpc>
                <a:spcPct val="120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T  F  Hosea foretold Israel </a:t>
            </a:r>
            <a:r>
              <a:rPr lang="en-US" b="1" dirty="0" smtClean="0">
                <a:latin typeface="Lucida Sans Unicode" panose="020B0602030504020204" pitchFamily="34" charset="0"/>
                <a:cs typeface="Lucida Sans Unicode" panose="020B0602030504020204" pitchFamily="34" charset="0"/>
              </a:rPr>
              <a:t>would</a:t>
            </a:r>
            <a:r>
              <a:rPr lang="en-US" dirty="0" smtClean="0">
                <a:latin typeface="Lucida Sans Unicode" panose="020B0602030504020204" pitchFamily="34" charset="0"/>
                <a:cs typeface="Lucida Sans Unicode" panose="020B0602030504020204" pitchFamily="34" charset="0"/>
              </a:rPr>
              <a:t> be carried away into captivity. (9:3, 6, and others).</a:t>
            </a:r>
          </a:p>
          <a:p>
            <a:pPr>
              <a:lnSpc>
                <a:spcPct val="120000"/>
              </a:lnSpc>
              <a:spcBef>
                <a:spcPts val="0"/>
              </a:spcBef>
              <a:spcAft>
                <a:spcPts val="1200"/>
              </a:spcAft>
            </a:pPr>
            <a:r>
              <a:rPr lang="en-US" dirty="0">
                <a:latin typeface="Lucida Sans Unicode" panose="020B0602030504020204" pitchFamily="34" charset="0"/>
                <a:cs typeface="Lucida Sans Unicode" panose="020B0602030504020204" pitchFamily="34" charset="0"/>
              </a:rPr>
              <a:t>Why would God cast them away? (9:17</a:t>
            </a:r>
            <a:r>
              <a:rPr lang="en-US" dirty="0" smtClean="0">
                <a:latin typeface="Lucida Sans Unicode" panose="020B0602030504020204" pitchFamily="34" charset="0"/>
                <a:cs typeface="Lucida Sans Unicode" panose="020B0602030504020204" pitchFamily="34" charset="0"/>
              </a:rPr>
              <a:t>).</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415727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Questions</a:t>
            </a:r>
            <a:endParaRPr lang="en-US" sz="3600" dirty="0">
              <a:latin typeface="Lucida Sans Unicode" panose="020B0602030504020204" pitchFamily="34" charset="0"/>
              <a:cs typeface="Lucida Sans Unicode" panose="020B0602030504020204" pitchFamily="34" charset="0"/>
            </a:endParaRPr>
          </a:p>
        </p:txBody>
      </p:sp>
      <p:sp>
        <p:nvSpPr>
          <p:cNvPr id="4" name="Content Placeholder 3"/>
          <p:cNvSpPr>
            <a:spLocks noGrp="1"/>
          </p:cNvSpPr>
          <p:nvPr>
            <p:ph idx="1"/>
          </p:nvPr>
        </p:nvSpPr>
        <p:spPr/>
        <p:txBody>
          <a:bodyPr anchor="ctr">
            <a:normAutofit/>
          </a:bodyPr>
          <a:lstStyle/>
          <a:p>
            <a:pPr>
              <a:lnSpc>
                <a:spcPct val="120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Judgment shall spring up as what? (10:4).</a:t>
            </a:r>
          </a:p>
          <a:p>
            <a:pPr>
              <a:lnSpc>
                <a:spcPct val="120000"/>
              </a:lnSpc>
              <a:spcBef>
                <a:spcPts val="0"/>
              </a:spcBef>
              <a:spcAft>
                <a:spcPts val="1800"/>
              </a:spcAft>
            </a:pPr>
            <a:r>
              <a:rPr lang="en-US" dirty="0">
                <a:latin typeface="Lucida Sans Unicode" panose="020B0602030504020204" pitchFamily="34" charset="0"/>
                <a:cs typeface="Lucida Sans Unicode" panose="020B0602030504020204" pitchFamily="34" charset="0"/>
              </a:rPr>
              <a:t>T  F  The thorn and thistle would come up in Israel’s gardens. (10:8).</a:t>
            </a:r>
          </a:p>
          <a:p>
            <a:pPr>
              <a:lnSpc>
                <a:spcPct val="120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T  F  Israel had sinned from the days of Jericho. (10:9).</a:t>
            </a:r>
          </a:p>
          <a:p>
            <a:pPr>
              <a:lnSpc>
                <a:spcPct val="120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What attitude had led Israel to “plow wickedness and reap iniquity?” (10:13).</a:t>
            </a:r>
          </a:p>
          <a:p>
            <a:pPr>
              <a:lnSpc>
                <a:spcPct val="120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Hosea said, “It is time” to do what? (10:12).</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887132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Questions</a:t>
            </a:r>
            <a:endParaRPr lang="en-US" sz="3600" dirty="0">
              <a:latin typeface="Lucida Sans Unicode" panose="020B0602030504020204" pitchFamily="34" charset="0"/>
              <a:cs typeface="Lucida Sans Unicode" panose="020B0602030504020204" pitchFamily="34" charset="0"/>
            </a:endParaRPr>
          </a:p>
        </p:txBody>
      </p:sp>
      <p:sp>
        <p:nvSpPr>
          <p:cNvPr id="4" name="Content Placeholder 3"/>
          <p:cNvSpPr>
            <a:spLocks noGrp="1"/>
          </p:cNvSpPr>
          <p:nvPr>
            <p:ph idx="1"/>
          </p:nvPr>
        </p:nvSpPr>
        <p:spPr/>
        <p:txBody>
          <a:bodyPr anchor="ctr">
            <a:normAutofit/>
          </a:bodyPr>
          <a:lstStyle/>
          <a:p>
            <a:pPr>
              <a:lnSpc>
                <a:spcPct val="120000"/>
              </a:lnSpc>
              <a:spcBef>
                <a:spcPts val="0"/>
              </a:spcBef>
              <a:spcAft>
                <a:spcPts val="1800"/>
              </a:spcAft>
            </a:pPr>
            <a:r>
              <a:rPr lang="en-US" sz="2300" dirty="0" smtClean="0">
                <a:latin typeface="Lucida Sans Unicode" panose="020B0602030504020204" pitchFamily="34" charset="0"/>
                <a:cs typeface="Lucida Sans Unicode" panose="020B0602030504020204" pitchFamily="34" charset="0"/>
              </a:rPr>
              <a:t>To </a:t>
            </a:r>
            <a:r>
              <a:rPr lang="en-US" sz="2300" b="1" dirty="0" smtClean="0">
                <a:latin typeface="Lucida Sans Unicode" panose="020B0602030504020204" pitchFamily="34" charset="0"/>
                <a:cs typeface="Lucida Sans Unicode" panose="020B0602030504020204" pitchFamily="34" charset="0"/>
              </a:rPr>
              <a:t>whom</a:t>
            </a:r>
            <a:r>
              <a:rPr lang="en-US" sz="2300" dirty="0" smtClean="0">
                <a:latin typeface="Lucida Sans Unicode" panose="020B0602030504020204" pitchFamily="34" charset="0"/>
                <a:cs typeface="Lucida Sans Unicode" panose="020B0602030504020204" pitchFamily="34" charset="0"/>
              </a:rPr>
              <a:t> had Israel sacrificed and burned incense? (11:2).</a:t>
            </a:r>
          </a:p>
          <a:p>
            <a:pPr>
              <a:lnSpc>
                <a:spcPct val="120000"/>
              </a:lnSpc>
              <a:spcBef>
                <a:spcPts val="0"/>
              </a:spcBef>
              <a:spcAft>
                <a:spcPts val="1800"/>
              </a:spcAft>
            </a:pPr>
            <a:r>
              <a:rPr lang="en-US" sz="2300" dirty="0" smtClean="0">
                <a:latin typeface="Lucida Sans Unicode" panose="020B0602030504020204" pitchFamily="34" charset="0"/>
                <a:cs typeface="Lucida Sans Unicode" panose="020B0602030504020204" pitchFamily="34" charset="0"/>
              </a:rPr>
              <a:t>God “drew” Israel into what? (11:3-4).</a:t>
            </a:r>
          </a:p>
          <a:p>
            <a:pPr>
              <a:lnSpc>
                <a:spcPct val="120000"/>
              </a:lnSpc>
              <a:spcBef>
                <a:spcPts val="0"/>
              </a:spcBef>
              <a:spcAft>
                <a:spcPts val="1800"/>
              </a:spcAft>
            </a:pPr>
            <a:r>
              <a:rPr lang="en-US" sz="2300" dirty="0" smtClean="0">
                <a:latin typeface="Lucida Sans Unicode" panose="020B0602030504020204" pitchFamily="34" charset="0"/>
                <a:cs typeface="Lucida Sans Unicode" panose="020B0602030504020204" pitchFamily="34" charset="0"/>
              </a:rPr>
              <a:t>God’s people were “bent” to what? (11:7).</a:t>
            </a:r>
          </a:p>
          <a:p>
            <a:pPr>
              <a:lnSpc>
                <a:spcPct val="120000"/>
              </a:lnSpc>
              <a:spcBef>
                <a:spcPts val="0"/>
              </a:spcBef>
              <a:spcAft>
                <a:spcPts val="1800"/>
              </a:spcAft>
            </a:pPr>
            <a:r>
              <a:rPr lang="en-US" sz="2300" dirty="0" smtClean="0">
                <a:latin typeface="Lucida Sans Unicode" panose="020B0602030504020204" pitchFamily="34" charset="0"/>
                <a:cs typeface="Lucida Sans Unicode" panose="020B0602030504020204" pitchFamily="34" charset="0"/>
              </a:rPr>
              <a:t>Why would God “</a:t>
            </a:r>
            <a:r>
              <a:rPr lang="en-US" sz="2300" b="1" dirty="0" smtClean="0">
                <a:latin typeface="Lucida Sans Unicode" panose="020B0602030504020204" pitchFamily="34" charset="0"/>
                <a:cs typeface="Lucida Sans Unicode" panose="020B0602030504020204" pitchFamily="34" charset="0"/>
              </a:rPr>
              <a:t>not</a:t>
            </a:r>
            <a:r>
              <a:rPr lang="en-US" sz="2300" dirty="0" smtClean="0">
                <a:latin typeface="Lucida Sans Unicode" panose="020B0602030504020204" pitchFamily="34" charset="0"/>
                <a:cs typeface="Lucida Sans Unicode" panose="020B0602030504020204" pitchFamily="34" charset="0"/>
              </a:rPr>
              <a:t> execute the fierceness of his anger?” (11:9).</a:t>
            </a:r>
          </a:p>
          <a:p>
            <a:pPr>
              <a:lnSpc>
                <a:spcPct val="120000"/>
              </a:lnSpc>
              <a:spcBef>
                <a:spcPts val="0"/>
              </a:spcBef>
              <a:spcAft>
                <a:spcPts val="1800"/>
              </a:spcAft>
            </a:pPr>
            <a:r>
              <a:rPr lang="en-US" sz="2300" dirty="0" smtClean="0">
                <a:latin typeface="Lucida Sans Unicode" panose="020B0602030504020204" pitchFamily="34" charset="0"/>
                <a:cs typeface="Lucida Sans Unicode" panose="020B0602030504020204" pitchFamily="34" charset="0"/>
              </a:rPr>
              <a:t>T  F  It was said that Judah yet </a:t>
            </a:r>
            <a:r>
              <a:rPr lang="en-US" sz="2300" dirty="0" err="1" smtClean="0">
                <a:latin typeface="Lucida Sans Unicode" panose="020B0602030504020204" pitchFamily="34" charset="0"/>
                <a:cs typeface="Lucida Sans Unicode" panose="020B0602030504020204" pitchFamily="34" charset="0"/>
              </a:rPr>
              <a:t>ruleth</a:t>
            </a:r>
            <a:r>
              <a:rPr lang="en-US" sz="2300" dirty="0" smtClean="0">
                <a:latin typeface="Lucida Sans Unicode" panose="020B0602030504020204" pitchFamily="34" charset="0"/>
                <a:cs typeface="Lucida Sans Unicode" panose="020B0602030504020204" pitchFamily="34" charset="0"/>
              </a:rPr>
              <a:t> with God. (11:12). (Marginal reading: “yet unsteadfast with God”</a:t>
            </a:r>
            <a:endParaRPr lang="en-US" sz="23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324560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Deep Corruption</a:t>
            </a:r>
            <a:endParaRPr lang="en-US" sz="3600" dirty="0">
              <a:latin typeface="Lucida Sans Unicode" panose="020B0602030504020204" pitchFamily="34" charset="0"/>
              <a:cs typeface="Lucida Sans Unicode" panose="020B0602030504020204" pitchFamily="34" charset="0"/>
            </a:endParaRPr>
          </a:p>
        </p:txBody>
      </p:sp>
      <p:sp>
        <p:nvSpPr>
          <p:cNvPr id="4" name="Content Placeholder 3"/>
          <p:cNvSpPr>
            <a:spLocks noGrp="1"/>
          </p:cNvSpPr>
          <p:nvPr>
            <p:ph idx="1"/>
          </p:nvPr>
        </p:nvSpPr>
        <p:spPr/>
        <p:txBody>
          <a:bodyPr anchor="ctr">
            <a:normAutofit/>
          </a:bodyPr>
          <a:lstStyle/>
          <a:p>
            <a:pPr>
              <a:lnSpc>
                <a:spcPct val="125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“They are deeply corrupted, as in the days of </a:t>
            </a:r>
            <a:r>
              <a:rPr lang="en-US" sz="2300" b="1" dirty="0" err="1" smtClean="0">
                <a:latin typeface="Lucida Sans Unicode" panose="020B0602030504020204" pitchFamily="34" charset="0"/>
                <a:cs typeface="Lucida Sans Unicode" panose="020B0602030504020204" pitchFamily="34" charset="0"/>
              </a:rPr>
              <a:t>Gibeah</a:t>
            </a:r>
            <a:r>
              <a:rPr lang="en-US" sz="2300" dirty="0" smtClean="0">
                <a:latin typeface="Lucida Sans Unicode" panose="020B0602030504020204" pitchFamily="34" charset="0"/>
                <a:cs typeface="Lucida Sans Unicode" panose="020B0602030504020204" pitchFamily="34" charset="0"/>
              </a:rPr>
              <a:t>” (9:9); “you have sinned from the days of </a:t>
            </a:r>
            <a:r>
              <a:rPr lang="en-US" sz="2300" b="1" dirty="0" err="1" smtClean="0">
                <a:latin typeface="Lucida Sans Unicode" panose="020B0602030504020204" pitchFamily="34" charset="0"/>
                <a:cs typeface="Lucida Sans Unicode" panose="020B0602030504020204" pitchFamily="34" charset="0"/>
              </a:rPr>
              <a:t>Gibeah</a:t>
            </a:r>
            <a:r>
              <a:rPr lang="en-US" sz="2300" dirty="0" smtClean="0">
                <a:latin typeface="Lucida Sans Unicode" panose="020B0602030504020204" pitchFamily="34" charset="0"/>
                <a:cs typeface="Lucida Sans Unicode" panose="020B0602030504020204" pitchFamily="34" charset="0"/>
              </a:rPr>
              <a:t>” (10:9).</a:t>
            </a:r>
          </a:p>
          <a:p>
            <a:pPr lvl="1">
              <a:lnSpc>
                <a:spcPct val="125000"/>
              </a:lnSpc>
              <a:spcBef>
                <a:spcPts val="0"/>
              </a:spcBef>
              <a:spcAft>
                <a:spcPts val="1800"/>
              </a:spcAft>
            </a:pPr>
            <a:r>
              <a:rPr lang="en-US" sz="1900" dirty="0" smtClean="0">
                <a:latin typeface="Lucida Sans Unicode" panose="020B0602030504020204" pitchFamily="34" charset="0"/>
                <a:cs typeface="Lucida Sans Unicode" panose="020B0602030504020204" pitchFamily="34" charset="0"/>
              </a:rPr>
              <a:t>Refers to an account in Judges 19-20 where a Levite took a concubine; the concubine played the harlot against him; after retrieving her from her father’s house, and on his way to the </a:t>
            </a:r>
            <a:r>
              <a:rPr lang="en-US" sz="1900" b="1" dirty="0" smtClean="0">
                <a:latin typeface="Lucida Sans Unicode" panose="020B0602030504020204" pitchFamily="34" charset="0"/>
                <a:cs typeface="Lucida Sans Unicode" panose="020B0602030504020204" pitchFamily="34" charset="0"/>
              </a:rPr>
              <a:t>Lord’s house</a:t>
            </a:r>
            <a:r>
              <a:rPr lang="en-US" sz="1900" dirty="0" smtClean="0">
                <a:latin typeface="Lucida Sans Unicode" panose="020B0602030504020204" pitchFamily="34" charset="0"/>
                <a:cs typeface="Lucida Sans Unicode" panose="020B0602030504020204" pitchFamily="34" charset="0"/>
              </a:rPr>
              <a:t>, he stopped in </a:t>
            </a:r>
            <a:r>
              <a:rPr lang="en-US" sz="1900" dirty="0" err="1" smtClean="0">
                <a:latin typeface="Lucida Sans Unicode" panose="020B0602030504020204" pitchFamily="34" charset="0"/>
                <a:cs typeface="Lucida Sans Unicode" panose="020B0602030504020204" pitchFamily="34" charset="0"/>
              </a:rPr>
              <a:t>Gibeah</a:t>
            </a:r>
            <a:r>
              <a:rPr lang="en-US" sz="1900" dirty="0" smtClean="0">
                <a:latin typeface="Lucida Sans Unicode" panose="020B0602030504020204" pitchFamily="34" charset="0"/>
                <a:cs typeface="Lucida Sans Unicode" panose="020B0602030504020204" pitchFamily="34" charset="0"/>
              </a:rPr>
              <a:t> of Benjamin where an old man took them in for the night. The men of the city abused her that night, and to call the other tribes to war against Benjamin, he cut her into 12 pieces and sent them throughout the various tribes. In this battle Benjamin’s men were reduced to 600.</a:t>
            </a:r>
          </a:p>
        </p:txBody>
      </p:sp>
    </p:spTree>
    <p:extLst>
      <p:ext uri="{BB962C8B-B14F-4D97-AF65-F5344CB8AC3E}">
        <p14:creationId xmlns:p14="http://schemas.microsoft.com/office/powerpoint/2010/main" val="467498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Deep Corruption</a:t>
            </a:r>
            <a:endParaRPr lang="en-US" sz="3600" dirty="0">
              <a:latin typeface="Lucida Sans Unicode" panose="020B0602030504020204" pitchFamily="34" charset="0"/>
              <a:cs typeface="Lucida Sans Unicode" panose="020B0602030504020204" pitchFamily="34" charset="0"/>
            </a:endParaRPr>
          </a:p>
        </p:txBody>
      </p:sp>
      <p:sp>
        <p:nvSpPr>
          <p:cNvPr id="4" name="Content Placeholder 3"/>
          <p:cNvSpPr>
            <a:spLocks noGrp="1"/>
          </p:cNvSpPr>
          <p:nvPr>
            <p:ph idx="1"/>
          </p:nvPr>
        </p:nvSpPr>
        <p:spPr/>
        <p:txBody>
          <a:bodyPr anchor="ctr">
            <a:normAutofit/>
          </a:bodyP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“But they went to Baal </a:t>
            </a:r>
            <a:r>
              <a:rPr lang="en-US" dirty="0" err="1" smtClean="0">
                <a:latin typeface="Lucida Sans Unicode" panose="020B0602030504020204" pitchFamily="34" charset="0"/>
                <a:cs typeface="Lucida Sans Unicode" panose="020B0602030504020204" pitchFamily="34" charset="0"/>
              </a:rPr>
              <a:t>Peor</a:t>
            </a:r>
            <a:r>
              <a:rPr lang="en-US" dirty="0" smtClean="0">
                <a:latin typeface="Lucida Sans Unicode" panose="020B0602030504020204" pitchFamily="34" charset="0"/>
                <a:cs typeface="Lucida Sans Unicode" panose="020B0602030504020204" pitchFamily="34" charset="0"/>
              </a:rPr>
              <a:t>, and separated themselves to that shame; they became an abomination like the thing they loved” (9:10).</a:t>
            </a:r>
          </a:p>
          <a:p>
            <a:pPr lvl="1">
              <a:lnSpc>
                <a:spcPct val="125000"/>
              </a:lnSpc>
              <a:spcBef>
                <a:spcPts val="0"/>
              </a:spcBef>
              <a:spcAft>
                <a:spcPts val="1200"/>
              </a:spcAft>
            </a:pPr>
            <a:r>
              <a:rPr lang="en-US" sz="2100" dirty="0" smtClean="0">
                <a:latin typeface="Lucida Sans Unicode" panose="020B0602030504020204" pitchFamily="34" charset="0"/>
                <a:cs typeface="Lucida Sans Unicode" panose="020B0602030504020204" pitchFamily="34" charset="0"/>
              </a:rPr>
              <a:t>“The people began to commit harlotry with the women of Moab. They invited the people to the sacrifices of their gods, and the people bowed down to their gods. So Israel was joined to Baal of </a:t>
            </a:r>
            <a:r>
              <a:rPr lang="en-US" sz="2100" dirty="0" err="1" smtClean="0">
                <a:latin typeface="Lucida Sans Unicode" panose="020B0602030504020204" pitchFamily="34" charset="0"/>
                <a:cs typeface="Lucida Sans Unicode" panose="020B0602030504020204" pitchFamily="34" charset="0"/>
              </a:rPr>
              <a:t>Peor</a:t>
            </a:r>
            <a:r>
              <a:rPr lang="en-US" sz="2100" dirty="0" smtClean="0">
                <a:latin typeface="Lucida Sans Unicode" panose="020B0602030504020204" pitchFamily="34" charset="0"/>
                <a:cs typeface="Lucida Sans Unicode" panose="020B0602030504020204" pitchFamily="34" charset="0"/>
              </a:rPr>
              <a:t>, and the anger of the Lord was aroused against Israel” (Numbers 25:1-3).</a:t>
            </a:r>
          </a:p>
        </p:txBody>
      </p:sp>
    </p:spTree>
    <p:extLst>
      <p:ext uri="{BB962C8B-B14F-4D97-AF65-F5344CB8AC3E}">
        <p14:creationId xmlns:p14="http://schemas.microsoft.com/office/powerpoint/2010/main" val="1379230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You’re in trouble BECAUSE…</a:t>
            </a:r>
            <a:endParaRPr lang="en-US" sz="3600" dirty="0">
              <a:latin typeface="Lucida Sans Unicode" panose="020B0602030504020204" pitchFamily="34" charset="0"/>
              <a:cs typeface="Lucida Sans Unicode" panose="020B0602030504020204" pitchFamily="34" charset="0"/>
            </a:endParaRPr>
          </a:p>
        </p:txBody>
      </p:sp>
      <p:sp>
        <p:nvSpPr>
          <p:cNvPr id="4" name="Content Placeholder 3"/>
          <p:cNvSpPr>
            <a:spLocks noGrp="1"/>
          </p:cNvSpPr>
          <p:nvPr>
            <p:ph idx="1"/>
          </p:nvPr>
        </p:nvSpPr>
        <p:spPr/>
        <p:txBody>
          <a:bodyPr anchor="ctr">
            <a:normAutofit/>
          </a:bodyPr>
          <a:lstStyle/>
          <a:p>
            <a:pPr>
              <a:lnSpc>
                <a:spcPct val="120000"/>
              </a:lnSpc>
              <a:spcBef>
                <a:spcPts val="0"/>
              </a:spcBef>
              <a:spcAft>
                <a:spcPts val="1500"/>
              </a:spcAft>
            </a:pPr>
            <a:r>
              <a:rPr lang="en-US" sz="2300" dirty="0" smtClean="0">
                <a:latin typeface="Lucida Sans Unicode" panose="020B0602030504020204" pitchFamily="34" charset="0"/>
                <a:cs typeface="Lucida Sans Unicode" panose="020B0602030504020204" pitchFamily="34" charset="0"/>
              </a:rPr>
              <a:t>“The days of punishment have come; the days of recompense have come…BECAUSE of the </a:t>
            </a:r>
            <a:r>
              <a:rPr lang="en-US" sz="2300" b="1" dirty="0" smtClean="0">
                <a:latin typeface="Lucida Sans Unicode" panose="020B0602030504020204" pitchFamily="34" charset="0"/>
                <a:cs typeface="Lucida Sans Unicode" panose="020B0602030504020204" pitchFamily="34" charset="0"/>
              </a:rPr>
              <a:t>greatness of your iniquity and great enmity</a:t>
            </a:r>
            <a:r>
              <a:rPr lang="en-US" sz="2300" dirty="0" smtClean="0">
                <a:latin typeface="Lucida Sans Unicode" panose="020B0602030504020204" pitchFamily="34" charset="0"/>
                <a:cs typeface="Lucida Sans Unicode" panose="020B0602030504020204" pitchFamily="34" charset="0"/>
              </a:rPr>
              <a:t>” (9:7).</a:t>
            </a:r>
          </a:p>
          <a:p>
            <a:pPr>
              <a:lnSpc>
                <a:spcPct val="120000"/>
              </a:lnSpc>
              <a:spcBef>
                <a:spcPts val="0"/>
              </a:spcBef>
              <a:spcAft>
                <a:spcPts val="1500"/>
              </a:spcAft>
            </a:pPr>
            <a:r>
              <a:rPr lang="en-US" sz="2300" dirty="0" smtClean="0">
                <a:latin typeface="Lucida Sans Unicode" panose="020B0602030504020204" pitchFamily="34" charset="0"/>
                <a:cs typeface="Lucida Sans Unicode" panose="020B0602030504020204" pitchFamily="34" charset="0"/>
              </a:rPr>
              <a:t>“BECAUSE of the </a:t>
            </a:r>
            <a:r>
              <a:rPr lang="en-US" sz="2300" b="1" dirty="0" smtClean="0">
                <a:latin typeface="Lucida Sans Unicode" panose="020B0602030504020204" pitchFamily="34" charset="0"/>
                <a:cs typeface="Lucida Sans Unicode" panose="020B0602030504020204" pitchFamily="34" charset="0"/>
              </a:rPr>
              <a:t>evil of their deeds</a:t>
            </a:r>
            <a:r>
              <a:rPr lang="en-US" sz="2300" dirty="0" smtClean="0">
                <a:latin typeface="Lucida Sans Unicode" panose="020B0602030504020204" pitchFamily="34" charset="0"/>
                <a:cs typeface="Lucida Sans Unicode" panose="020B0602030504020204" pitchFamily="34" charset="0"/>
              </a:rPr>
              <a:t> I will drive them from My house” (9:15).</a:t>
            </a:r>
          </a:p>
          <a:p>
            <a:pPr>
              <a:lnSpc>
                <a:spcPct val="120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My God will cast them away, BECAUSE they </a:t>
            </a:r>
            <a:r>
              <a:rPr lang="en-US" sz="2300" b="1" dirty="0" smtClean="0">
                <a:latin typeface="Lucida Sans Unicode" panose="020B0602030504020204" pitchFamily="34" charset="0"/>
                <a:cs typeface="Lucida Sans Unicode" panose="020B0602030504020204" pitchFamily="34" charset="0"/>
              </a:rPr>
              <a:t>did not obey Him</a:t>
            </a:r>
            <a:r>
              <a:rPr lang="en-US" sz="2300" dirty="0" smtClean="0">
                <a:latin typeface="Lucida Sans Unicode" panose="020B0602030504020204" pitchFamily="34" charset="0"/>
                <a:cs typeface="Lucida Sans Unicode" panose="020B0602030504020204" pitchFamily="34" charset="0"/>
              </a:rPr>
              <a:t>” (9:17).</a:t>
            </a:r>
          </a:p>
          <a:p>
            <a:pPr lvl="1">
              <a:lnSpc>
                <a:spcPct val="120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“Those who </a:t>
            </a:r>
            <a:r>
              <a:rPr lang="en-US" b="1" dirty="0" smtClean="0">
                <a:latin typeface="Lucida Sans Unicode" panose="020B0602030504020204" pitchFamily="34" charset="0"/>
                <a:cs typeface="Lucida Sans Unicode" panose="020B0602030504020204" pitchFamily="34" charset="0"/>
              </a:rPr>
              <a:t>do not obey the gospel</a:t>
            </a:r>
            <a:r>
              <a:rPr lang="en-US" dirty="0" smtClean="0">
                <a:latin typeface="Lucida Sans Unicode" panose="020B0602030504020204" pitchFamily="34" charset="0"/>
                <a:cs typeface="Lucida Sans Unicode" panose="020B0602030504020204" pitchFamily="34" charset="0"/>
              </a:rPr>
              <a:t>…these shall be punished with everlasting destruction from the presence of the Lord” (2 Thess. 1:8-9).</a:t>
            </a:r>
          </a:p>
        </p:txBody>
      </p:sp>
    </p:spTree>
    <p:extLst>
      <p:ext uri="{BB962C8B-B14F-4D97-AF65-F5344CB8AC3E}">
        <p14:creationId xmlns:p14="http://schemas.microsoft.com/office/powerpoint/2010/main" val="3521885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You’re in trouble BECAUSE…</a:t>
            </a:r>
            <a:endParaRPr lang="en-US" sz="3600" dirty="0">
              <a:latin typeface="Lucida Sans Unicode" panose="020B0602030504020204" pitchFamily="34" charset="0"/>
              <a:cs typeface="Lucida Sans Unicode" panose="020B0602030504020204" pitchFamily="34" charset="0"/>
            </a:endParaRPr>
          </a:p>
        </p:txBody>
      </p:sp>
      <p:sp>
        <p:nvSpPr>
          <p:cNvPr id="4" name="Content Placeholder 3"/>
          <p:cNvSpPr>
            <a:spLocks noGrp="1"/>
          </p:cNvSpPr>
          <p:nvPr>
            <p:ph idx="1"/>
          </p:nvPr>
        </p:nvSpPr>
        <p:spPr/>
        <p:txBody>
          <a:bodyPr anchor="ctr">
            <a:normAutofit/>
          </a:bodyPr>
          <a:lstStyle/>
          <a:p>
            <a:pPr>
              <a:lnSpc>
                <a:spcPct val="120000"/>
              </a:lnSpc>
              <a:spcBef>
                <a:spcPts val="0"/>
              </a:spcBef>
              <a:spcAft>
                <a:spcPts val="1800"/>
              </a:spcAft>
            </a:pPr>
            <a:r>
              <a:rPr lang="en-US" sz="2300" dirty="0" smtClean="0">
                <a:latin typeface="Lucida Sans Unicode" panose="020B0602030504020204" pitchFamily="34" charset="0"/>
                <a:cs typeface="Lucida Sans Unicode" panose="020B0602030504020204" pitchFamily="34" charset="0"/>
              </a:rPr>
              <a:t>“You have eaten the fruit of lies, BECAUSE </a:t>
            </a:r>
            <a:r>
              <a:rPr lang="en-US" sz="2300" b="1" dirty="0" smtClean="0">
                <a:latin typeface="Lucida Sans Unicode" panose="020B0602030504020204" pitchFamily="34" charset="0"/>
                <a:cs typeface="Lucida Sans Unicode" panose="020B0602030504020204" pitchFamily="34" charset="0"/>
              </a:rPr>
              <a:t>you</a:t>
            </a:r>
            <a:r>
              <a:rPr lang="en-US" sz="2300" dirty="0" smtClean="0">
                <a:latin typeface="Lucida Sans Unicode" panose="020B0602030504020204" pitchFamily="34" charset="0"/>
                <a:cs typeface="Lucida Sans Unicode" panose="020B0602030504020204" pitchFamily="34" charset="0"/>
              </a:rPr>
              <a:t> </a:t>
            </a:r>
            <a:r>
              <a:rPr lang="en-US" sz="2300" b="1" dirty="0" smtClean="0">
                <a:latin typeface="Lucida Sans Unicode" panose="020B0602030504020204" pitchFamily="34" charset="0"/>
                <a:cs typeface="Lucida Sans Unicode" panose="020B0602030504020204" pitchFamily="34" charset="0"/>
              </a:rPr>
              <a:t>trusted in your own way, in the multitude of your mighty men</a:t>
            </a:r>
            <a:r>
              <a:rPr lang="en-US" sz="2300" dirty="0" smtClean="0">
                <a:latin typeface="Lucida Sans Unicode" panose="020B0602030504020204" pitchFamily="34" charset="0"/>
                <a:cs typeface="Lucida Sans Unicode" panose="020B0602030504020204" pitchFamily="34" charset="0"/>
              </a:rPr>
              <a:t>” (10:13).</a:t>
            </a:r>
          </a:p>
          <a:p>
            <a:pPr>
              <a:lnSpc>
                <a:spcPct val="120000"/>
              </a:lnSpc>
              <a:spcBef>
                <a:spcPts val="0"/>
              </a:spcBef>
              <a:spcAft>
                <a:spcPts val="1800"/>
              </a:spcAft>
            </a:pPr>
            <a:r>
              <a:rPr lang="en-US" sz="2300" dirty="0" smtClean="0">
                <a:latin typeface="Lucida Sans Unicode" panose="020B0602030504020204" pitchFamily="34" charset="0"/>
                <a:cs typeface="Lucida Sans Unicode" panose="020B0602030504020204" pitchFamily="34" charset="0"/>
              </a:rPr>
              <a:t>“Thus it shall be done to you, O Bethel, BECAUSE of </a:t>
            </a:r>
            <a:r>
              <a:rPr lang="en-US" sz="2300" b="1" dirty="0" smtClean="0">
                <a:latin typeface="Lucida Sans Unicode" panose="020B0602030504020204" pitchFamily="34" charset="0"/>
                <a:cs typeface="Lucida Sans Unicode" panose="020B0602030504020204" pitchFamily="34" charset="0"/>
              </a:rPr>
              <a:t>your great wickedness</a:t>
            </a:r>
            <a:r>
              <a:rPr lang="en-US" sz="2300" dirty="0" smtClean="0">
                <a:latin typeface="Lucida Sans Unicode" panose="020B0602030504020204" pitchFamily="34" charset="0"/>
                <a:cs typeface="Lucida Sans Unicode" panose="020B0602030504020204" pitchFamily="34" charset="0"/>
              </a:rPr>
              <a:t>” (10:15).</a:t>
            </a:r>
          </a:p>
          <a:p>
            <a:pPr>
              <a:lnSpc>
                <a:spcPct val="120000"/>
              </a:lnSpc>
              <a:spcBef>
                <a:spcPts val="0"/>
              </a:spcBef>
              <a:spcAft>
                <a:spcPts val="1800"/>
              </a:spcAft>
            </a:pPr>
            <a:r>
              <a:rPr lang="en-US" sz="2300" dirty="0" smtClean="0">
                <a:latin typeface="Lucida Sans Unicode" panose="020B0602030504020204" pitchFamily="34" charset="0"/>
                <a:cs typeface="Lucida Sans Unicode" panose="020B0602030504020204" pitchFamily="34" charset="0"/>
              </a:rPr>
              <a:t>“He shall not return to the land of Egypt; but the Assyrian shall be his king, BECAUSE </a:t>
            </a:r>
            <a:r>
              <a:rPr lang="en-US" sz="2300" b="1" dirty="0" smtClean="0">
                <a:latin typeface="Lucida Sans Unicode" panose="020B0602030504020204" pitchFamily="34" charset="0"/>
                <a:cs typeface="Lucida Sans Unicode" panose="020B0602030504020204" pitchFamily="34" charset="0"/>
              </a:rPr>
              <a:t>they refused to repent</a:t>
            </a:r>
            <a:r>
              <a:rPr lang="en-US" sz="2300" dirty="0" smtClean="0">
                <a:latin typeface="Lucida Sans Unicode" panose="020B0602030504020204" pitchFamily="34" charset="0"/>
                <a:cs typeface="Lucida Sans Unicode" panose="020B0602030504020204" pitchFamily="34" charset="0"/>
              </a:rPr>
              <a:t>. And the sword shall slash in his cities, devour his districts, and consume them, BECAUSE of </a:t>
            </a:r>
            <a:r>
              <a:rPr lang="en-US" sz="2300" b="1" dirty="0" smtClean="0">
                <a:latin typeface="Lucida Sans Unicode" panose="020B0602030504020204" pitchFamily="34" charset="0"/>
                <a:cs typeface="Lucida Sans Unicode" panose="020B0602030504020204" pitchFamily="34" charset="0"/>
              </a:rPr>
              <a:t>their own counsels</a:t>
            </a:r>
            <a:r>
              <a:rPr lang="en-US" sz="2300" dirty="0" smtClean="0">
                <a:latin typeface="Lucida Sans Unicode" panose="020B0602030504020204" pitchFamily="34" charset="0"/>
                <a:cs typeface="Lucida Sans Unicode" panose="020B0602030504020204" pitchFamily="34" charset="0"/>
              </a:rPr>
              <a:t>” (11:5-6).</a:t>
            </a:r>
            <a:endParaRPr lang="en-US" sz="23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990690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Other causes</a:t>
            </a:r>
            <a:endParaRPr lang="en-US" sz="3600" dirty="0">
              <a:latin typeface="Lucida Sans Unicode" panose="020B0602030504020204" pitchFamily="34" charset="0"/>
              <a:cs typeface="Lucida Sans Unicode" panose="020B0602030504020204" pitchFamily="34" charset="0"/>
            </a:endParaRPr>
          </a:p>
        </p:txBody>
      </p:sp>
      <p:sp>
        <p:nvSpPr>
          <p:cNvPr id="4" name="Content Placeholder 3"/>
          <p:cNvSpPr>
            <a:spLocks noGrp="1"/>
          </p:cNvSpPr>
          <p:nvPr>
            <p:ph idx="1"/>
          </p:nvPr>
        </p:nvSpPr>
        <p:spPr/>
        <p:txBody>
          <a:bodyPr anchor="ctr">
            <a:normAutofit/>
          </a:bodyPr>
          <a:lstStyle/>
          <a:p>
            <a:pPr>
              <a:lnSpc>
                <a:spcPct val="120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Attitude toward God’s spokesmen: “The prophet is a fool, the spiritual man is insane” (9:7).</a:t>
            </a:r>
          </a:p>
          <a:p>
            <a:pPr lvl="1">
              <a:lnSpc>
                <a:spcPct val="120000"/>
              </a:lnSpc>
              <a:spcBef>
                <a:spcPts val="0"/>
              </a:spcBef>
              <a:spcAft>
                <a:spcPts val="1200"/>
              </a:spcAft>
            </a:pPr>
            <a:r>
              <a:rPr lang="en-US" sz="1900" dirty="0" smtClean="0">
                <a:latin typeface="Lucida Sans Unicode" panose="020B0602030504020204" pitchFamily="34" charset="0"/>
                <a:cs typeface="Lucida Sans Unicode" panose="020B0602030504020204" pitchFamily="34" charset="0"/>
              </a:rPr>
              <a:t>“He [Jesus] has a demon and is mad. Why do you listen to Him?” (John 10:20).</a:t>
            </a:r>
          </a:p>
          <a:p>
            <a:pPr lvl="1">
              <a:lnSpc>
                <a:spcPct val="120000"/>
              </a:lnSpc>
              <a:spcBef>
                <a:spcPts val="0"/>
              </a:spcBef>
              <a:spcAft>
                <a:spcPts val="1800"/>
              </a:spcAft>
            </a:pPr>
            <a:r>
              <a:rPr lang="en-US" sz="1900" dirty="0" smtClean="0">
                <a:latin typeface="Lucida Sans Unicode" panose="020B0602030504020204" pitchFamily="34" charset="0"/>
                <a:cs typeface="Lucida Sans Unicode" panose="020B0602030504020204" pitchFamily="34" charset="0"/>
              </a:rPr>
              <a:t>“Paul, you are beside yourself! Much learning is driving you mad” (Acts 26:24).</a:t>
            </a:r>
          </a:p>
          <a:p>
            <a:pPr>
              <a:lnSpc>
                <a:spcPct val="120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“Their heart is divided” (10:2).</a:t>
            </a:r>
          </a:p>
          <a:p>
            <a:pPr lvl="1">
              <a:lnSpc>
                <a:spcPct val="120000"/>
              </a:lnSpc>
              <a:spcBef>
                <a:spcPts val="0"/>
              </a:spcBef>
              <a:spcAft>
                <a:spcPts val="1200"/>
              </a:spcAft>
            </a:pPr>
            <a:r>
              <a:rPr lang="en-US" sz="1900" dirty="0" smtClean="0">
                <a:latin typeface="Lucida Sans Unicode" panose="020B0602030504020204" pitchFamily="34" charset="0"/>
                <a:cs typeface="Lucida Sans Unicode" panose="020B0602030504020204" pitchFamily="34" charset="0"/>
              </a:rPr>
              <a:t>“How long will you falter between two opinions?” (1 Kgs. 18:21).</a:t>
            </a:r>
          </a:p>
          <a:p>
            <a:pPr lvl="1">
              <a:lnSpc>
                <a:spcPct val="120000"/>
              </a:lnSpc>
              <a:spcBef>
                <a:spcPts val="0"/>
              </a:spcBef>
              <a:spcAft>
                <a:spcPts val="1200"/>
              </a:spcAft>
            </a:pPr>
            <a:r>
              <a:rPr lang="en-US" sz="1900" dirty="0" smtClean="0">
                <a:latin typeface="Lucida Sans Unicode" panose="020B0602030504020204" pitchFamily="34" charset="0"/>
                <a:cs typeface="Lucida Sans Unicode" panose="020B0602030504020204" pitchFamily="34" charset="0"/>
              </a:rPr>
              <a:t>“Adulterers and adulteresses! Do you not know that friendship with the world is enmity with God?” (James 4:4).</a:t>
            </a:r>
            <a:endParaRPr lang="en-US" sz="19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722287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Other causes</a:t>
            </a:r>
            <a:endParaRPr lang="en-US" sz="3600" dirty="0">
              <a:latin typeface="Lucida Sans Unicode" panose="020B0602030504020204" pitchFamily="34" charset="0"/>
              <a:cs typeface="Lucida Sans Unicode" panose="020B0602030504020204" pitchFamily="34" charset="0"/>
            </a:endParaRPr>
          </a:p>
        </p:txBody>
      </p:sp>
      <p:sp>
        <p:nvSpPr>
          <p:cNvPr id="4" name="Content Placeholder 3"/>
          <p:cNvSpPr>
            <a:spLocks noGrp="1"/>
          </p:cNvSpPr>
          <p:nvPr>
            <p:ph idx="1"/>
          </p:nvPr>
        </p:nvSpPr>
        <p:spPr/>
        <p:txBody>
          <a:bodyPr anchor="ctr">
            <a:normAutofit/>
          </a:bodyPr>
          <a:lstStyle/>
          <a:p>
            <a:pPr>
              <a:lnSpc>
                <a:spcPct val="120000"/>
              </a:lnSpc>
              <a:spcBef>
                <a:spcPts val="0"/>
              </a:spcBef>
              <a:spcAft>
                <a:spcPts val="600"/>
              </a:spcAft>
            </a:pPr>
            <a:r>
              <a:rPr lang="en-US" sz="2300" dirty="0" smtClean="0">
                <a:latin typeface="Lucida Sans Unicode" panose="020B0602030504020204" pitchFamily="34" charset="0"/>
                <a:cs typeface="Lucida Sans Unicode" panose="020B0602030504020204" pitchFamily="34" charset="0"/>
              </a:rPr>
              <a:t>Despised God’s love and goodness: </a:t>
            </a:r>
          </a:p>
          <a:p>
            <a:pPr lvl="1">
              <a:lnSpc>
                <a:spcPct val="120000"/>
              </a:lnSpc>
              <a:spcBef>
                <a:spcPts val="0"/>
              </a:spcBef>
              <a:spcAft>
                <a:spcPts val="600"/>
              </a:spcAft>
            </a:pPr>
            <a:r>
              <a:rPr lang="en-US" dirty="0" smtClean="0">
                <a:latin typeface="Lucida Sans Unicode" panose="020B0602030504020204" pitchFamily="34" charset="0"/>
                <a:cs typeface="Lucida Sans Unicode" panose="020B0602030504020204" pitchFamily="34" charset="0"/>
              </a:rPr>
              <a:t>“When </a:t>
            </a:r>
            <a:r>
              <a:rPr lang="en-US" dirty="0">
                <a:latin typeface="Lucida Sans Unicode" panose="020B0602030504020204" pitchFamily="34" charset="0"/>
                <a:cs typeface="Lucida Sans Unicode" panose="020B0602030504020204" pitchFamily="34" charset="0"/>
              </a:rPr>
              <a:t>Israel was a child, I loved him, and out of Egypt I called my son. The more they were called, the more they went away; they kept sacrificing to the Baals and burning offerings to idols. Yet it was I who taught Ephraim to walk; I took them up by their arms, but they did not know that I healed them. I led them with cords of kindness, with the bands of love, and I became to them as one who eases the yoke on their jaws, and I bent down to them and fed </a:t>
            </a:r>
            <a:r>
              <a:rPr lang="en-US" dirty="0" smtClean="0">
                <a:latin typeface="Lucida Sans Unicode" panose="020B0602030504020204" pitchFamily="34" charset="0"/>
                <a:cs typeface="Lucida Sans Unicode" panose="020B0602030504020204" pitchFamily="34" charset="0"/>
              </a:rPr>
              <a:t>them” (11:1-4, ESV).</a:t>
            </a:r>
          </a:p>
          <a:p>
            <a:pPr lvl="1">
              <a:lnSpc>
                <a:spcPct val="120000"/>
              </a:lnSpc>
              <a:spcBef>
                <a:spcPts val="0"/>
              </a:spcBef>
              <a:spcAft>
                <a:spcPts val="600"/>
              </a:spcAft>
            </a:pPr>
            <a:r>
              <a:rPr lang="en-US" dirty="0" smtClean="0">
                <a:latin typeface="Lucida Sans Unicode" panose="020B0602030504020204" pitchFamily="34" charset="0"/>
                <a:cs typeface="Lucida Sans Unicode" panose="020B0602030504020204" pitchFamily="34" charset="0"/>
              </a:rPr>
              <a:t>“Or do you despise the riches of His goodness, forbearance, and longsuffering…? (Romans 2:4).</a:t>
            </a:r>
          </a:p>
        </p:txBody>
      </p:sp>
    </p:spTree>
    <p:extLst>
      <p:ext uri="{BB962C8B-B14F-4D97-AF65-F5344CB8AC3E}">
        <p14:creationId xmlns:p14="http://schemas.microsoft.com/office/powerpoint/2010/main" val="4101759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cap="none" dirty="0" smtClean="0">
                <a:latin typeface="Lucida Sans Unicode" panose="020B0602030504020204" pitchFamily="34" charset="0"/>
                <a:cs typeface="Lucida Sans Unicode" panose="020B0602030504020204" pitchFamily="34" charset="0"/>
              </a:rPr>
              <a:t>Introduction, Overview</a:t>
            </a:r>
            <a:endParaRPr lang="en-US" sz="3600" cap="none"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828800"/>
            <a:ext cx="8229600" cy="4648199"/>
          </a:xfrm>
        </p:spPr>
        <p:txBody>
          <a:bodyPr anchor="ctr"/>
          <a:lstStyle/>
          <a:p>
            <a:pPr>
              <a:lnSpc>
                <a:spcPct val="125000"/>
              </a:lnSpc>
              <a:spcBef>
                <a:spcPts val="0"/>
              </a:spcBef>
              <a:spcAft>
                <a:spcPts val="1200"/>
              </a:spcAft>
              <a:buFont typeface="Wingdings" panose="05000000000000000000" pitchFamily="2" charset="2"/>
              <a:buChar char="§"/>
            </a:pPr>
            <a:r>
              <a:rPr lang="en-US" dirty="0">
                <a:solidFill>
                  <a:schemeClr val="tx1"/>
                </a:solidFill>
                <a:latin typeface="Lucida Sans Unicode" panose="020B0602030504020204" pitchFamily="34" charset="0"/>
                <a:cs typeface="Lucida Sans Unicode" panose="020B0602030504020204" pitchFamily="34" charset="0"/>
              </a:rPr>
              <a:t>Hosea began </a:t>
            </a:r>
            <a:r>
              <a:rPr lang="en-US" dirty="0" smtClean="0">
                <a:solidFill>
                  <a:schemeClr val="tx1"/>
                </a:solidFill>
                <a:latin typeface="Lucida Sans Unicode" panose="020B0602030504020204" pitchFamily="34" charset="0"/>
                <a:cs typeface="Lucida Sans Unicode" panose="020B0602030504020204" pitchFamily="34" charset="0"/>
              </a:rPr>
              <a:t>to prophesy </a:t>
            </a:r>
            <a:r>
              <a:rPr lang="en-US" dirty="0">
                <a:solidFill>
                  <a:schemeClr val="tx1"/>
                </a:solidFill>
                <a:latin typeface="Lucida Sans Unicode" panose="020B0602030504020204" pitchFamily="34" charset="0"/>
                <a:cs typeface="Lucida Sans Unicode" panose="020B0602030504020204" pitchFamily="34" charset="0"/>
              </a:rPr>
              <a:t>toward the end of Jeroboam II’s reign, a very prosperous period for the nation of Israel</a:t>
            </a:r>
            <a:r>
              <a:rPr lang="en-US" dirty="0" smtClean="0">
                <a:solidFill>
                  <a:schemeClr val="tx1"/>
                </a:solidFill>
                <a:latin typeface="Lucida Sans Unicode" panose="020B0602030504020204" pitchFamily="34" charset="0"/>
                <a:cs typeface="Lucida Sans Unicode" panose="020B0602030504020204" pitchFamily="34" charset="0"/>
              </a:rPr>
              <a:t>. </a:t>
            </a:r>
            <a:r>
              <a:rPr lang="en-US" dirty="0" smtClean="0">
                <a:latin typeface="Lucida Sans Unicode" panose="020B0602030504020204" pitchFamily="34" charset="0"/>
                <a:cs typeface="Lucida Sans Unicode" panose="020B0602030504020204" pitchFamily="34" charset="0"/>
              </a:rPr>
              <a:t>This may be one reason for their pride, for which they were condemned </a:t>
            </a:r>
            <a:r>
              <a:rPr lang="en-US" dirty="0" smtClean="0">
                <a:solidFill>
                  <a:schemeClr val="tx1"/>
                </a:solidFill>
                <a:latin typeface="Lucida Sans Unicode" panose="020B0602030504020204" pitchFamily="34" charset="0"/>
                <a:cs typeface="Lucida Sans Unicode" panose="020B0602030504020204" pitchFamily="34" charset="0"/>
              </a:rPr>
              <a:t>(5:5; 7:10).</a:t>
            </a:r>
          </a:p>
          <a:p>
            <a:pPr>
              <a:lnSpc>
                <a:spcPct val="125000"/>
              </a:lnSpc>
              <a:spcBef>
                <a:spcPts val="0"/>
              </a:spcBef>
              <a:spcAft>
                <a:spcPts val="1200"/>
              </a:spcAft>
            </a:pPr>
            <a:r>
              <a:rPr lang="en-US" dirty="0">
                <a:solidFill>
                  <a:schemeClr val="tx1"/>
                </a:solidFill>
                <a:latin typeface="Lucida Sans Unicode" panose="020B0602030504020204" pitchFamily="34" charset="0"/>
                <a:cs typeface="Lucida Sans Unicode" panose="020B0602030504020204" pitchFamily="34" charset="0"/>
              </a:rPr>
              <a:t>He continued to prophesy after Jeroboam’s death, a period of great chaos for Israel. Kings were killed off left and </a:t>
            </a:r>
            <a:r>
              <a:rPr lang="en-US" dirty="0" smtClean="0">
                <a:solidFill>
                  <a:schemeClr val="tx1"/>
                </a:solidFill>
                <a:latin typeface="Lucida Sans Unicode" panose="020B0602030504020204" pitchFamily="34" charset="0"/>
                <a:cs typeface="Lucida Sans Unicode" panose="020B0602030504020204" pitchFamily="34" charset="0"/>
              </a:rPr>
              <a:t>right</a:t>
            </a:r>
            <a:r>
              <a:rPr lang="en-US" dirty="0">
                <a:solidFill>
                  <a:schemeClr val="tx1"/>
                </a:solidFill>
                <a:latin typeface="Lucida Sans Unicode" panose="020B0602030504020204" pitchFamily="34" charset="0"/>
                <a:cs typeface="Lucida Sans Unicode" panose="020B0602030504020204" pitchFamily="34" charset="0"/>
              </a:rPr>
              <a:t> </a:t>
            </a:r>
            <a:r>
              <a:rPr lang="en-US" dirty="0" smtClean="0">
                <a:solidFill>
                  <a:schemeClr val="tx1"/>
                </a:solidFill>
                <a:latin typeface="Lucida Sans Unicode" panose="020B0602030504020204" pitchFamily="34" charset="0"/>
                <a:cs typeface="Lucida Sans Unicode" panose="020B0602030504020204" pitchFamily="34" charset="0"/>
              </a:rPr>
              <a:t>(see 7:6-7; 10:7).</a:t>
            </a:r>
          </a:p>
          <a:p>
            <a:pPr lvl="1">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Of the 6 kings who succeeded Jeroboam II, only Menahem died a natural death.</a:t>
            </a:r>
            <a:endParaRPr lang="en-US"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626278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Play on Words</a:t>
            </a:r>
            <a:endParaRPr lang="en-US" sz="3600" dirty="0">
              <a:latin typeface="Lucida Sans Unicode" panose="020B0602030504020204" pitchFamily="34" charset="0"/>
              <a:cs typeface="Lucida Sans Unicode" panose="020B0602030504020204" pitchFamily="34" charset="0"/>
            </a:endParaRPr>
          </a:p>
        </p:txBody>
      </p:sp>
      <p:sp>
        <p:nvSpPr>
          <p:cNvPr id="4" name="Content Placeholder 3"/>
          <p:cNvSpPr>
            <a:spLocks noGrp="1"/>
          </p:cNvSpPr>
          <p:nvPr>
            <p:ph idx="1"/>
          </p:nvPr>
        </p:nvSpPr>
        <p:spPr/>
        <p:txBody>
          <a:bodyPr anchor="ctr">
            <a:normAutofit/>
          </a:bodyPr>
          <a:lstStyle/>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Ephraim was the largest and most prominent tribe in Israel, which helps explain why Israel is addressed by this name throughout Hosea.</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Ephraim means “double fruit,” but notice 9:16: “Ephraim is stricken; their root is dried up; they shall bear </a:t>
            </a:r>
            <a:r>
              <a:rPr lang="en-US" sz="2200" b="1" dirty="0" smtClean="0">
                <a:latin typeface="Lucida Sans Unicode" panose="020B0602030504020204" pitchFamily="34" charset="0"/>
                <a:cs typeface="Lucida Sans Unicode" panose="020B0602030504020204" pitchFamily="34" charset="0"/>
              </a:rPr>
              <a:t>no</a:t>
            </a:r>
            <a:r>
              <a:rPr lang="en-US" sz="2200" dirty="0" smtClean="0">
                <a:latin typeface="Lucida Sans Unicode" panose="020B0602030504020204" pitchFamily="34" charset="0"/>
                <a:cs typeface="Lucida Sans Unicode" panose="020B0602030504020204" pitchFamily="34" charset="0"/>
              </a:rPr>
              <a:t> </a:t>
            </a:r>
            <a:r>
              <a:rPr lang="en-US" sz="2200" b="1" dirty="0" smtClean="0">
                <a:latin typeface="Lucida Sans Unicode" panose="020B0602030504020204" pitchFamily="34" charset="0"/>
                <a:cs typeface="Lucida Sans Unicode" panose="020B0602030504020204" pitchFamily="34" charset="0"/>
              </a:rPr>
              <a:t>fruit</a:t>
            </a:r>
            <a:r>
              <a:rPr lang="en-US" sz="2200" dirty="0" smtClean="0">
                <a:latin typeface="Lucida Sans Unicode" panose="020B0602030504020204" pitchFamily="34" charset="0"/>
                <a:cs typeface="Lucida Sans Unicode" panose="020B0602030504020204" pitchFamily="34" charset="0"/>
              </a:rPr>
              <a:t>.”</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Prior to this, God explained how He would make the wombs of their women barren (9:11-15).</a:t>
            </a:r>
          </a:p>
        </p:txBody>
      </p:sp>
    </p:spTree>
    <p:extLst>
      <p:ext uri="{BB962C8B-B14F-4D97-AF65-F5344CB8AC3E}">
        <p14:creationId xmlns:p14="http://schemas.microsoft.com/office/powerpoint/2010/main" val="1484621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Play on Words</a:t>
            </a:r>
            <a:endParaRPr lang="en-US" sz="3600" dirty="0">
              <a:latin typeface="Lucida Sans Unicode" panose="020B0602030504020204" pitchFamily="34" charset="0"/>
              <a:cs typeface="Lucida Sans Unicode" panose="020B0602030504020204" pitchFamily="34" charset="0"/>
            </a:endParaRPr>
          </a:p>
        </p:txBody>
      </p:sp>
      <p:sp>
        <p:nvSpPr>
          <p:cNvPr id="4" name="Content Placeholder 3"/>
          <p:cNvSpPr>
            <a:spLocks noGrp="1"/>
          </p:cNvSpPr>
          <p:nvPr>
            <p:ph idx="1"/>
          </p:nvPr>
        </p:nvSpPr>
        <p:spPr/>
        <p:txBody>
          <a:bodyPr anchor="ctr">
            <a:normAutofit/>
          </a:bodyPr>
          <a:lstStyle/>
          <a:p>
            <a:pPr>
              <a:lnSpc>
                <a:spcPct val="125000"/>
              </a:lnSpc>
              <a:spcBef>
                <a:spcPts val="0"/>
              </a:spcBef>
              <a:spcAft>
                <a:spcPts val="1800"/>
              </a:spcAft>
            </a:pPr>
            <a:r>
              <a:rPr lang="en-US" sz="2300" dirty="0" smtClean="0">
                <a:latin typeface="Lucida Sans Unicode" panose="020B0602030504020204" pitchFamily="34" charset="0"/>
                <a:cs typeface="Lucida Sans Unicode" panose="020B0602030504020204" pitchFamily="34" charset="0"/>
              </a:rPr>
              <a:t>Recall that in the northern kingdom of Israel, golden calves were set up at Dan and </a:t>
            </a:r>
            <a:r>
              <a:rPr lang="en-US" sz="2300" b="1" dirty="0" smtClean="0">
                <a:latin typeface="Lucida Sans Unicode" panose="020B0602030504020204" pitchFamily="34" charset="0"/>
                <a:cs typeface="Lucida Sans Unicode" panose="020B0602030504020204" pitchFamily="34" charset="0"/>
              </a:rPr>
              <a:t>Bethel</a:t>
            </a:r>
            <a:r>
              <a:rPr lang="en-US" sz="2300" dirty="0" smtClean="0">
                <a:latin typeface="Lucida Sans Unicode" panose="020B0602030504020204" pitchFamily="34" charset="0"/>
                <a:cs typeface="Lucida Sans Unicode" panose="020B0602030504020204" pitchFamily="34" charset="0"/>
              </a:rPr>
              <a:t> (“house of God”).</a:t>
            </a:r>
          </a:p>
          <a:p>
            <a:pPr lvl="1">
              <a:lnSpc>
                <a:spcPct val="125000"/>
              </a:lnSpc>
              <a:spcBef>
                <a:spcPts val="0"/>
              </a:spcBef>
              <a:spcAft>
                <a:spcPts val="1800"/>
              </a:spcAft>
            </a:pPr>
            <a:r>
              <a:rPr lang="en-US" sz="2100" dirty="0" smtClean="0">
                <a:latin typeface="Lucida Sans Unicode" panose="020B0602030504020204" pitchFamily="34" charset="0"/>
                <a:cs typeface="Lucida Sans Unicode" panose="020B0602030504020204" pitchFamily="34" charset="0"/>
              </a:rPr>
              <a:t>“The inhabitants of Samaria fear because of the calf of Beth </a:t>
            </a:r>
            <a:r>
              <a:rPr lang="en-US" sz="2100" dirty="0" err="1" smtClean="0">
                <a:latin typeface="Lucida Sans Unicode" panose="020B0602030504020204" pitchFamily="34" charset="0"/>
                <a:cs typeface="Lucida Sans Unicode" panose="020B0602030504020204" pitchFamily="34" charset="0"/>
              </a:rPr>
              <a:t>Aven</a:t>
            </a:r>
            <a:r>
              <a:rPr lang="en-US" sz="2100" dirty="0" smtClean="0">
                <a:latin typeface="Lucida Sans Unicode" panose="020B0602030504020204" pitchFamily="34" charset="0"/>
                <a:cs typeface="Lucida Sans Unicode" panose="020B0602030504020204" pitchFamily="34" charset="0"/>
              </a:rPr>
              <a:t>” (10:5). Beth </a:t>
            </a:r>
            <a:r>
              <a:rPr lang="en-US" sz="2100" dirty="0" err="1" smtClean="0">
                <a:latin typeface="Lucida Sans Unicode" panose="020B0602030504020204" pitchFamily="34" charset="0"/>
                <a:cs typeface="Lucida Sans Unicode" panose="020B0602030504020204" pitchFamily="34" charset="0"/>
              </a:rPr>
              <a:t>Aven</a:t>
            </a:r>
            <a:r>
              <a:rPr lang="en-US" sz="2100" dirty="0" smtClean="0">
                <a:latin typeface="Lucida Sans Unicode" panose="020B0602030504020204" pitchFamily="34" charset="0"/>
                <a:cs typeface="Lucida Sans Unicode" panose="020B0602030504020204" pitchFamily="34" charset="0"/>
              </a:rPr>
              <a:t> means “house of vanity,” so a place that means “house of </a:t>
            </a:r>
            <a:r>
              <a:rPr lang="en-US" sz="2100" b="1" dirty="0" smtClean="0">
                <a:latin typeface="Lucida Sans Unicode" panose="020B0602030504020204" pitchFamily="34" charset="0"/>
                <a:cs typeface="Lucida Sans Unicode" panose="020B0602030504020204" pitchFamily="34" charset="0"/>
              </a:rPr>
              <a:t>God</a:t>
            </a:r>
            <a:r>
              <a:rPr lang="en-US" sz="2100" dirty="0" smtClean="0">
                <a:latin typeface="Lucida Sans Unicode" panose="020B0602030504020204" pitchFamily="34" charset="0"/>
                <a:cs typeface="Lucida Sans Unicode" panose="020B0602030504020204" pitchFamily="34" charset="0"/>
              </a:rPr>
              <a:t>” has been turned into a “house of </a:t>
            </a:r>
            <a:r>
              <a:rPr lang="en-US" sz="2100" b="1" dirty="0" smtClean="0">
                <a:latin typeface="Lucida Sans Unicode" panose="020B0602030504020204" pitchFamily="34" charset="0"/>
                <a:cs typeface="Lucida Sans Unicode" panose="020B0602030504020204" pitchFamily="34" charset="0"/>
              </a:rPr>
              <a:t>vanity</a:t>
            </a:r>
            <a:r>
              <a:rPr lang="en-US" sz="2100" dirty="0" smtClean="0">
                <a:latin typeface="Lucida Sans Unicode" panose="020B0602030504020204" pitchFamily="34" charset="0"/>
                <a:cs typeface="Lucida Sans Unicode" panose="020B0602030504020204" pitchFamily="34" charset="0"/>
              </a:rPr>
              <a:t>.”</a:t>
            </a:r>
          </a:p>
          <a:p>
            <a:pPr lvl="1">
              <a:lnSpc>
                <a:spcPct val="125000"/>
              </a:lnSpc>
              <a:spcBef>
                <a:spcPts val="0"/>
              </a:spcBef>
              <a:spcAft>
                <a:spcPts val="1800"/>
              </a:spcAft>
            </a:pPr>
            <a:r>
              <a:rPr lang="en-US" sz="2100" dirty="0" smtClean="0">
                <a:latin typeface="Lucida Sans Unicode" panose="020B0602030504020204" pitchFamily="34" charset="0"/>
                <a:cs typeface="Lucida Sans Unicode" panose="020B0602030504020204" pitchFamily="34" charset="0"/>
              </a:rPr>
              <a:t>“Also the high places of </a:t>
            </a:r>
            <a:r>
              <a:rPr lang="en-US" sz="2100" dirty="0" err="1" smtClean="0">
                <a:latin typeface="Lucida Sans Unicode" panose="020B0602030504020204" pitchFamily="34" charset="0"/>
                <a:cs typeface="Lucida Sans Unicode" panose="020B0602030504020204" pitchFamily="34" charset="0"/>
              </a:rPr>
              <a:t>Aven</a:t>
            </a:r>
            <a:r>
              <a:rPr lang="en-US" sz="2100" dirty="0" smtClean="0">
                <a:latin typeface="Lucida Sans Unicode" panose="020B0602030504020204" pitchFamily="34" charset="0"/>
                <a:cs typeface="Lucida Sans Unicode" panose="020B0602030504020204" pitchFamily="34" charset="0"/>
              </a:rPr>
              <a:t>…shall be destroyed” (10:8).</a:t>
            </a:r>
          </a:p>
          <a:p>
            <a:pPr lvl="1">
              <a:lnSpc>
                <a:spcPct val="125000"/>
              </a:lnSpc>
              <a:spcBef>
                <a:spcPts val="0"/>
              </a:spcBef>
              <a:spcAft>
                <a:spcPts val="1800"/>
              </a:spcAft>
            </a:pPr>
            <a:r>
              <a:rPr lang="en-US" sz="2100" dirty="0" smtClean="0">
                <a:latin typeface="Lucida Sans Unicode" panose="020B0602030504020204" pitchFamily="34" charset="0"/>
                <a:cs typeface="Lucida Sans Unicode" panose="020B0602030504020204" pitchFamily="34" charset="0"/>
              </a:rPr>
              <a:t>“Thus it shall be done to you, O Bethel” (10:15).</a:t>
            </a:r>
          </a:p>
        </p:txBody>
      </p:sp>
    </p:spTree>
    <p:extLst>
      <p:ext uri="{BB962C8B-B14F-4D97-AF65-F5344CB8AC3E}">
        <p14:creationId xmlns:p14="http://schemas.microsoft.com/office/powerpoint/2010/main" val="3257123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sz="3600" cap="none" dirty="0" smtClean="0">
                <a:latin typeface="Lucida Sans Unicode" panose="020B0602030504020204" pitchFamily="34" charset="0"/>
                <a:cs typeface="Lucida Sans Unicode" panose="020B0602030504020204" pitchFamily="34" charset="0"/>
              </a:rPr>
              <a:t>Minor Prophets—Lesson 13</a:t>
            </a:r>
            <a:endParaRPr lang="en-US" sz="3600" cap="none" dirty="0">
              <a:latin typeface="Lucida Sans Unicode" panose="020B0602030504020204" pitchFamily="34" charset="0"/>
              <a:cs typeface="Lucida Sans Unicode" panose="020B0602030504020204" pitchFamily="34" charset="0"/>
            </a:endParaRPr>
          </a:p>
        </p:txBody>
      </p:sp>
      <p:sp>
        <p:nvSpPr>
          <p:cNvPr id="3" name="Subtitle 2"/>
          <p:cNvSpPr>
            <a:spLocks noGrp="1"/>
          </p:cNvSpPr>
          <p:nvPr>
            <p:ph type="subTitle" idx="1"/>
          </p:nvPr>
        </p:nvSpPr>
        <p:spPr/>
        <p:txBody>
          <a:bodyPr anchor="ctr">
            <a:normAutofit/>
          </a:bodyPr>
          <a:lstStyle/>
          <a:p>
            <a:r>
              <a:rPr lang="en-US" sz="2800" dirty="0" smtClean="0">
                <a:solidFill>
                  <a:schemeClr val="tx1"/>
                </a:solidFill>
                <a:latin typeface="Lucida Sans Unicode" panose="020B0602030504020204" pitchFamily="34" charset="0"/>
                <a:cs typeface="Lucida Sans Unicode" panose="020B0602030504020204" pitchFamily="34" charset="0"/>
              </a:rPr>
              <a:t>Review of Hosea; Chapters 12-14</a:t>
            </a:r>
            <a:endParaRPr lang="en-US" sz="2800"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28971220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Repentance</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ormAutofit/>
          </a:bodyPr>
          <a:lstStyle/>
          <a:p>
            <a:pPr>
              <a:lnSpc>
                <a:spcPct val="120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“So you, by the help of your God, </a:t>
            </a:r>
            <a:r>
              <a:rPr lang="en-US" sz="2300" b="1" dirty="0" smtClean="0">
                <a:latin typeface="Lucida Sans Unicode" panose="020B0602030504020204" pitchFamily="34" charset="0"/>
                <a:cs typeface="Lucida Sans Unicode" panose="020B0602030504020204" pitchFamily="34" charset="0"/>
              </a:rPr>
              <a:t>return</a:t>
            </a:r>
            <a:r>
              <a:rPr lang="en-US" sz="2300" dirty="0" smtClean="0">
                <a:latin typeface="Lucida Sans Unicode" panose="020B0602030504020204" pitchFamily="34" charset="0"/>
                <a:cs typeface="Lucida Sans Unicode" panose="020B0602030504020204" pitchFamily="34" charset="0"/>
              </a:rPr>
              <a:t>; observe mercy and justice, and wait on your God continually” (12:6).</a:t>
            </a:r>
          </a:p>
          <a:p>
            <a:pPr>
              <a:lnSpc>
                <a:spcPct val="120000"/>
              </a:lnSpc>
              <a:spcBef>
                <a:spcPts val="0"/>
              </a:spcBef>
              <a:spcAft>
                <a:spcPts val="1200"/>
              </a:spcAft>
            </a:pPr>
            <a:r>
              <a:rPr lang="en-US" sz="2300" dirty="0">
                <a:latin typeface="Lucida Sans Unicode" panose="020B0602030504020204" pitchFamily="34" charset="0"/>
                <a:cs typeface="Lucida Sans Unicode" panose="020B0602030504020204" pitchFamily="34" charset="0"/>
              </a:rPr>
              <a:t>O Israel, </a:t>
            </a:r>
            <a:r>
              <a:rPr lang="en-US" sz="2300" b="1" dirty="0">
                <a:latin typeface="Lucida Sans Unicode" panose="020B0602030504020204" pitchFamily="34" charset="0"/>
                <a:cs typeface="Lucida Sans Unicode" panose="020B0602030504020204" pitchFamily="34" charset="0"/>
              </a:rPr>
              <a:t>return</a:t>
            </a:r>
            <a:r>
              <a:rPr lang="en-US" sz="2300" dirty="0">
                <a:latin typeface="Lucida Sans Unicode" panose="020B0602030504020204" pitchFamily="34" charset="0"/>
                <a:cs typeface="Lucida Sans Unicode" panose="020B0602030504020204" pitchFamily="34" charset="0"/>
              </a:rPr>
              <a:t> to the LORD your God, </a:t>
            </a:r>
            <a:r>
              <a:rPr lang="en-US" sz="2300" dirty="0" smtClean="0">
                <a:latin typeface="Lucida Sans Unicode" panose="020B0602030504020204" pitchFamily="34" charset="0"/>
                <a:cs typeface="Lucida Sans Unicode" panose="020B0602030504020204" pitchFamily="34" charset="0"/>
              </a:rPr>
              <a:t>for </a:t>
            </a:r>
            <a:r>
              <a:rPr lang="en-US" sz="2300" dirty="0">
                <a:latin typeface="Lucida Sans Unicode" panose="020B0602030504020204" pitchFamily="34" charset="0"/>
                <a:cs typeface="Lucida Sans Unicode" panose="020B0602030504020204" pitchFamily="34" charset="0"/>
              </a:rPr>
              <a:t>you have stumbled because of your iniquity; </a:t>
            </a:r>
            <a:r>
              <a:rPr lang="en-US" sz="2300" dirty="0" smtClean="0">
                <a:latin typeface="Lucida Sans Unicode" panose="020B0602030504020204" pitchFamily="34" charset="0"/>
                <a:cs typeface="Lucida Sans Unicode" panose="020B0602030504020204" pitchFamily="34" charset="0"/>
              </a:rPr>
              <a:t>take </a:t>
            </a:r>
            <a:r>
              <a:rPr lang="en-US" sz="2300" dirty="0">
                <a:latin typeface="Lucida Sans Unicode" panose="020B0602030504020204" pitchFamily="34" charset="0"/>
                <a:cs typeface="Lucida Sans Unicode" panose="020B0602030504020204" pitchFamily="34" charset="0"/>
              </a:rPr>
              <a:t>words with you, </a:t>
            </a:r>
            <a:r>
              <a:rPr lang="en-US" sz="2300" dirty="0" smtClean="0">
                <a:latin typeface="Lucida Sans Unicode" panose="020B0602030504020204" pitchFamily="34" charset="0"/>
                <a:cs typeface="Lucida Sans Unicode" panose="020B0602030504020204" pitchFamily="34" charset="0"/>
              </a:rPr>
              <a:t>and </a:t>
            </a:r>
            <a:r>
              <a:rPr lang="en-US" sz="2300" b="1" dirty="0">
                <a:latin typeface="Lucida Sans Unicode" panose="020B0602030504020204" pitchFamily="34" charset="0"/>
                <a:cs typeface="Lucida Sans Unicode" panose="020B0602030504020204" pitchFamily="34" charset="0"/>
              </a:rPr>
              <a:t>return</a:t>
            </a:r>
            <a:r>
              <a:rPr lang="en-US" sz="2300" dirty="0">
                <a:latin typeface="Lucida Sans Unicode" panose="020B0602030504020204" pitchFamily="34" charset="0"/>
                <a:cs typeface="Lucida Sans Unicode" panose="020B0602030504020204" pitchFamily="34" charset="0"/>
              </a:rPr>
              <a:t> to the LORD. </a:t>
            </a:r>
            <a:r>
              <a:rPr lang="en-US" sz="2300" b="1" dirty="0">
                <a:latin typeface="Lucida Sans Unicode" panose="020B0602030504020204" pitchFamily="34" charset="0"/>
                <a:cs typeface="Lucida Sans Unicode" panose="020B0602030504020204" pitchFamily="34" charset="0"/>
              </a:rPr>
              <a:t>Say</a:t>
            </a:r>
            <a:r>
              <a:rPr lang="en-US" sz="2300" dirty="0">
                <a:latin typeface="Lucida Sans Unicode" panose="020B0602030504020204" pitchFamily="34" charset="0"/>
                <a:cs typeface="Lucida Sans Unicode" panose="020B0602030504020204" pitchFamily="34" charset="0"/>
              </a:rPr>
              <a:t> to Him, </a:t>
            </a:r>
            <a:r>
              <a:rPr lang="en-US" sz="2300" dirty="0" smtClean="0">
                <a:latin typeface="Lucida Sans Unicode" panose="020B0602030504020204" pitchFamily="34" charset="0"/>
                <a:cs typeface="Lucida Sans Unicode" panose="020B0602030504020204" pitchFamily="34" charset="0"/>
              </a:rPr>
              <a:t>“Take </a:t>
            </a:r>
            <a:r>
              <a:rPr lang="en-US" sz="2300" dirty="0">
                <a:latin typeface="Lucida Sans Unicode" panose="020B0602030504020204" pitchFamily="34" charset="0"/>
                <a:cs typeface="Lucida Sans Unicode" panose="020B0602030504020204" pitchFamily="34" charset="0"/>
              </a:rPr>
              <a:t>away all iniquity; </a:t>
            </a:r>
            <a:r>
              <a:rPr lang="en-US" sz="2300" dirty="0" smtClean="0">
                <a:latin typeface="Lucida Sans Unicode" panose="020B0602030504020204" pitchFamily="34" charset="0"/>
                <a:cs typeface="Lucida Sans Unicode" panose="020B0602030504020204" pitchFamily="34" charset="0"/>
              </a:rPr>
              <a:t>receive </a:t>
            </a:r>
            <a:r>
              <a:rPr lang="en-US" sz="2300" dirty="0">
                <a:latin typeface="Lucida Sans Unicode" panose="020B0602030504020204" pitchFamily="34" charset="0"/>
                <a:cs typeface="Lucida Sans Unicode" panose="020B0602030504020204" pitchFamily="34" charset="0"/>
              </a:rPr>
              <a:t>us graciously, </a:t>
            </a:r>
            <a:r>
              <a:rPr lang="en-US" sz="2300" dirty="0" smtClean="0">
                <a:latin typeface="Lucida Sans Unicode" panose="020B0602030504020204" pitchFamily="34" charset="0"/>
                <a:cs typeface="Lucida Sans Unicode" panose="020B0602030504020204" pitchFamily="34" charset="0"/>
              </a:rPr>
              <a:t>for </a:t>
            </a:r>
            <a:r>
              <a:rPr lang="en-US" sz="2300" dirty="0">
                <a:latin typeface="Lucida Sans Unicode" panose="020B0602030504020204" pitchFamily="34" charset="0"/>
                <a:cs typeface="Lucida Sans Unicode" panose="020B0602030504020204" pitchFamily="34" charset="0"/>
              </a:rPr>
              <a:t>we will offer the sacrifices of our lips. Assyria shall not save us, </a:t>
            </a:r>
            <a:r>
              <a:rPr lang="en-US" sz="2300" dirty="0" smtClean="0">
                <a:latin typeface="Lucida Sans Unicode" panose="020B0602030504020204" pitchFamily="34" charset="0"/>
                <a:cs typeface="Lucida Sans Unicode" panose="020B0602030504020204" pitchFamily="34" charset="0"/>
              </a:rPr>
              <a:t>we </a:t>
            </a:r>
            <a:r>
              <a:rPr lang="en-US" sz="2300" dirty="0">
                <a:latin typeface="Lucida Sans Unicode" panose="020B0602030504020204" pitchFamily="34" charset="0"/>
                <a:cs typeface="Lucida Sans Unicode" panose="020B0602030504020204" pitchFamily="34" charset="0"/>
              </a:rPr>
              <a:t>will not ride on horses, </a:t>
            </a:r>
            <a:r>
              <a:rPr lang="en-US" sz="2300" dirty="0" smtClean="0">
                <a:latin typeface="Lucida Sans Unicode" panose="020B0602030504020204" pitchFamily="34" charset="0"/>
                <a:cs typeface="Lucida Sans Unicode" panose="020B0602030504020204" pitchFamily="34" charset="0"/>
              </a:rPr>
              <a:t>nor </a:t>
            </a:r>
            <a:r>
              <a:rPr lang="en-US" sz="2300" dirty="0">
                <a:latin typeface="Lucida Sans Unicode" panose="020B0602030504020204" pitchFamily="34" charset="0"/>
                <a:cs typeface="Lucida Sans Unicode" panose="020B0602030504020204" pitchFamily="34" charset="0"/>
              </a:rPr>
              <a:t>will we </a:t>
            </a:r>
            <a:r>
              <a:rPr lang="en-US" sz="2300" b="1" dirty="0">
                <a:latin typeface="Lucida Sans Unicode" panose="020B0602030504020204" pitchFamily="34" charset="0"/>
                <a:cs typeface="Lucida Sans Unicode" panose="020B0602030504020204" pitchFamily="34" charset="0"/>
              </a:rPr>
              <a:t>say</a:t>
            </a:r>
            <a:r>
              <a:rPr lang="en-US" sz="2300" dirty="0">
                <a:latin typeface="Lucida Sans Unicode" panose="020B0602030504020204" pitchFamily="34" charset="0"/>
                <a:cs typeface="Lucida Sans Unicode" panose="020B0602030504020204" pitchFamily="34" charset="0"/>
              </a:rPr>
              <a:t> anymore to the work of our hands, </a:t>
            </a:r>
            <a:r>
              <a:rPr lang="en-US" sz="2300" dirty="0" smtClean="0">
                <a:latin typeface="Lucida Sans Unicode" panose="020B0602030504020204" pitchFamily="34" charset="0"/>
                <a:cs typeface="Lucida Sans Unicode" panose="020B0602030504020204" pitchFamily="34" charset="0"/>
              </a:rPr>
              <a:t>‘You </a:t>
            </a:r>
            <a:r>
              <a:rPr lang="en-US" sz="2300" dirty="0">
                <a:latin typeface="Lucida Sans Unicode" panose="020B0602030504020204" pitchFamily="34" charset="0"/>
                <a:cs typeface="Lucida Sans Unicode" panose="020B0602030504020204" pitchFamily="34" charset="0"/>
              </a:rPr>
              <a:t>are our gods</a:t>
            </a:r>
            <a:r>
              <a:rPr lang="en-US" sz="2300" dirty="0" smtClean="0">
                <a:latin typeface="Lucida Sans Unicode" panose="020B0602030504020204" pitchFamily="34" charset="0"/>
                <a:cs typeface="Lucida Sans Unicode" panose="020B0602030504020204" pitchFamily="34" charset="0"/>
              </a:rPr>
              <a:t>.’ </a:t>
            </a:r>
            <a:r>
              <a:rPr lang="en-US" sz="2300" dirty="0">
                <a:latin typeface="Lucida Sans Unicode" panose="020B0602030504020204" pitchFamily="34" charset="0"/>
                <a:cs typeface="Lucida Sans Unicode" panose="020B0602030504020204" pitchFamily="34" charset="0"/>
              </a:rPr>
              <a:t>For in You the fatherless finds </a:t>
            </a:r>
            <a:r>
              <a:rPr lang="en-US" sz="2300" dirty="0" smtClean="0">
                <a:latin typeface="Lucida Sans Unicode" panose="020B0602030504020204" pitchFamily="34" charset="0"/>
                <a:cs typeface="Lucida Sans Unicode" panose="020B0602030504020204" pitchFamily="34" charset="0"/>
              </a:rPr>
              <a:t>mercy” (14:1-3).</a:t>
            </a:r>
          </a:p>
        </p:txBody>
      </p:sp>
    </p:spTree>
    <p:extLst>
      <p:ext uri="{BB962C8B-B14F-4D97-AF65-F5344CB8AC3E}">
        <p14:creationId xmlns:p14="http://schemas.microsoft.com/office/powerpoint/2010/main" val="3347964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Repentance</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“Ephraim shall say, ‘What have I to do anymore with idols?’” (14:8).</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“She will chase her lovers, but not overtake them; yes, she will seek them, but not find them. Then she will </a:t>
            </a:r>
            <a:r>
              <a:rPr lang="en-US" b="1" dirty="0" smtClean="0">
                <a:latin typeface="Lucida Sans Unicode" panose="020B0602030504020204" pitchFamily="34" charset="0"/>
                <a:cs typeface="Lucida Sans Unicode" panose="020B0602030504020204" pitchFamily="34" charset="0"/>
              </a:rPr>
              <a:t>say</a:t>
            </a:r>
            <a:r>
              <a:rPr lang="en-US" dirty="0" smtClean="0">
                <a:latin typeface="Lucida Sans Unicode" panose="020B0602030504020204" pitchFamily="34" charset="0"/>
                <a:cs typeface="Lucida Sans Unicode" panose="020B0602030504020204" pitchFamily="34" charset="0"/>
              </a:rPr>
              <a:t>, ‘I will go and </a:t>
            </a:r>
            <a:r>
              <a:rPr lang="en-US" b="1" dirty="0" smtClean="0">
                <a:latin typeface="Lucida Sans Unicode" panose="020B0602030504020204" pitchFamily="34" charset="0"/>
                <a:cs typeface="Lucida Sans Unicode" panose="020B0602030504020204" pitchFamily="34" charset="0"/>
              </a:rPr>
              <a:t>return</a:t>
            </a:r>
            <a:r>
              <a:rPr lang="en-US" dirty="0" smtClean="0">
                <a:latin typeface="Lucida Sans Unicode" panose="020B0602030504020204" pitchFamily="34" charset="0"/>
                <a:cs typeface="Lucida Sans Unicode" panose="020B0602030504020204" pitchFamily="34" charset="0"/>
              </a:rPr>
              <a:t> to my first husband, for then it was better for me than now’” (2:7).</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Keep in mind what God said earlier: “I will return again to My place till they </a:t>
            </a:r>
            <a:r>
              <a:rPr lang="en-US" b="1" dirty="0" smtClean="0">
                <a:latin typeface="Lucida Sans Unicode" panose="020B0602030504020204" pitchFamily="34" charset="0"/>
                <a:cs typeface="Lucida Sans Unicode" panose="020B0602030504020204" pitchFamily="34" charset="0"/>
              </a:rPr>
              <a:t>acknowledge</a:t>
            </a:r>
            <a:r>
              <a:rPr lang="en-US" dirty="0" smtClean="0">
                <a:latin typeface="Lucida Sans Unicode" panose="020B0602030504020204" pitchFamily="34" charset="0"/>
                <a:cs typeface="Lucida Sans Unicode" panose="020B0602030504020204" pitchFamily="34" charset="0"/>
              </a:rPr>
              <a:t> their offense” (5:15).</a:t>
            </a:r>
          </a:p>
        </p:txBody>
      </p:sp>
    </p:spTree>
    <p:extLst>
      <p:ext uri="{BB962C8B-B14F-4D97-AF65-F5344CB8AC3E}">
        <p14:creationId xmlns:p14="http://schemas.microsoft.com/office/powerpoint/2010/main" val="324089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God’s Response</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pPr>
            <a:r>
              <a:rPr lang="en-US" dirty="0" smtClean="0">
                <a:latin typeface="Lucida Sans Unicode" panose="020B0602030504020204" pitchFamily="34" charset="0"/>
                <a:cs typeface="Lucida Sans Unicode" panose="020B0602030504020204" pitchFamily="34" charset="0"/>
              </a:rPr>
              <a:t>“I </a:t>
            </a:r>
            <a:r>
              <a:rPr lang="en-US" dirty="0">
                <a:latin typeface="Lucida Sans Unicode" panose="020B0602030504020204" pitchFamily="34" charset="0"/>
                <a:cs typeface="Lucida Sans Unicode" panose="020B0602030504020204" pitchFamily="34" charset="0"/>
              </a:rPr>
              <a:t>will heal their backsliding, I will love them freely, </a:t>
            </a:r>
            <a:r>
              <a:rPr lang="en-US" dirty="0" smtClean="0">
                <a:latin typeface="Lucida Sans Unicode" panose="020B0602030504020204" pitchFamily="34" charset="0"/>
                <a:cs typeface="Lucida Sans Unicode" panose="020B0602030504020204" pitchFamily="34" charset="0"/>
              </a:rPr>
              <a:t>for </a:t>
            </a:r>
            <a:r>
              <a:rPr lang="en-US" dirty="0">
                <a:latin typeface="Lucida Sans Unicode" panose="020B0602030504020204" pitchFamily="34" charset="0"/>
                <a:cs typeface="Lucida Sans Unicode" panose="020B0602030504020204" pitchFamily="34" charset="0"/>
              </a:rPr>
              <a:t>My anger has turned away from him. I will be like the dew to Israel; </a:t>
            </a:r>
            <a:r>
              <a:rPr lang="en-US" dirty="0" smtClean="0">
                <a:latin typeface="Lucida Sans Unicode" panose="020B0602030504020204" pitchFamily="34" charset="0"/>
                <a:cs typeface="Lucida Sans Unicode" panose="020B0602030504020204" pitchFamily="34" charset="0"/>
              </a:rPr>
              <a:t>he </a:t>
            </a:r>
            <a:r>
              <a:rPr lang="en-US" dirty="0">
                <a:latin typeface="Lucida Sans Unicode" panose="020B0602030504020204" pitchFamily="34" charset="0"/>
                <a:cs typeface="Lucida Sans Unicode" panose="020B0602030504020204" pitchFamily="34" charset="0"/>
              </a:rPr>
              <a:t>shall grow like the lily, </a:t>
            </a:r>
            <a:r>
              <a:rPr lang="en-US" dirty="0" smtClean="0">
                <a:latin typeface="Lucida Sans Unicode" panose="020B0602030504020204" pitchFamily="34" charset="0"/>
                <a:cs typeface="Lucida Sans Unicode" panose="020B0602030504020204" pitchFamily="34" charset="0"/>
              </a:rPr>
              <a:t>and </a:t>
            </a:r>
            <a:r>
              <a:rPr lang="en-US" dirty="0">
                <a:latin typeface="Lucida Sans Unicode" panose="020B0602030504020204" pitchFamily="34" charset="0"/>
                <a:cs typeface="Lucida Sans Unicode" panose="020B0602030504020204" pitchFamily="34" charset="0"/>
              </a:rPr>
              <a:t>lengthen his roots like Lebanon. His branches shall spread; </a:t>
            </a:r>
            <a:r>
              <a:rPr lang="en-US" dirty="0" smtClean="0">
                <a:latin typeface="Lucida Sans Unicode" panose="020B0602030504020204" pitchFamily="34" charset="0"/>
                <a:cs typeface="Lucida Sans Unicode" panose="020B0602030504020204" pitchFamily="34" charset="0"/>
              </a:rPr>
              <a:t>his </a:t>
            </a:r>
            <a:r>
              <a:rPr lang="en-US" dirty="0">
                <a:latin typeface="Lucida Sans Unicode" panose="020B0602030504020204" pitchFamily="34" charset="0"/>
                <a:cs typeface="Lucida Sans Unicode" panose="020B0602030504020204" pitchFamily="34" charset="0"/>
              </a:rPr>
              <a:t>beauty shall be like an olive tree, </a:t>
            </a:r>
            <a:r>
              <a:rPr lang="en-US" dirty="0" smtClean="0">
                <a:latin typeface="Lucida Sans Unicode" panose="020B0602030504020204" pitchFamily="34" charset="0"/>
                <a:cs typeface="Lucida Sans Unicode" panose="020B0602030504020204" pitchFamily="34" charset="0"/>
              </a:rPr>
              <a:t>and </a:t>
            </a:r>
            <a:r>
              <a:rPr lang="en-US" dirty="0">
                <a:latin typeface="Lucida Sans Unicode" panose="020B0602030504020204" pitchFamily="34" charset="0"/>
                <a:cs typeface="Lucida Sans Unicode" panose="020B0602030504020204" pitchFamily="34" charset="0"/>
              </a:rPr>
              <a:t>his fragrance like Lebanon. Those who dwell under his shadow shall return; </a:t>
            </a:r>
            <a:r>
              <a:rPr lang="en-US" dirty="0" smtClean="0">
                <a:latin typeface="Lucida Sans Unicode" panose="020B0602030504020204" pitchFamily="34" charset="0"/>
                <a:cs typeface="Lucida Sans Unicode" panose="020B0602030504020204" pitchFamily="34" charset="0"/>
              </a:rPr>
              <a:t>they </a:t>
            </a:r>
            <a:r>
              <a:rPr lang="en-US" dirty="0">
                <a:latin typeface="Lucida Sans Unicode" panose="020B0602030504020204" pitchFamily="34" charset="0"/>
                <a:cs typeface="Lucida Sans Unicode" panose="020B0602030504020204" pitchFamily="34" charset="0"/>
              </a:rPr>
              <a:t>shall be revived like grain, </a:t>
            </a:r>
            <a:r>
              <a:rPr lang="en-US" dirty="0" smtClean="0">
                <a:latin typeface="Lucida Sans Unicode" panose="020B0602030504020204" pitchFamily="34" charset="0"/>
                <a:cs typeface="Lucida Sans Unicode" panose="020B0602030504020204" pitchFamily="34" charset="0"/>
              </a:rPr>
              <a:t>and </a:t>
            </a:r>
            <a:r>
              <a:rPr lang="en-US" dirty="0">
                <a:latin typeface="Lucida Sans Unicode" panose="020B0602030504020204" pitchFamily="34" charset="0"/>
                <a:cs typeface="Lucida Sans Unicode" panose="020B0602030504020204" pitchFamily="34" charset="0"/>
              </a:rPr>
              <a:t>grow like a vine. Their scent shall</a:t>
            </a:r>
            <a:r>
              <a:rPr lang="en-US" i="1" dirty="0">
                <a:latin typeface="Lucida Sans Unicode" panose="020B0602030504020204" pitchFamily="34" charset="0"/>
                <a:cs typeface="Lucida Sans Unicode" panose="020B0602030504020204" pitchFamily="34" charset="0"/>
              </a:rPr>
              <a:t> </a:t>
            </a:r>
            <a:r>
              <a:rPr lang="en-US" dirty="0">
                <a:latin typeface="Lucida Sans Unicode" panose="020B0602030504020204" pitchFamily="34" charset="0"/>
                <a:cs typeface="Lucida Sans Unicode" panose="020B0602030504020204" pitchFamily="34" charset="0"/>
              </a:rPr>
              <a:t>be like the wine of </a:t>
            </a:r>
            <a:r>
              <a:rPr lang="en-US" dirty="0" smtClean="0">
                <a:latin typeface="Lucida Sans Unicode" panose="020B0602030504020204" pitchFamily="34" charset="0"/>
                <a:cs typeface="Lucida Sans Unicode" panose="020B0602030504020204" pitchFamily="34" charset="0"/>
              </a:rPr>
              <a:t>Lebanon” (14:4-7).</a:t>
            </a:r>
          </a:p>
        </p:txBody>
      </p:sp>
    </p:spTree>
    <p:extLst>
      <p:ext uri="{BB962C8B-B14F-4D97-AF65-F5344CB8AC3E}">
        <p14:creationId xmlns:p14="http://schemas.microsoft.com/office/powerpoint/2010/main" val="4249035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Quite a Contrast to Earlier Words</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“I will be to them like a lion…like a leopard…like a bear deprived of her cubs…I will tear…I will devour” (13:7-8).</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“Though he is fruitful [Ephraim means “double fruit] among his brethren, an east wind shall come; the wind of the LORD shall come up from the wilderness. Then his spring shall become dry, and his fountain shall be dried up” (13:15).</a:t>
            </a:r>
          </a:p>
        </p:txBody>
      </p:sp>
    </p:spTree>
    <p:extLst>
      <p:ext uri="{BB962C8B-B14F-4D97-AF65-F5344CB8AC3E}">
        <p14:creationId xmlns:p14="http://schemas.microsoft.com/office/powerpoint/2010/main" val="457012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lnSpc>
                <a:spcPct val="125000"/>
              </a:lnSpc>
            </a:pPr>
            <a:r>
              <a:rPr lang="en-US" sz="2800" cap="none" dirty="0" smtClean="0">
                <a:solidFill>
                  <a:schemeClr val="tx1"/>
                </a:solidFill>
                <a:latin typeface="Lucida Sans Unicode" panose="020B0602030504020204" pitchFamily="34" charset="0"/>
                <a:cs typeface="Lucida Sans Unicode" panose="020B0602030504020204" pitchFamily="34" charset="0"/>
              </a:rPr>
              <a:t>“I have seen a </a:t>
            </a:r>
            <a:r>
              <a:rPr lang="en-US" sz="2800" b="1" cap="none" dirty="0" smtClean="0">
                <a:solidFill>
                  <a:schemeClr val="tx1"/>
                </a:solidFill>
                <a:latin typeface="Lucida Sans Unicode" panose="020B0602030504020204" pitchFamily="34" charset="0"/>
                <a:cs typeface="Lucida Sans Unicode" panose="020B0602030504020204" pitchFamily="34" charset="0"/>
              </a:rPr>
              <a:t>horrible thing</a:t>
            </a:r>
            <a:r>
              <a:rPr lang="en-US" sz="2800" cap="none" dirty="0" smtClean="0">
                <a:solidFill>
                  <a:schemeClr val="tx1"/>
                </a:solidFill>
                <a:latin typeface="Lucida Sans Unicode" panose="020B0602030504020204" pitchFamily="34" charset="0"/>
                <a:cs typeface="Lucida Sans Unicode" panose="020B0602030504020204" pitchFamily="34" charset="0"/>
              </a:rPr>
              <a:t> in the house </a:t>
            </a:r>
            <a:br>
              <a:rPr lang="en-US" sz="2800" cap="none" dirty="0" smtClean="0">
                <a:solidFill>
                  <a:schemeClr val="tx1"/>
                </a:solidFill>
                <a:latin typeface="Lucida Sans Unicode" panose="020B0602030504020204" pitchFamily="34" charset="0"/>
                <a:cs typeface="Lucida Sans Unicode" panose="020B0602030504020204" pitchFamily="34" charset="0"/>
              </a:rPr>
            </a:br>
            <a:r>
              <a:rPr lang="en-US" sz="2800" cap="none" dirty="0" smtClean="0">
                <a:solidFill>
                  <a:schemeClr val="tx1"/>
                </a:solidFill>
                <a:latin typeface="Lucida Sans Unicode" panose="020B0602030504020204" pitchFamily="34" charset="0"/>
                <a:cs typeface="Lucida Sans Unicode" panose="020B0602030504020204" pitchFamily="34" charset="0"/>
              </a:rPr>
              <a:t>of Israel…the harlotry of Ephraim; </a:t>
            </a:r>
            <a:br>
              <a:rPr lang="en-US" sz="2800" cap="none" dirty="0" smtClean="0">
                <a:solidFill>
                  <a:schemeClr val="tx1"/>
                </a:solidFill>
                <a:latin typeface="Lucida Sans Unicode" panose="020B0602030504020204" pitchFamily="34" charset="0"/>
                <a:cs typeface="Lucida Sans Unicode" panose="020B0602030504020204" pitchFamily="34" charset="0"/>
              </a:rPr>
            </a:br>
            <a:r>
              <a:rPr lang="en-US" sz="2800" cap="none" dirty="0" smtClean="0">
                <a:solidFill>
                  <a:schemeClr val="tx1"/>
                </a:solidFill>
                <a:latin typeface="Lucida Sans Unicode" panose="020B0602030504020204" pitchFamily="34" charset="0"/>
                <a:cs typeface="Lucida Sans Unicode" panose="020B0602030504020204" pitchFamily="34" charset="0"/>
              </a:rPr>
              <a:t>Israel is defiled” (Hosea 6:10).</a:t>
            </a:r>
            <a:endParaRPr lang="en-US" sz="2800" cap="none" dirty="0">
              <a:solidFill>
                <a:schemeClr val="tx1"/>
              </a:solidFill>
              <a:latin typeface="Lucida Sans Unicode" panose="020B0602030504020204" pitchFamily="34" charset="0"/>
              <a:cs typeface="Lucida Sans Unicode" panose="020B0602030504020204" pitchFamily="34" charset="0"/>
            </a:endParaRPr>
          </a:p>
        </p:txBody>
      </p:sp>
      <p:sp>
        <p:nvSpPr>
          <p:cNvPr id="3" name="Text Placeholder 2"/>
          <p:cNvSpPr>
            <a:spLocks noGrp="1"/>
          </p:cNvSpPr>
          <p:nvPr>
            <p:ph type="body" idx="1"/>
          </p:nvPr>
        </p:nvSpPr>
        <p:spPr/>
        <p:txBody>
          <a:bodyPr anchor="ctr"/>
          <a:lstStyle/>
          <a:p>
            <a:pPr algn="ctr">
              <a:lnSpc>
                <a:spcPct val="125000"/>
              </a:lnSpc>
              <a:spcBef>
                <a:spcPts val="0"/>
              </a:spcBef>
            </a:pPr>
            <a:r>
              <a:rPr lang="en-US" dirty="0" smtClean="0">
                <a:solidFill>
                  <a:schemeClr val="tx1"/>
                </a:solidFill>
              </a:rPr>
              <a:t>Swearing, lying, killing, stealing, vain worship, oppression of the poor, lewdness, drunkenness, etc.</a:t>
            </a:r>
            <a:endParaRPr lang="en-US" dirty="0">
              <a:solidFill>
                <a:schemeClr val="tx1"/>
              </a:solidFill>
            </a:endParaRPr>
          </a:p>
        </p:txBody>
      </p:sp>
    </p:spTree>
    <p:extLst>
      <p:ext uri="{BB962C8B-B14F-4D97-AF65-F5344CB8AC3E}">
        <p14:creationId xmlns:p14="http://schemas.microsoft.com/office/powerpoint/2010/main" val="2096183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How </a:t>
            </a:r>
            <a:r>
              <a:rPr lang="en-US" sz="3600" b="1" dirty="0" smtClean="0">
                <a:latin typeface="Lucida Sans Unicode" panose="020B0602030504020204" pitchFamily="34" charset="0"/>
                <a:cs typeface="Lucida Sans Unicode" panose="020B0602030504020204" pitchFamily="34" charset="0"/>
              </a:rPr>
              <a:t>NOT</a:t>
            </a:r>
            <a:r>
              <a:rPr lang="en-US" sz="3600" dirty="0" smtClean="0">
                <a:latin typeface="Lucida Sans Unicode" panose="020B0602030504020204" pitchFamily="34" charset="0"/>
                <a:cs typeface="Lucida Sans Unicode" panose="020B0602030504020204" pitchFamily="34" charset="0"/>
              </a:rPr>
              <a:t> to Repeat the Sins of Israel</a:t>
            </a:r>
            <a:endParaRPr lang="en-US" sz="3600" dirty="0">
              <a:latin typeface="Lucida Sans Unicode" panose="020B0602030504020204" pitchFamily="34" charset="0"/>
              <a:cs typeface="Lucida Sans Unicode" panose="020B0602030504020204" pitchFamily="34" charset="0"/>
            </a:endParaRPr>
          </a:p>
        </p:txBody>
      </p:sp>
      <p:sp>
        <p:nvSpPr>
          <p:cNvPr id="4" name="Content Placeholder 3"/>
          <p:cNvSpPr>
            <a:spLocks noGrp="1"/>
          </p:cNvSpPr>
          <p:nvPr>
            <p:ph idx="1"/>
          </p:nvPr>
        </p:nvSpPr>
        <p:spPr/>
        <p:txBody>
          <a:bodyPr anchor="ctr"/>
          <a:lstStyle/>
          <a:p>
            <a:pPr>
              <a:lnSpc>
                <a:spcPct val="120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Realize we have the best “husband” we could possibly ask for (2:7), and so don’t go after other “lovers” (2:13).</a:t>
            </a:r>
          </a:p>
          <a:p>
            <a:pPr>
              <a:lnSpc>
                <a:spcPct val="120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Be thankful for our husband’s love, grace, goodness, and mercy; for the blessings He has lavished upon us; and especially for the salvation that can only be found in Him (11:3-4; 7:13, 15-16).</a:t>
            </a:r>
          </a:p>
          <a:p>
            <a:pPr lvl="1">
              <a:lnSpc>
                <a:spcPct val="120000"/>
              </a:lnSpc>
              <a:spcBef>
                <a:spcPts val="0"/>
              </a:spcBef>
              <a:spcAft>
                <a:spcPts val="1200"/>
              </a:spcAft>
            </a:pPr>
            <a:r>
              <a:rPr lang="en-US" sz="2100" dirty="0" smtClean="0">
                <a:latin typeface="Lucida Sans Unicode" panose="020B0602030504020204" pitchFamily="34" charset="0"/>
                <a:cs typeface="Lucida Sans Unicode" panose="020B0602030504020204" pitchFamily="34" charset="0"/>
              </a:rPr>
              <a:t>“There is no savior besides Me…your help is from Me. I will be your King; where is any other, that he may save you…? (13:4, 9-10).</a:t>
            </a:r>
          </a:p>
        </p:txBody>
      </p:sp>
    </p:spTree>
    <p:extLst>
      <p:ext uri="{BB962C8B-B14F-4D97-AF65-F5344CB8AC3E}">
        <p14:creationId xmlns:p14="http://schemas.microsoft.com/office/powerpoint/2010/main" val="1895073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How </a:t>
            </a:r>
            <a:r>
              <a:rPr lang="en-US" sz="3600" b="1" dirty="0" smtClean="0">
                <a:latin typeface="Lucida Sans Unicode" panose="020B0602030504020204" pitchFamily="34" charset="0"/>
                <a:cs typeface="Lucida Sans Unicode" panose="020B0602030504020204" pitchFamily="34" charset="0"/>
              </a:rPr>
              <a:t>NOT</a:t>
            </a:r>
            <a:r>
              <a:rPr lang="en-US" sz="3600" dirty="0" smtClean="0">
                <a:latin typeface="Lucida Sans Unicode" panose="020B0602030504020204" pitchFamily="34" charset="0"/>
                <a:cs typeface="Lucida Sans Unicode" panose="020B0602030504020204" pitchFamily="34" charset="0"/>
              </a:rPr>
              <a:t> to Repeat the Sins of Israel</a:t>
            </a:r>
            <a:endParaRPr lang="en-US" sz="3600" dirty="0">
              <a:latin typeface="Lucida Sans Unicode" panose="020B0602030504020204" pitchFamily="34" charset="0"/>
              <a:cs typeface="Lucida Sans Unicode" panose="020B0602030504020204" pitchFamily="34" charset="0"/>
            </a:endParaRPr>
          </a:p>
        </p:txBody>
      </p:sp>
      <p:sp>
        <p:nvSpPr>
          <p:cNvPr id="4" name="Content Placeholder 3"/>
          <p:cNvSpPr>
            <a:spLocks noGrp="1"/>
          </p:cNvSpPr>
          <p:nvPr>
            <p:ph idx="1"/>
          </p:nvPr>
        </p:nvSpPr>
        <p:spPr/>
        <p:txBody>
          <a:bodyPr anchor="ctr"/>
          <a:lstStyle/>
          <a:p>
            <a:pPr>
              <a:lnSpc>
                <a:spcPct val="120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Understand that we can’t love two at the same time, that a divided heart will never do (10:2).</a:t>
            </a:r>
          </a:p>
          <a:p>
            <a:pPr lvl="1">
              <a:lnSpc>
                <a:spcPct val="120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In the words of Jesus, “No one can serve two masters; for either he will hate the one and love the other, or else he will be loyal to the one and despise the other” (Matthew 6:24).</a:t>
            </a:r>
          </a:p>
          <a:p>
            <a:pPr>
              <a:lnSpc>
                <a:spcPct val="120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We need to be very careful about the extent to which we mix ourselves “among the peoples” (7:8).</a:t>
            </a:r>
          </a:p>
        </p:txBody>
      </p:sp>
    </p:spTree>
    <p:extLst>
      <p:ext uri="{BB962C8B-B14F-4D97-AF65-F5344CB8AC3E}">
        <p14:creationId xmlns:p14="http://schemas.microsoft.com/office/powerpoint/2010/main" val="928759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cap="none" dirty="0" smtClean="0">
                <a:latin typeface="Lucida Sans Unicode" panose="020B0602030504020204" pitchFamily="34" charset="0"/>
                <a:cs typeface="Lucida Sans Unicode" panose="020B0602030504020204" pitchFamily="34" charset="0"/>
              </a:rPr>
              <a:t>Introduction, Overview</a:t>
            </a:r>
            <a:endParaRPr lang="en-US" sz="3600" cap="none"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828800"/>
            <a:ext cx="8229600" cy="4648199"/>
          </a:xfrm>
        </p:spPr>
        <p:txBody>
          <a:bodyPr anchor="ctr">
            <a:normAutofit/>
          </a:bodyPr>
          <a:lstStyle/>
          <a:p>
            <a:pPr>
              <a:lnSpc>
                <a:spcPct val="125000"/>
              </a:lnSpc>
              <a:spcBef>
                <a:spcPts val="0"/>
              </a:spcBef>
              <a:spcAft>
                <a:spcPts val="1200"/>
              </a:spcAft>
              <a:buFont typeface="Wingdings" panose="05000000000000000000" pitchFamily="2" charset="2"/>
              <a:buChar char="§"/>
            </a:pPr>
            <a:r>
              <a:rPr lang="en-US" sz="2300" dirty="0" smtClean="0">
                <a:solidFill>
                  <a:schemeClr val="tx1"/>
                </a:solidFill>
                <a:latin typeface="Lucida Sans Unicode" panose="020B0602030504020204" pitchFamily="34" charset="0"/>
                <a:cs typeface="Lucida Sans Unicode" panose="020B0602030504020204" pitchFamily="34" charset="0"/>
              </a:rPr>
              <a:t>Things to look for in Hosea:</a:t>
            </a:r>
          </a:p>
          <a:p>
            <a:pPr lvl="1">
              <a:lnSpc>
                <a:spcPct val="125000"/>
              </a:lnSpc>
              <a:spcBef>
                <a:spcPts val="0"/>
              </a:spcBef>
              <a:spcAft>
                <a:spcPts val="1200"/>
              </a:spcAft>
              <a:buFont typeface="Wingdings" panose="05000000000000000000" pitchFamily="2" charset="2"/>
              <a:buChar char="§"/>
            </a:pPr>
            <a:r>
              <a:rPr lang="en-US" sz="2100" dirty="0" smtClean="0">
                <a:solidFill>
                  <a:schemeClr val="tx1"/>
                </a:solidFill>
                <a:latin typeface="Lucida Sans Unicode" panose="020B0602030504020204" pitchFamily="34" charset="0"/>
                <a:cs typeface="Lucida Sans Unicode" panose="020B0602030504020204" pitchFamily="34" charset="0"/>
              </a:rPr>
              <a:t>God’s relationship with Israel, pictured as both a </a:t>
            </a:r>
            <a:r>
              <a:rPr lang="en-US" sz="2100" b="1" dirty="0" smtClean="0">
                <a:solidFill>
                  <a:schemeClr val="tx1"/>
                </a:solidFill>
                <a:latin typeface="Lucida Sans Unicode" panose="020B0602030504020204" pitchFamily="34" charset="0"/>
                <a:cs typeface="Lucida Sans Unicode" panose="020B0602030504020204" pitchFamily="34" charset="0"/>
              </a:rPr>
              <a:t>loving husband</a:t>
            </a:r>
            <a:r>
              <a:rPr lang="en-US" sz="2100" dirty="0" smtClean="0">
                <a:solidFill>
                  <a:schemeClr val="tx1"/>
                </a:solidFill>
                <a:latin typeface="Lucida Sans Unicode" panose="020B0602030504020204" pitchFamily="34" charset="0"/>
                <a:cs typeface="Lucida Sans Unicode" panose="020B0602030504020204" pitchFamily="34" charset="0"/>
              </a:rPr>
              <a:t> to His bride and a </a:t>
            </a:r>
            <a:r>
              <a:rPr lang="en-US" sz="2100" b="1" dirty="0" smtClean="0">
                <a:solidFill>
                  <a:schemeClr val="tx1"/>
                </a:solidFill>
                <a:latin typeface="Lucida Sans Unicode" panose="020B0602030504020204" pitchFamily="34" charset="0"/>
                <a:cs typeface="Lucida Sans Unicode" panose="020B0602030504020204" pitchFamily="34" charset="0"/>
              </a:rPr>
              <a:t>loving father</a:t>
            </a:r>
            <a:r>
              <a:rPr lang="en-US" sz="2100" dirty="0" smtClean="0">
                <a:solidFill>
                  <a:schemeClr val="tx1"/>
                </a:solidFill>
                <a:latin typeface="Lucida Sans Unicode" panose="020B0602030504020204" pitchFamily="34" charset="0"/>
                <a:cs typeface="Lucida Sans Unicode" panose="020B0602030504020204" pitchFamily="34" charset="0"/>
              </a:rPr>
              <a:t> to His child.</a:t>
            </a:r>
          </a:p>
          <a:p>
            <a:pPr lvl="1">
              <a:lnSpc>
                <a:spcPct val="125000"/>
              </a:lnSpc>
              <a:spcBef>
                <a:spcPts val="0"/>
              </a:spcBef>
              <a:spcAft>
                <a:spcPts val="1200"/>
              </a:spcAft>
              <a:buFont typeface="Wingdings" panose="05000000000000000000" pitchFamily="2" charset="2"/>
              <a:buChar char="§"/>
            </a:pPr>
            <a:r>
              <a:rPr lang="en-US" sz="2100" b="1" dirty="0" smtClean="0">
                <a:solidFill>
                  <a:schemeClr val="tx1"/>
                </a:solidFill>
                <a:latin typeface="Lucida Sans Unicode" panose="020B0602030504020204" pitchFamily="34" charset="0"/>
                <a:cs typeface="Lucida Sans Unicode" panose="020B0602030504020204" pitchFamily="34" charset="0"/>
              </a:rPr>
              <a:t>Hosea’s experience with his wife</a:t>
            </a:r>
            <a:r>
              <a:rPr lang="en-US" sz="2100" dirty="0" smtClean="0">
                <a:solidFill>
                  <a:schemeClr val="tx1"/>
                </a:solidFill>
                <a:latin typeface="Lucida Sans Unicode" panose="020B0602030504020204" pitchFamily="34" charset="0"/>
                <a:cs typeface="Lucida Sans Unicode" panose="020B0602030504020204" pitchFamily="34" charset="0"/>
              </a:rPr>
              <a:t>, and how that parallels </a:t>
            </a:r>
            <a:r>
              <a:rPr lang="en-US" sz="2100" b="1" dirty="0" smtClean="0">
                <a:solidFill>
                  <a:schemeClr val="tx1"/>
                </a:solidFill>
                <a:latin typeface="Lucida Sans Unicode" panose="020B0602030504020204" pitchFamily="34" charset="0"/>
                <a:cs typeface="Lucida Sans Unicode" panose="020B0602030504020204" pitchFamily="34" charset="0"/>
              </a:rPr>
              <a:t>God’s experience with Israel</a:t>
            </a:r>
            <a:r>
              <a:rPr lang="en-US" sz="2100" dirty="0" smtClean="0">
                <a:solidFill>
                  <a:schemeClr val="tx1"/>
                </a:solidFill>
                <a:latin typeface="Lucida Sans Unicode" panose="020B0602030504020204" pitchFamily="34" charset="0"/>
                <a:cs typeface="Lucida Sans Unicode" panose="020B0602030504020204" pitchFamily="34" charset="0"/>
              </a:rPr>
              <a:t>.</a:t>
            </a:r>
          </a:p>
          <a:p>
            <a:pPr lvl="1">
              <a:lnSpc>
                <a:spcPct val="125000"/>
              </a:lnSpc>
              <a:spcBef>
                <a:spcPts val="0"/>
              </a:spcBef>
              <a:spcAft>
                <a:spcPts val="1200"/>
              </a:spcAft>
              <a:buFont typeface="Wingdings" panose="05000000000000000000" pitchFamily="2" charset="2"/>
              <a:buChar char="§"/>
            </a:pPr>
            <a:r>
              <a:rPr lang="en-US" sz="2100" dirty="0" smtClean="0">
                <a:solidFill>
                  <a:schemeClr val="tx1"/>
                </a:solidFill>
                <a:latin typeface="Lucida Sans Unicode" panose="020B0602030504020204" pitchFamily="34" charset="0"/>
                <a:cs typeface="Lucida Sans Unicode" panose="020B0602030504020204" pitchFamily="34" charset="0"/>
              </a:rPr>
              <a:t>The specific </a:t>
            </a:r>
            <a:r>
              <a:rPr lang="en-US" sz="2100" b="1" dirty="0" smtClean="0">
                <a:solidFill>
                  <a:schemeClr val="tx1"/>
                </a:solidFill>
                <a:latin typeface="Lucida Sans Unicode" panose="020B0602030504020204" pitchFamily="34" charset="0"/>
                <a:cs typeface="Lucida Sans Unicode" panose="020B0602030504020204" pitchFamily="34" charset="0"/>
              </a:rPr>
              <a:t>sins</a:t>
            </a:r>
            <a:r>
              <a:rPr lang="en-US" sz="2100" dirty="0" smtClean="0">
                <a:solidFill>
                  <a:schemeClr val="tx1"/>
                </a:solidFill>
                <a:latin typeface="Lucida Sans Unicode" panose="020B0602030504020204" pitchFamily="34" charset="0"/>
                <a:cs typeface="Lucida Sans Unicode" panose="020B0602030504020204" pitchFamily="34" charset="0"/>
              </a:rPr>
              <a:t> of Israel, and the </a:t>
            </a:r>
            <a:r>
              <a:rPr lang="en-US" sz="2100" b="1" dirty="0" smtClean="0">
                <a:solidFill>
                  <a:schemeClr val="tx1"/>
                </a:solidFill>
                <a:latin typeface="Lucida Sans Unicode" panose="020B0602030504020204" pitchFamily="34" charset="0"/>
                <a:cs typeface="Lucida Sans Unicode" panose="020B0602030504020204" pitchFamily="34" charset="0"/>
              </a:rPr>
              <a:t>underlying causes</a:t>
            </a:r>
            <a:r>
              <a:rPr lang="en-US" sz="2100" dirty="0" smtClean="0">
                <a:solidFill>
                  <a:schemeClr val="tx1"/>
                </a:solidFill>
                <a:latin typeface="Lucida Sans Unicode" panose="020B0602030504020204" pitchFamily="34" charset="0"/>
                <a:cs typeface="Lucida Sans Unicode" panose="020B0602030504020204" pitchFamily="34" charset="0"/>
              </a:rPr>
              <a:t>.</a:t>
            </a:r>
          </a:p>
          <a:p>
            <a:pPr lvl="1">
              <a:lnSpc>
                <a:spcPct val="125000"/>
              </a:lnSpc>
              <a:spcBef>
                <a:spcPts val="0"/>
              </a:spcBef>
              <a:spcAft>
                <a:spcPts val="1200"/>
              </a:spcAft>
              <a:buFont typeface="Wingdings" panose="05000000000000000000" pitchFamily="2" charset="2"/>
              <a:buChar char="§"/>
            </a:pPr>
            <a:r>
              <a:rPr lang="en-US" sz="2100" dirty="0" smtClean="0">
                <a:solidFill>
                  <a:schemeClr val="tx1"/>
                </a:solidFill>
                <a:latin typeface="Lucida Sans Unicode" panose="020B0602030504020204" pitchFamily="34" charset="0"/>
                <a:cs typeface="Lucida Sans Unicode" panose="020B0602030504020204" pitchFamily="34" charset="0"/>
              </a:rPr>
              <a:t>God’s </a:t>
            </a:r>
            <a:r>
              <a:rPr lang="en-US" sz="2100" b="1" dirty="0" smtClean="0">
                <a:solidFill>
                  <a:schemeClr val="tx1"/>
                </a:solidFill>
                <a:latin typeface="Lucida Sans Unicode" panose="020B0602030504020204" pitchFamily="34" charset="0"/>
                <a:cs typeface="Lucida Sans Unicode" panose="020B0602030504020204" pitchFamily="34" charset="0"/>
              </a:rPr>
              <a:t>judgment</a:t>
            </a:r>
            <a:r>
              <a:rPr lang="en-US" sz="2100" dirty="0" smtClean="0">
                <a:solidFill>
                  <a:schemeClr val="tx1"/>
                </a:solidFill>
                <a:latin typeface="Lucida Sans Unicode" panose="020B0602030504020204" pitchFamily="34" charset="0"/>
                <a:cs typeface="Lucida Sans Unicode" panose="020B0602030504020204" pitchFamily="34" charset="0"/>
              </a:rPr>
              <a:t> against Israel.</a:t>
            </a:r>
          </a:p>
          <a:p>
            <a:pPr lvl="1">
              <a:lnSpc>
                <a:spcPct val="125000"/>
              </a:lnSpc>
              <a:spcBef>
                <a:spcPts val="0"/>
              </a:spcBef>
              <a:spcAft>
                <a:spcPts val="1200"/>
              </a:spcAft>
              <a:buFont typeface="Wingdings" panose="05000000000000000000" pitchFamily="2" charset="2"/>
              <a:buChar char="§"/>
            </a:pPr>
            <a:r>
              <a:rPr lang="en-US" sz="2100" b="1" dirty="0" smtClean="0">
                <a:solidFill>
                  <a:schemeClr val="tx1"/>
                </a:solidFill>
                <a:latin typeface="Lucida Sans Unicode" panose="020B0602030504020204" pitchFamily="34" charset="0"/>
                <a:cs typeface="Lucida Sans Unicode" panose="020B0602030504020204" pitchFamily="34" charset="0"/>
              </a:rPr>
              <a:t>Prophecies fulfilled </a:t>
            </a:r>
            <a:r>
              <a:rPr lang="en-US" sz="2100" dirty="0" smtClean="0">
                <a:solidFill>
                  <a:schemeClr val="tx1"/>
                </a:solidFill>
                <a:latin typeface="Lucida Sans Unicode" panose="020B0602030504020204" pitchFamily="34" charset="0"/>
                <a:cs typeface="Lucida Sans Unicode" panose="020B0602030504020204" pitchFamily="34" charset="0"/>
              </a:rPr>
              <a:t>in the new covenant, under the reign of Christ.</a:t>
            </a:r>
            <a:endParaRPr lang="en-US" sz="2100"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299486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How </a:t>
            </a:r>
            <a:r>
              <a:rPr lang="en-US" sz="3600" b="1" dirty="0" smtClean="0">
                <a:latin typeface="Lucida Sans Unicode" panose="020B0602030504020204" pitchFamily="34" charset="0"/>
                <a:cs typeface="Lucida Sans Unicode" panose="020B0602030504020204" pitchFamily="34" charset="0"/>
              </a:rPr>
              <a:t>NOT</a:t>
            </a:r>
            <a:r>
              <a:rPr lang="en-US" sz="3600" dirty="0" smtClean="0">
                <a:latin typeface="Lucida Sans Unicode" panose="020B0602030504020204" pitchFamily="34" charset="0"/>
                <a:cs typeface="Lucida Sans Unicode" panose="020B0602030504020204" pitchFamily="34" charset="0"/>
              </a:rPr>
              <a:t> to Repeat the Sins of Israel</a:t>
            </a:r>
            <a:endParaRPr lang="en-US" sz="3600" dirty="0">
              <a:latin typeface="Lucida Sans Unicode" panose="020B0602030504020204" pitchFamily="34" charset="0"/>
              <a:cs typeface="Lucida Sans Unicode" panose="020B0602030504020204" pitchFamily="34" charset="0"/>
            </a:endParaRPr>
          </a:p>
        </p:txBody>
      </p:sp>
      <p:sp>
        <p:nvSpPr>
          <p:cNvPr id="4" name="Content Placeholder 3"/>
          <p:cNvSpPr>
            <a:spLocks noGrp="1"/>
          </p:cNvSpPr>
          <p:nvPr>
            <p:ph idx="1"/>
          </p:nvPr>
        </p:nvSpPr>
        <p:spPr/>
        <p:txBody>
          <a:bodyPr anchor="ctr"/>
          <a:lstStyle/>
          <a:p>
            <a:pPr>
              <a:lnSpc>
                <a:spcPct val="120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Don’t leave the house of the Lord (Bethel) for a house of vanity (Beth </a:t>
            </a:r>
            <a:r>
              <a:rPr lang="en-US" dirty="0" err="1" smtClean="0">
                <a:latin typeface="Lucida Sans Unicode" panose="020B0602030504020204" pitchFamily="34" charset="0"/>
                <a:cs typeface="Lucida Sans Unicode" panose="020B0602030504020204" pitchFamily="34" charset="0"/>
              </a:rPr>
              <a:t>Aven</a:t>
            </a:r>
            <a:r>
              <a:rPr lang="en-US" dirty="0" smtClean="0">
                <a:latin typeface="Lucida Sans Unicode" panose="020B0602030504020204" pitchFamily="34" charset="0"/>
                <a:cs typeface="Lucida Sans Unicode" panose="020B0602030504020204" pitchFamily="34" charset="0"/>
              </a:rPr>
              <a:t>), which is exactly what happens when we leave Him for the world (10:5-8).</a:t>
            </a:r>
          </a:p>
          <a:p>
            <a:pPr>
              <a:lnSpc>
                <a:spcPct val="120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Keep growing in knowledge—through our own study and by listening carefully to those who teach the word (4:1, 6; 8:12; 12:10). “People who do not understand will be trampled” (4:14).</a:t>
            </a:r>
          </a:p>
          <a:p>
            <a:pPr>
              <a:lnSpc>
                <a:spcPct val="120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Remember that what we think, say, and do is not hidden from God, that He remembers all our sins (5:3; 7:2).</a:t>
            </a:r>
          </a:p>
        </p:txBody>
      </p:sp>
    </p:spTree>
    <p:extLst>
      <p:ext uri="{BB962C8B-B14F-4D97-AF65-F5344CB8AC3E}">
        <p14:creationId xmlns:p14="http://schemas.microsoft.com/office/powerpoint/2010/main" val="499245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How </a:t>
            </a:r>
            <a:r>
              <a:rPr lang="en-US" sz="3600" b="1" dirty="0" smtClean="0">
                <a:latin typeface="Lucida Sans Unicode" panose="020B0602030504020204" pitchFamily="34" charset="0"/>
                <a:cs typeface="Lucida Sans Unicode" panose="020B0602030504020204" pitchFamily="34" charset="0"/>
              </a:rPr>
              <a:t>NOT</a:t>
            </a:r>
            <a:r>
              <a:rPr lang="en-US" sz="3600" dirty="0" smtClean="0">
                <a:latin typeface="Lucida Sans Unicode" panose="020B0602030504020204" pitchFamily="34" charset="0"/>
                <a:cs typeface="Lucida Sans Unicode" panose="020B0602030504020204" pitchFamily="34" charset="0"/>
              </a:rPr>
              <a:t> to Repeat the Sins of Israel</a:t>
            </a:r>
            <a:endParaRPr lang="en-US" sz="3600" dirty="0">
              <a:latin typeface="Lucida Sans Unicode" panose="020B0602030504020204" pitchFamily="34" charset="0"/>
              <a:cs typeface="Lucida Sans Unicode" panose="020B0602030504020204" pitchFamily="34" charset="0"/>
            </a:endParaRPr>
          </a:p>
        </p:txBody>
      </p:sp>
      <p:sp>
        <p:nvSpPr>
          <p:cNvPr id="4" name="Content Placeholder 3"/>
          <p:cNvSpPr>
            <a:spLocks noGrp="1"/>
          </p:cNvSpPr>
          <p:nvPr>
            <p:ph idx="1"/>
          </p:nvPr>
        </p:nvSpPr>
        <p:spPr/>
        <p:txBody>
          <a:bodyPr anchor="ctr"/>
          <a:lstStyle/>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Never ever refuse to repent (11:5); keep a soft heart and come back to Him trembling (10:10-11), determined to put away wrong and do what’s right (12:6; 14:1-3, 8).</a:t>
            </a:r>
          </a:p>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Remember He is always ready to heal, to forgive our sins, to receive us into His fellowship (14:4-7). He does not want to give us up (11:8-9)—He has not appointed us to wrath (1 Thessalonians 5:9).</a:t>
            </a:r>
          </a:p>
        </p:txBody>
      </p:sp>
    </p:spTree>
    <p:extLst>
      <p:ext uri="{BB962C8B-B14F-4D97-AF65-F5344CB8AC3E}">
        <p14:creationId xmlns:p14="http://schemas.microsoft.com/office/powerpoint/2010/main" val="2264193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How </a:t>
            </a:r>
            <a:r>
              <a:rPr lang="en-US" sz="3600" b="1" dirty="0" smtClean="0">
                <a:latin typeface="Lucida Sans Unicode" panose="020B0602030504020204" pitchFamily="34" charset="0"/>
                <a:cs typeface="Lucida Sans Unicode" panose="020B0602030504020204" pitchFamily="34" charset="0"/>
              </a:rPr>
              <a:t>NOT</a:t>
            </a:r>
            <a:r>
              <a:rPr lang="en-US" sz="3600" dirty="0" smtClean="0">
                <a:latin typeface="Lucida Sans Unicode" panose="020B0602030504020204" pitchFamily="34" charset="0"/>
                <a:cs typeface="Lucida Sans Unicode" panose="020B0602030504020204" pitchFamily="34" charset="0"/>
              </a:rPr>
              <a:t> to Repeat the Sins of Israel</a:t>
            </a:r>
            <a:endParaRPr lang="en-US" sz="3600" dirty="0">
              <a:latin typeface="Lucida Sans Unicode" panose="020B0602030504020204" pitchFamily="34" charset="0"/>
              <a:cs typeface="Lucida Sans Unicode" panose="020B0602030504020204" pitchFamily="34" charset="0"/>
            </a:endParaRPr>
          </a:p>
        </p:txBody>
      </p:sp>
      <p:sp>
        <p:nvSpPr>
          <p:cNvPr id="4" name="Content Placeholder 3"/>
          <p:cNvSpPr>
            <a:spLocks noGrp="1"/>
          </p:cNvSpPr>
          <p:nvPr>
            <p:ph idx="1"/>
          </p:nvPr>
        </p:nvSpPr>
        <p:spPr/>
        <p:txBody>
          <a:bodyPr anchor="ctr"/>
          <a:lstStyle/>
          <a:p>
            <a:pPr>
              <a:lnSpc>
                <a:spcPct val="120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Heed the warnings about the </a:t>
            </a:r>
            <a:r>
              <a:rPr lang="en-US" b="1" dirty="0" smtClean="0">
                <a:latin typeface="Lucida Sans Unicode" panose="020B0602030504020204" pitchFamily="34" charset="0"/>
                <a:cs typeface="Lucida Sans Unicode" panose="020B0602030504020204" pitchFamily="34" charset="0"/>
              </a:rPr>
              <a:t>deceitfulness</a:t>
            </a:r>
            <a:r>
              <a:rPr lang="en-US" dirty="0" smtClean="0">
                <a:latin typeface="Lucida Sans Unicode" panose="020B0602030504020204" pitchFamily="34" charset="0"/>
                <a:cs typeface="Lucida Sans Unicode" panose="020B0602030504020204" pitchFamily="34" charset="0"/>
              </a:rPr>
              <a:t> of sin. Sin is not to be trifled with, or dabbled in, because it can enslave us (4:11), cause us to “break all restraint” (4:2), which then makes us “sin more and more” (13:2). We may set our heart on iniquity (4:8), become so “deeply corrupted” (9:9) that we no longer acknowledge sin (13:8; 7:9). We may even still cry, “My God, we know You!” (8:2).</a:t>
            </a:r>
          </a:p>
          <a:p>
            <a:pPr lvl="1">
              <a:lnSpc>
                <a:spcPct val="120000"/>
              </a:lnSpc>
              <a:spcBef>
                <a:spcPts val="0"/>
              </a:spcBef>
              <a:spcAft>
                <a:spcPts val="1200"/>
              </a:spcAft>
            </a:pPr>
            <a:r>
              <a:rPr lang="en-US" sz="2100" dirty="0" smtClean="0">
                <a:latin typeface="Lucida Sans Unicode" panose="020B0602030504020204" pitchFamily="34" charset="0"/>
                <a:cs typeface="Lucida Sans Unicode" panose="020B0602030504020204" pitchFamily="34" charset="0"/>
              </a:rPr>
              <a:t>We become “like a silly dove” (7:11) who doesn’t realize he’s flying right into a trap. </a:t>
            </a:r>
          </a:p>
        </p:txBody>
      </p:sp>
    </p:spTree>
    <p:extLst>
      <p:ext uri="{BB962C8B-B14F-4D97-AF65-F5344CB8AC3E}">
        <p14:creationId xmlns:p14="http://schemas.microsoft.com/office/powerpoint/2010/main" val="3946151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How </a:t>
            </a:r>
            <a:r>
              <a:rPr lang="en-US" sz="3600" b="1" dirty="0" smtClean="0">
                <a:latin typeface="Lucida Sans Unicode" panose="020B0602030504020204" pitchFamily="34" charset="0"/>
                <a:cs typeface="Lucida Sans Unicode" panose="020B0602030504020204" pitchFamily="34" charset="0"/>
              </a:rPr>
              <a:t>NOT</a:t>
            </a:r>
            <a:r>
              <a:rPr lang="en-US" sz="3600" dirty="0" smtClean="0">
                <a:latin typeface="Lucida Sans Unicode" panose="020B0602030504020204" pitchFamily="34" charset="0"/>
                <a:cs typeface="Lucida Sans Unicode" panose="020B0602030504020204" pitchFamily="34" charset="0"/>
              </a:rPr>
              <a:t> to Repeat the Sins of Israel</a:t>
            </a:r>
            <a:endParaRPr lang="en-US" sz="3600" dirty="0">
              <a:latin typeface="Lucida Sans Unicode" panose="020B0602030504020204" pitchFamily="34" charset="0"/>
              <a:cs typeface="Lucida Sans Unicode" panose="020B0602030504020204" pitchFamily="34" charset="0"/>
            </a:endParaRPr>
          </a:p>
        </p:txBody>
      </p:sp>
      <p:sp>
        <p:nvSpPr>
          <p:cNvPr id="4" name="Content Placeholder 3"/>
          <p:cNvSpPr>
            <a:spLocks noGrp="1"/>
          </p:cNvSpPr>
          <p:nvPr>
            <p:ph idx="1"/>
          </p:nvPr>
        </p:nvSpPr>
        <p:spPr/>
        <p:txBody>
          <a:bodyPr anchor="ctr"/>
          <a:lstStyle/>
          <a:p>
            <a:pPr>
              <a:lnSpc>
                <a:spcPct val="120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Trust in God (12:6)—not in our wealth (12:8; 13:6), not in our power (10:13), not in anything or anyone else (5:13; 7:10-11, 14; 8:9-10).</a:t>
            </a:r>
          </a:p>
          <a:p>
            <a:pPr>
              <a:lnSpc>
                <a:spcPct val="120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We should know better, then, to walk in our own ways, according to our own counsels (10:6, 13; 11:6)—“it is not in man who walks to direct his own steps” (Jeremiah 10:23).</a:t>
            </a:r>
          </a:p>
          <a:p>
            <a:pPr lvl="1">
              <a:lnSpc>
                <a:spcPct val="120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“WAIT on your God” (12:6)—NOT run ahead of Him.</a:t>
            </a:r>
          </a:p>
          <a:p>
            <a:pPr lvl="1">
              <a:lnSpc>
                <a:spcPct val="120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Don’t remove His landmarks (5:10).</a:t>
            </a:r>
          </a:p>
        </p:txBody>
      </p:sp>
    </p:spTree>
    <p:extLst>
      <p:ext uri="{BB962C8B-B14F-4D97-AF65-F5344CB8AC3E}">
        <p14:creationId xmlns:p14="http://schemas.microsoft.com/office/powerpoint/2010/main" val="4078794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How </a:t>
            </a:r>
            <a:r>
              <a:rPr lang="en-US" sz="3600" b="1" dirty="0" smtClean="0">
                <a:latin typeface="Lucida Sans Unicode" panose="020B0602030504020204" pitchFamily="34" charset="0"/>
                <a:cs typeface="Lucida Sans Unicode" panose="020B0602030504020204" pitchFamily="34" charset="0"/>
              </a:rPr>
              <a:t>NOT</a:t>
            </a:r>
            <a:r>
              <a:rPr lang="en-US" sz="3600" dirty="0" smtClean="0">
                <a:latin typeface="Lucida Sans Unicode" panose="020B0602030504020204" pitchFamily="34" charset="0"/>
                <a:cs typeface="Lucida Sans Unicode" panose="020B0602030504020204" pitchFamily="34" charset="0"/>
              </a:rPr>
              <a:t> to Repeat the Sins of Israel</a:t>
            </a:r>
            <a:endParaRPr lang="en-US" sz="3600" dirty="0">
              <a:latin typeface="Lucida Sans Unicode" panose="020B0602030504020204" pitchFamily="34" charset="0"/>
              <a:cs typeface="Lucida Sans Unicode" panose="020B0602030504020204" pitchFamily="34" charset="0"/>
            </a:endParaRPr>
          </a:p>
        </p:txBody>
      </p:sp>
      <p:sp>
        <p:nvSpPr>
          <p:cNvPr id="4" name="Content Placeholder 3"/>
          <p:cNvSpPr>
            <a:spLocks noGrp="1"/>
          </p:cNvSpPr>
          <p:nvPr>
            <p:ph idx="1"/>
          </p:nvPr>
        </p:nvSpPr>
        <p:spPr/>
        <p:txBody>
          <a:bodyPr anchor="ctr"/>
          <a:lstStyle/>
          <a:p>
            <a:pPr>
              <a:lnSpc>
                <a:spcPct val="120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Strive for consistency in service to God—we don’t want our faithfulness to be “like a morning cloud and like the early dew” (6:4).</a:t>
            </a:r>
          </a:p>
          <a:p>
            <a:pPr lvl="1">
              <a:lnSpc>
                <a:spcPct val="120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“Exercise yourself toward godliness” (1 Timothy 4:7)—hard for the devil to hold sway over us when exercise is part of our daily routine.</a:t>
            </a:r>
          </a:p>
          <a:p>
            <a:pPr>
              <a:lnSpc>
                <a:spcPct val="120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Leaders must lead—in the paths of righteousness. Priests, princes, kings—they were all a huge disappointment in Israel (“her rulers dearly love dishonor”—4:18). </a:t>
            </a:r>
          </a:p>
        </p:txBody>
      </p:sp>
    </p:spTree>
    <p:extLst>
      <p:ext uri="{BB962C8B-B14F-4D97-AF65-F5344CB8AC3E}">
        <p14:creationId xmlns:p14="http://schemas.microsoft.com/office/powerpoint/2010/main" val="2904349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cap="none" dirty="0" smtClean="0">
                <a:latin typeface="Lucida Sans Unicode" panose="020B0602030504020204" pitchFamily="34" charset="0"/>
                <a:cs typeface="Lucida Sans Unicode" panose="020B0602030504020204" pitchFamily="34" charset="0"/>
              </a:rPr>
              <a:t>God/Israel and Hosea/Gomer</a:t>
            </a:r>
            <a:endParaRPr lang="en-US" sz="3600" cap="none"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828800"/>
            <a:ext cx="8229600" cy="4648199"/>
          </a:xfrm>
        </p:spPr>
        <p:txBody>
          <a:bodyPr anchor="ctr">
            <a:normAutofit/>
          </a:bodyP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Read 1:2-3.</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Names of three children and their meaning?</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Read chapter 3.</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Think Hosea was uniquely prepared to feel God’s pain over Israel’s adultery?</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Different forms of the word </a:t>
            </a:r>
            <a:r>
              <a:rPr lang="en-US" sz="2200" b="1" dirty="0" smtClean="0">
                <a:latin typeface="Lucida Sans Unicode" panose="020B0602030504020204" pitchFamily="34" charset="0"/>
                <a:cs typeface="Lucida Sans Unicode" panose="020B0602030504020204" pitchFamily="34" charset="0"/>
              </a:rPr>
              <a:t>harlotry</a:t>
            </a:r>
            <a:r>
              <a:rPr lang="en-US" sz="2200" dirty="0" smtClean="0">
                <a:latin typeface="Lucida Sans Unicode" panose="020B0602030504020204" pitchFamily="34" charset="0"/>
                <a:cs typeface="Lucida Sans Unicode" panose="020B0602030504020204" pitchFamily="34" charset="0"/>
              </a:rPr>
              <a:t> used 21 times in Hosea; different forms of the word </a:t>
            </a:r>
            <a:r>
              <a:rPr lang="en-US" sz="2200" b="1" dirty="0" smtClean="0">
                <a:latin typeface="Lucida Sans Unicode" panose="020B0602030504020204" pitchFamily="34" charset="0"/>
                <a:cs typeface="Lucida Sans Unicode" panose="020B0602030504020204" pitchFamily="34" charset="0"/>
              </a:rPr>
              <a:t>adultery</a:t>
            </a:r>
            <a:r>
              <a:rPr lang="en-US" sz="2200" dirty="0" smtClean="0">
                <a:latin typeface="Lucida Sans Unicode" panose="020B0602030504020204" pitchFamily="34" charset="0"/>
                <a:cs typeface="Lucida Sans Unicode" panose="020B0602030504020204" pitchFamily="34" charset="0"/>
              </a:rPr>
              <a:t> used 6 times; </a:t>
            </a:r>
            <a:r>
              <a:rPr lang="en-US" sz="2200" b="1" dirty="0" smtClean="0">
                <a:latin typeface="Lucida Sans Unicode" panose="020B0602030504020204" pitchFamily="34" charset="0"/>
                <a:cs typeface="Lucida Sans Unicode" panose="020B0602030504020204" pitchFamily="34" charset="0"/>
              </a:rPr>
              <a:t>lover</a:t>
            </a:r>
            <a:r>
              <a:rPr lang="en-US" sz="2200" dirty="0" smtClean="0">
                <a:latin typeface="Lucida Sans Unicode" panose="020B0602030504020204" pitchFamily="34" charset="0"/>
                <a:cs typeface="Lucida Sans Unicode" panose="020B0602030504020204" pitchFamily="34" charset="0"/>
              </a:rPr>
              <a:t> or </a:t>
            </a:r>
            <a:r>
              <a:rPr lang="en-US" sz="2200" b="1" dirty="0" smtClean="0">
                <a:latin typeface="Lucida Sans Unicode" panose="020B0602030504020204" pitchFamily="34" charset="0"/>
                <a:cs typeface="Lucida Sans Unicode" panose="020B0602030504020204" pitchFamily="34" charset="0"/>
              </a:rPr>
              <a:t>lovers</a:t>
            </a:r>
            <a:r>
              <a:rPr lang="en-US" sz="2200" dirty="0" smtClean="0">
                <a:latin typeface="Lucida Sans Unicode" panose="020B0602030504020204" pitchFamily="34" charset="0"/>
                <a:cs typeface="Lucida Sans Unicode" panose="020B0602030504020204" pitchFamily="34" charset="0"/>
              </a:rPr>
              <a:t> used 7 times.</a:t>
            </a:r>
            <a:endParaRPr lang="x-none">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077966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cap="none" dirty="0" smtClean="0">
                <a:latin typeface="Lucida Sans Unicode" panose="020B0602030504020204" pitchFamily="34" charset="0"/>
                <a:cs typeface="Lucida Sans Unicode" panose="020B0602030504020204" pitchFamily="34" charset="0"/>
              </a:rPr>
              <a:t>Similarity in First 3 Chapters</a:t>
            </a:r>
            <a:endParaRPr lang="en-US" sz="3600" cap="none"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828800"/>
            <a:ext cx="8229600" cy="4648199"/>
          </a:xfrm>
        </p:spPr>
        <p:txBody>
          <a:bodyPr anchor="ctr">
            <a:normAutofit/>
          </a:bodyP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Each begins with a note of gloom, but ends with a note of hope.</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1:10-2:1</a:t>
            </a:r>
          </a:p>
          <a:p>
            <a:pPr lvl="1">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Romans 9:22-26; 1 Peter 2:9-10.</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2:14-23.</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3:5.</a:t>
            </a:r>
          </a:p>
          <a:p>
            <a:pPr lvl="1">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Who is “David”? See 1:11 (“one head”); Luke 1:31-33.</a:t>
            </a:r>
          </a:p>
        </p:txBody>
      </p:sp>
    </p:spTree>
    <p:extLst>
      <p:ext uri="{BB962C8B-B14F-4D97-AF65-F5344CB8AC3E}">
        <p14:creationId xmlns:p14="http://schemas.microsoft.com/office/powerpoint/2010/main" val="1705198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cap="none" dirty="0" smtClean="0">
                <a:latin typeface="Lucida Sans Unicode" panose="020B0602030504020204" pitchFamily="34" charset="0"/>
                <a:cs typeface="Lucida Sans Unicode" panose="020B0602030504020204" pitchFamily="34" charset="0"/>
              </a:rPr>
              <a:t>Giving Credit To Whom It’s </a:t>
            </a:r>
            <a:r>
              <a:rPr lang="en-US" sz="3600" b="1" cap="none" dirty="0" smtClean="0">
                <a:latin typeface="Lucida Sans Unicode" panose="020B0602030504020204" pitchFamily="34" charset="0"/>
                <a:cs typeface="Lucida Sans Unicode" panose="020B0602030504020204" pitchFamily="34" charset="0"/>
              </a:rPr>
              <a:t>Not</a:t>
            </a:r>
            <a:r>
              <a:rPr lang="en-US" sz="3600" cap="none" dirty="0" smtClean="0">
                <a:latin typeface="Lucida Sans Unicode" panose="020B0602030504020204" pitchFamily="34" charset="0"/>
                <a:cs typeface="Lucida Sans Unicode" panose="020B0602030504020204" pitchFamily="34" charset="0"/>
              </a:rPr>
              <a:t> Due</a:t>
            </a:r>
            <a:endParaRPr lang="en-US" sz="3600" cap="none"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828800"/>
            <a:ext cx="8229600" cy="4648199"/>
          </a:xfrm>
        </p:spPr>
        <p:txBody>
          <a:bodyPr anchor="ctr">
            <a:normAutofit/>
          </a:bodyPr>
          <a:lstStyle/>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To whom did Israel give credit for their prosperity? (2:5, 8, 12-13).</a:t>
            </a:r>
          </a:p>
          <a:p>
            <a:pPr lvl="1">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“Every good gift and every perfect gift is from ______” </a:t>
            </a:r>
            <a:br>
              <a:rPr lang="en-US" dirty="0" smtClean="0">
                <a:latin typeface="Lucida Sans Unicode" panose="020B0602030504020204" pitchFamily="34" charset="0"/>
                <a:cs typeface="Lucida Sans Unicode" panose="020B0602030504020204" pitchFamily="34" charset="0"/>
              </a:rPr>
            </a:br>
            <a:r>
              <a:rPr lang="en-US" dirty="0" smtClean="0">
                <a:latin typeface="Lucida Sans Unicode" panose="020B0602030504020204" pitchFamily="34" charset="0"/>
                <a:cs typeface="Lucida Sans Unicode" panose="020B0602030504020204" pitchFamily="34" charset="0"/>
              </a:rPr>
              <a:t>(James 1:17).</a:t>
            </a:r>
          </a:p>
          <a:p>
            <a:pPr lvl="1">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“He gives to all life, breath, and all ________” (Acts 17:25).</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But what would they eventually realize about their “first husband”? (2:7).</a:t>
            </a:r>
          </a:p>
          <a:p>
            <a:pPr lvl="1">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Think of someone in the N.T. who said “it was better for me”?</a:t>
            </a:r>
          </a:p>
        </p:txBody>
      </p:sp>
    </p:spTree>
    <p:extLst>
      <p:ext uri="{BB962C8B-B14F-4D97-AF65-F5344CB8AC3E}">
        <p14:creationId xmlns:p14="http://schemas.microsoft.com/office/powerpoint/2010/main" val="4246413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cap="none" dirty="0" smtClean="0">
                <a:latin typeface="Lucida Sans Unicode" panose="020B0602030504020204" pitchFamily="34" charset="0"/>
                <a:cs typeface="Lucida Sans Unicode" panose="020B0602030504020204" pitchFamily="34" charset="0"/>
              </a:rPr>
              <a:t>Underlying Causes</a:t>
            </a:r>
            <a:endParaRPr lang="en-US" sz="3600" cap="none"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828800"/>
            <a:ext cx="8229600" cy="4648199"/>
          </a:xfrm>
        </p:spPr>
        <p:txBody>
          <a:bodyPr anchor="ctr">
            <a:normAutofit/>
          </a:bodyPr>
          <a:lstStyle/>
          <a:p>
            <a:pPr>
              <a:lnSpc>
                <a:spcPct val="125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Swearing, lying, killing, stealing, and committing adultery—these were all sins for which Israel was rebuked (4:2), but what underlying cause is indicated in 4:1, 6?</a:t>
            </a:r>
          </a:p>
          <a:p>
            <a:pPr lvl="1">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“I have written for him the great things of My law, but they were considered a strange thing” (8:12).</a:t>
            </a:r>
          </a:p>
          <a:p>
            <a:pPr>
              <a:lnSpc>
                <a:spcPct val="125000"/>
              </a:lnSpc>
              <a:spcBef>
                <a:spcPts val="0"/>
              </a:spcBef>
              <a:spcAft>
                <a:spcPts val="1200"/>
              </a:spcAft>
            </a:pPr>
            <a:r>
              <a:rPr lang="en-US" sz="2300" dirty="0" smtClean="0">
                <a:latin typeface="Lucida Sans Unicode" panose="020B0602030504020204" pitchFamily="34" charset="0"/>
                <a:cs typeface="Lucida Sans Unicode" panose="020B0602030504020204" pitchFamily="34" charset="0"/>
              </a:rPr>
              <a:t>Priests were supposed to teach the law (Lev. 10:10-11; Deut. 17:8-11). How did they do?</a:t>
            </a:r>
          </a:p>
          <a:p>
            <a:pPr lvl="1">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Read 4:6-10.</a:t>
            </a:r>
          </a:p>
        </p:txBody>
      </p:sp>
    </p:spTree>
    <p:extLst>
      <p:ext uri="{BB962C8B-B14F-4D97-AF65-F5344CB8AC3E}">
        <p14:creationId xmlns:p14="http://schemas.microsoft.com/office/powerpoint/2010/main" val="838125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cap="none" dirty="0" smtClean="0">
                <a:latin typeface="Lucida Sans Unicode" panose="020B0602030504020204" pitchFamily="34" charset="0"/>
                <a:cs typeface="Lucida Sans Unicode" panose="020B0602030504020204" pitchFamily="34" charset="0"/>
              </a:rPr>
              <a:t>Do Not Be Partakers With Them</a:t>
            </a:r>
            <a:endParaRPr lang="en-US" sz="3600" cap="none"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828800"/>
            <a:ext cx="8229600" cy="4648199"/>
          </a:xfrm>
        </p:spPr>
        <p:txBody>
          <a:bodyPr anchor="ctr">
            <a:normAutofit/>
          </a:bodyPr>
          <a:lstStyle/>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“Ephraim is joined to idols; let (leave) him ______” (4:17).</a:t>
            </a:r>
          </a:p>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The context: 4:15-19</a:t>
            </a:r>
            <a:r>
              <a:rPr lang="en-US" dirty="0" smtClean="0">
                <a:latin typeface="Lucida Sans Unicode" panose="020B0602030504020204" pitchFamily="34" charset="0"/>
                <a:cs typeface="Lucida Sans Unicode" panose="020B0602030504020204" pitchFamily="34" charset="0"/>
              </a:rPr>
              <a:t>.</a:t>
            </a:r>
          </a:p>
        </p:txBody>
      </p:sp>
    </p:spTree>
    <p:extLst>
      <p:ext uri="{BB962C8B-B14F-4D97-AF65-F5344CB8AC3E}">
        <p14:creationId xmlns:p14="http://schemas.microsoft.com/office/powerpoint/2010/main" val="3166297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1507</TotalTime>
  <Words>3444</Words>
  <Application>Microsoft Office PowerPoint</Application>
  <PresentationFormat>On-screen Show (4:3)</PresentationFormat>
  <Paragraphs>202</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Clarity</vt:lpstr>
      <vt:lpstr>Minor Prophets—Lesson 10</vt:lpstr>
      <vt:lpstr>Introduction, Overview</vt:lpstr>
      <vt:lpstr>Introduction, Overview</vt:lpstr>
      <vt:lpstr>Introduction, Overview</vt:lpstr>
      <vt:lpstr>God/Israel and Hosea/Gomer</vt:lpstr>
      <vt:lpstr>Similarity in First 3 Chapters</vt:lpstr>
      <vt:lpstr>Giving Credit To Whom It’s Not Due</vt:lpstr>
      <vt:lpstr>Underlying Causes</vt:lpstr>
      <vt:lpstr>Do Not Be Partakers With Them</vt:lpstr>
      <vt:lpstr>Minor Prophets—Lesson 11</vt:lpstr>
      <vt:lpstr>Questions</vt:lpstr>
      <vt:lpstr>Questions</vt:lpstr>
      <vt:lpstr>Questions</vt:lpstr>
      <vt:lpstr>Sins of Israel</vt:lpstr>
      <vt:lpstr>Sins of Israel</vt:lpstr>
      <vt:lpstr>Underlying Causes</vt:lpstr>
      <vt:lpstr>Underlying Causes</vt:lpstr>
      <vt:lpstr>God’s Judgment Against Israel</vt:lpstr>
      <vt:lpstr>God’s Judgment Against Israel</vt:lpstr>
      <vt:lpstr>Minor Prophets—Lesson 12</vt:lpstr>
      <vt:lpstr>Questions</vt:lpstr>
      <vt:lpstr>Questions</vt:lpstr>
      <vt:lpstr>Questions</vt:lpstr>
      <vt:lpstr>Deep Corruption</vt:lpstr>
      <vt:lpstr>Deep Corruption</vt:lpstr>
      <vt:lpstr>You’re in trouble BECAUSE…</vt:lpstr>
      <vt:lpstr>You’re in trouble BECAUSE…</vt:lpstr>
      <vt:lpstr>Other causes</vt:lpstr>
      <vt:lpstr>Other causes</vt:lpstr>
      <vt:lpstr>Play on Words</vt:lpstr>
      <vt:lpstr>Play on Words</vt:lpstr>
      <vt:lpstr>Minor Prophets—Lesson 13</vt:lpstr>
      <vt:lpstr>Repentance</vt:lpstr>
      <vt:lpstr>Repentance</vt:lpstr>
      <vt:lpstr>God’s Response</vt:lpstr>
      <vt:lpstr>Quite a Contrast to Earlier Words</vt:lpstr>
      <vt:lpstr>“I have seen a horrible thing in the house  of Israel…the harlotry of Ephraim;  Israel is defiled” (Hosea 6:10).</vt:lpstr>
      <vt:lpstr>How NOT to Repeat the Sins of Israel</vt:lpstr>
      <vt:lpstr>How NOT to Repeat the Sins of Israel</vt:lpstr>
      <vt:lpstr>How NOT to Repeat the Sins of Israel</vt:lpstr>
      <vt:lpstr>How NOT to Repeat the Sins of Israel</vt:lpstr>
      <vt:lpstr>How NOT to Repeat the Sins of Israel</vt:lpstr>
      <vt:lpstr>How NOT to Repeat the Sins of Israel</vt:lpstr>
      <vt:lpstr>How NOT to Repeat the Sins of Israel</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Minor Prophets Lesson 10</dc:title>
  <dc:creator>Bryan</dc:creator>
  <cp:lastModifiedBy>Bryan</cp:lastModifiedBy>
  <cp:revision>27</cp:revision>
  <dcterms:created xsi:type="dcterms:W3CDTF">2018-03-05T22:08:09Z</dcterms:created>
  <dcterms:modified xsi:type="dcterms:W3CDTF">2018-04-03T17:06:42Z</dcterms:modified>
</cp:coreProperties>
</file>