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58"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371A57-9AD1-4DA9-8A7D-3CDAB0E37B18}"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24367-9B6F-4E93-B168-A080EA9320BF}"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5486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371A57-9AD1-4DA9-8A7D-3CDAB0E37B18}"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24367-9B6F-4E93-B168-A080EA9320BF}" type="slidenum">
              <a:rPr lang="en-US" smtClean="0"/>
              <a:t>‹#›</a:t>
            </a:fld>
            <a:endParaRPr lang="en-US"/>
          </a:p>
        </p:txBody>
      </p:sp>
    </p:spTree>
    <p:extLst>
      <p:ext uri="{BB962C8B-B14F-4D97-AF65-F5344CB8AC3E}">
        <p14:creationId xmlns:p14="http://schemas.microsoft.com/office/powerpoint/2010/main" val="2357162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371A57-9AD1-4DA9-8A7D-3CDAB0E37B18}"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24367-9B6F-4E93-B168-A080EA9320BF}" type="slidenum">
              <a:rPr lang="en-US" smtClean="0"/>
              <a:t>‹#›</a:t>
            </a:fld>
            <a:endParaRPr lang="en-US"/>
          </a:p>
        </p:txBody>
      </p:sp>
    </p:spTree>
    <p:extLst>
      <p:ext uri="{BB962C8B-B14F-4D97-AF65-F5344CB8AC3E}">
        <p14:creationId xmlns:p14="http://schemas.microsoft.com/office/powerpoint/2010/main" val="473342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371A57-9AD1-4DA9-8A7D-3CDAB0E37B18}"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24367-9B6F-4E93-B168-A080EA9320BF}" type="slidenum">
              <a:rPr lang="en-US" smtClean="0"/>
              <a:t>‹#›</a:t>
            </a:fld>
            <a:endParaRPr lang="en-US"/>
          </a:p>
        </p:txBody>
      </p:sp>
    </p:spTree>
    <p:extLst>
      <p:ext uri="{BB962C8B-B14F-4D97-AF65-F5344CB8AC3E}">
        <p14:creationId xmlns:p14="http://schemas.microsoft.com/office/powerpoint/2010/main" val="2329586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371A57-9AD1-4DA9-8A7D-3CDAB0E37B18}" type="datetimeFigureOut">
              <a:rPr lang="en-US" smtClean="0"/>
              <a:t>1/31/2018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C24367-9B6F-4E93-B168-A080EA9320BF}"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725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371A57-9AD1-4DA9-8A7D-3CDAB0E37B18}" type="datetimeFigureOut">
              <a:rPr lang="en-US" smtClean="0"/>
              <a:t>1/31/2018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24367-9B6F-4E93-B168-A080EA9320BF}" type="slidenum">
              <a:rPr lang="en-US" smtClean="0"/>
              <a:t>‹#›</a:t>
            </a:fld>
            <a:endParaRPr lang="en-US"/>
          </a:p>
        </p:txBody>
      </p:sp>
    </p:spTree>
    <p:extLst>
      <p:ext uri="{BB962C8B-B14F-4D97-AF65-F5344CB8AC3E}">
        <p14:creationId xmlns:p14="http://schemas.microsoft.com/office/powerpoint/2010/main" val="1544095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371A57-9AD1-4DA9-8A7D-3CDAB0E37B18}" type="datetimeFigureOut">
              <a:rPr lang="en-US" smtClean="0"/>
              <a:t>1/31/2018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C24367-9B6F-4E93-B168-A080EA9320BF}" type="slidenum">
              <a:rPr lang="en-US" smtClean="0"/>
              <a:t>‹#›</a:t>
            </a:fld>
            <a:endParaRPr lang="en-US"/>
          </a:p>
        </p:txBody>
      </p:sp>
    </p:spTree>
    <p:extLst>
      <p:ext uri="{BB962C8B-B14F-4D97-AF65-F5344CB8AC3E}">
        <p14:creationId xmlns:p14="http://schemas.microsoft.com/office/powerpoint/2010/main" val="2516406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371A57-9AD1-4DA9-8A7D-3CDAB0E37B18}" type="datetimeFigureOut">
              <a:rPr lang="en-US" smtClean="0"/>
              <a:t>1/31/2018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C24367-9B6F-4E93-B168-A080EA9320BF}" type="slidenum">
              <a:rPr lang="en-US" smtClean="0"/>
              <a:t>‹#›</a:t>
            </a:fld>
            <a:endParaRPr lang="en-US"/>
          </a:p>
        </p:txBody>
      </p:sp>
    </p:spTree>
    <p:extLst>
      <p:ext uri="{BB962C8B-B14F-4D97-AF65-F5344CB8AC3E}">
        <p14:creationId xmlns:p14="http://schemas.microsoft.com/office/powerpoint/2010/main" val="1758999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1371A57-9AD1-4DA9-8A7D-3CDAB0E37B18}" type="datetimeFigureOut">
              <a:rPr lang="en-US" smtClean="0"/>
              <a:t>1/31/2018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7C24367-9B6F-4E93-B168-A080EA9320BF}" type="slidenum">
              <a:rPr lang="en-US" smtClean="0"/>
              <a:t>‹#›</a:t>
            </a:fld>
            <a:endParaRPr lang="en-US"/>
          </a:p>
        </p:txBody>
      </p:sp>
    </p:spTree>
    <p:extLst>
      <p:ext uri="{BB962C8B-B14F-4D97-AF65-F5344CB8AC3E}">
        <p14:creationId xmlns:p14="http://schemas.microsoft.com/office/powerpoint/2010/main" val="2486022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E1371A57-9AD1-4DA9-8A7D-3CDAB0E37B18}" type="datetimeFigureOut">
              <a:rPr lang="en-US" smtClean="0"/>
              <a:t>1/31/2018</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7C24367-9B6F-4E93-B168-A080EA9320BF}" type="slidenum">
              <a:rPr lang="en-US" smtClean="0"/>
              <a:t>‹#›</a:t>
            </a:fld>
            <a:endParaRPr lang="en-US"/>
          </a:p>
        </p:txBody>
      </p:sp>
    </p:spTree>
    <p:extLst>
      <p:ext uri="{BB962C8B-B14F-4D97-AF65-F5344CB8AC3E}">
        <p14:creationId xmlns:p14="http://schemas.microsoft.com/office/powerpoint/2010/main" val="1478830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371A57-9AD1-4DA9-8A7D-3CDAB0E37B18}" type="datetimeFigureOut">
              <a:rPr lang="en-US" smtClean="0"/>
              <a:t>1/31/2018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C24367-9B6F-4E93-B168-A080EA9320BF}" type="slidenum">
              <a:rPr lang="en-US" smtClean="0"/>
              <a:t>‹#›</a:t>
            </a:fld>
            <a:endParaRPr lang="en-US"/>
          </a:p>
        </p:txBody>
      </p:sp>
    </p:spTree>
    <p:extLst>
      <p:ext uri="{BB962C8B-B14F-4D97-AF65-F5344CB8AC3E}">
        <p14:creationId xmlns:p14="http://schemas.microsoft.com/office/powerpoint/2010/main" val="1632003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E1371A57-9AD1-4DA9-8A7D-3CDAB0E37B18}" type="datetimeFigureOut">
              <a:rPr lang="en-US" smtClean="0"/>
              <a:t>1/31/2018</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97C24367-9B6F-4E93-B168-A080EA9320BF}"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1036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chor="ctr">
            <a:normAutofit/>
          </a:bodyPr>
          <a:lstStyle/>
          <a:p>
            <a:pPr>
              <a:lnSpc>
                <a:spcPct val="125000"/>
              </a:lnSpc>
            </a:pPr>
            <a:r>
              <a:rPr lang="en-US" sz="4800" dirty="0" smtClean="0">
                <a:latin typeface="Lucida Sans Unicode" panose="020B0602030504020204" pitchFamily="34" charset="0"/>
                <a:cs typeface="Lucida Sans Unicode" panose="020B0602030504020204" pitchFamily="34" charset="0"/>
              </a:rPr>
              <a:t>Minor Prophets</a:t>
            </a:r>
            <a:br>
              <a:rPr lang="en-US" sz="4800" dirty="0" smtClean="0">
                <a:latin typeface="Lucida Sans Unicode" panose="020B0602030504020204" pitchFamily="34" charset="0"/>
                <a:cs typeface="Lucida Sans Unicode" panose="020B0602030504020204" pitchFamily="34" charset="0"/>
              </a:rPr>
            </a:br>
            <a:r>
              <a:rPr lang="en-US" sz="4800" dirty="0" smtClean="0">
                <a:latin typeface="Lucida Sans Unicode" panose="020B0602030504020204" pitchFamily="34" charset="0"/>
                <a:cs typeface="Lucida Sans Unicode" panose="020B0602030504020204" pitchFamily="34" charset="0"/>
              </a:rPr>
              <a:t>Lesson 5</a:t>
            </a:r>
            <a:endParaRPr lang="en-US" sz="4800" dirty="0">
              <a:latin typeface="Lucida Sans Unicode" panose="020B0602030504020204" pitchFamily="34" charset="0"/>
              <a:cs typeface="Lucida Sans Unicode" panose="020B0602030504020204" pitchFamily="34" charset="0"/>
            </a:endParaRPr>
          </a:p>
        </p:txBody>
      </p:sp>
      <p:sp>
        <p:nvSpPr>
          <p:cNvPr id="7" name="Subtitle 6"/>
          <p:cNvSpPr>
            <a:spLocks noGrp="1"/>
          </p:cNvSpPr>
          <p:nvPr>
            <p:ph type="subTitle" idx="1"/>
          </p:nvPr>
        </p:nvSpPr>
        <p:spPr/>
        <p:txBody>
          <a:bodyPr anchor="ctr">
            <a:normAutofit lnSpcReduction="10000"/>
          </a:bodyPr>
          <a:lstStyle/>
          <a:p>
            <a:pPr>
              <a:lnSpc>
                <a:spcPct val="125000"/>
              </a:lnSpc>
              <a:spcBef>
                <a:spcPts val="0"/>
              </a:spcBef>
              <a:spcAft>
                <a:spcPts val="0"/>
              </a:spcAft>
            </a:pPr>
            <a:r>
              <a:rPr lang="en-US" sz="2800" cap="none" dirty="0" smtClean="0">
                <a:solidFill>
                  <a:schemeClr val="tx1"/>
                </a:solidFill>
                <a:latin typeface="Lucida Sans Unicode" panose="020B0602030504020204" pitchFamily="34" charset="0"/>
                <a:cs typeface="Lucida Sans Unicode" panose="020B0602030504020204" pitchFamily="34" charset="0"/>
              </a:rPr>
              <a:t>Introduction, Overview of Jonah</a:t>
            </a:r>
          </a:p>
          <a:p>
            <a:pPr>
              <a:lnSpc>
                <a:spcPct val="125000"/>
              </a:lnSpc>
              <a:spcBef>
                <a:spcPts val="0"/>
              </a:spcBef>
              <a:spcAft>
                <a:spcPts val="0"/>
              </a:spcAft>
            </a:pPr>
            <a:r>
              <a:rPr lang="en-US" sz="2800" cap="none" dirty="0" smtClean="0">
                <a:solidFill>
                  <a:schemeClr val="tx1"/>
                </a:solidFill>
                <a:latin typeface="Lucida Sans Unicode" panose="020B0602030504020204" pitchFamily="34" charset="0"/>
                <a:cs typeface="Lucida Sans Unicode" panose="020B0602030504020204" pitchFamily="34" charset="0"/>
              </a:rPr>
              <a:t>Jonah 1-2</a:t>
            </a:r>
            <a:endParaRPr lang="en-US" sz="2800" cap="none"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29745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6604"/>
            <a:ext cx="8229600" cy="1450757"/>
          </a:xfrm>
        </p:spPr>
        <p:txBody>
          <a:bodyPr anchor="ct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The Man and the Date of His Work</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845734"/>
            <a:ext cx="8229599" cy="4250266"/>
          </a:xfrm>
        </p:spPr>
        <p:txBody>
          <a:bodyPr>
            <a:normAutofit/>
          </a:bodyPr>
          <a:lstStyle/>
          <a:p>
            <a:pPr>
              <a:lnSpc>
                <a:spcPct val="12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“Jonah the son of </a:t>
            </a:r>
            <a:r>
              <a:rPr lang="en-US" sz="2200" dirty="0" err="1" smtClean="0">
                <a:latin typeface="Lucida Sans Unicode" panose="020B0602030504020204" pitchFamily="34" charset="0"/>
                <a:cs typeface="Lucida Sans Unicode" panose="020B0602030504020204" pitchFamily="34" charset="0"/>
              </a:rPr>
              <a:t>Amittai</a:t>
            </a:r>
            <a:r>
              <a:rPr lang="en-US" sz="2200" dirty="0" smtClean="0">
                <a:latin typeface="Lucida Sans Unicode" panose="020B0602030504020204" pitchFamily="34" charset="0"/>
                <a:cs typeface="Lucida Sans Unicode" panose="020B0602030504020204" pitchFamily="34" charset="0"/>
              </a:rPr>
              <a:t>” (Jonah 1:1).</a:t>
            </a:r>
          </a:p>
          <a:p>
            <a:pPr>
              <a:lnSpc>
                <a:spcPct val="120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Additional information </a:t>
            </a:r>
            <a:r>
              <a:rPr lang="en-US" sz="2200" dirty="0" smtClean="0">
                <a:latin typeface="Lucida Sans Unicode" panose="020B0602030504020204" pitchFamily="34" charset="0"/>
                <a:cs typeface="Lucida Sans Unicode" panose="020B0602030504020204" pitchFamily="34" charset="0"/>
              </a:rPr>
              <a:t>provided </a:t>
            </a:r>
            <a:r>
              <a:rPr lang="en-US" sz="2200" dirty="0" smtClean="0">
                <a:latin typeface="Lucida Sans Unicode" panose="020B0602030504020204" pitchFamily="34" charset="0"/>
                <a:cs typeface="Lucida Sans Unicode" panose="020B0602030504020204" pitchFamily="34" charset="0"/>
              </a:rPr>
              <a:t>in </a:t>
            </a:r>
            <a:r>
              <a:rPr lang="en-US" sz="2200" dirty="0" smtClean="0">
                <a:latin typeface="Lucida Sans Unicode" panose="020B0602030504020204" pitchFamily="34" charset="0"/>
                <a:cs typeface="Lucida Sans Unicode" panose="020B0602030504020204" pitchFamily="34" charset="0"/>
              </a:rPr>
              <a:t>2 </a:t>
            </a:r>
            <a:r>
              <a:rPr lang="en-US" sz="2200" dirty="0" smtClean="0">
                <a:latin typeface="Lucida Sans Unicode" panose="020B0602030504020204" pitchFamily="34" charset="0"/>
                <a:cs typeface="Lucida Sans Unicode" panose="020B0602030504020204" pitchFamily="34" charset="0"/>
              </a:rPr>
              <a:t>Kings 14:23-25:</a:t>
            </a:r>
          </a:p>
          <a:p>
            <a:pPr lvl="1">
              <a:lnSpc>
                <a:spcPct val="120000"/>
              </a:lnSpc>
              <a:spcBef>
                <a:spcPts val="0"/>
              </a:spcBef>
              <a:spcAft>
                <a:spcPts val="1800"/>
              </a:spcAft>
            </a:pPr>
            <a:r>
              <a:rPr lang="en-US" sz="2000" dirty="0" smtClean="0">
                <a:latin typeface="Lucida Sans Unicode" panose="020B0602030504020204" pitchFamily="34" charset="0"/>
                <a:cs typeface="Lucida Sans Unicode" panose="020B0602030504020204" pitchFamily="34" charset="0"/>
              </a:rPr>
              <a:t>Jonah </a:t>
            </a:r>
            <a:r>
              <a:rPr lang="en-US" sz="2000" dirty="0" smtClean="0">
                <a:latin typeface="Lucida Sans Unicode" panose="020B0602030504020204" pitchFamily="34" charset="0"/>
                <a:cs typeface="Lucida Sans Unicode" panose="020B0602030504020204" pitchFamily="34" charset="0"/>
              </a:rPr>
              <a:t>from </a:t>
            </a:r>
            <a:r>
              <a:rPr lang="en-US" sz="2000" dirty="0" smtClean="0">
                <a:latin typeface="Lucida Sans Unicode" panose="020B0602030504020204" pitchFamily="34" charset="0"/>
                <a:cs typeface="Lucida Sans Unicode" panose="020B0602030504020204" pitchFamily="34" charset="0"/>
              </a:rPr>
              <a:t>Gath </a:t>
            </a:r>
            <a:r>
              <a:rPr lang="en-US" sz="2000" dirty="0" err="1" smtClean="0">
                <a:latin typeface="Lucida Sans Unicode" panose="020B0602030504020204" pitchFamily="34" charset="0"/>
                <a:cs typeface="Lucida Sans Unicode" panose="020B0602030504020204" pitchFamily="34" charset="0"/>
              </a:rPr>
              <a:t>Hepher</a:t>
            </a:r>
            <a:r>
              <a:rPr lang="en-US" sz="2000" dirty="0" smtClean="0">
                <a:latin typeface="Lucida Sans Unicode" panose="020B0602030504020204" pitchFamily="34" charset="0"/>
                <a:cs typeface="Lucida Sans Unicode" panose="020B0602030504020204" pitchFamily="34" charset="0"/>
              </a:rPr>
              <a:t>, a village about 4 miles northeast of what was later the city of </a:t>
            </a:r>
            <a:r>
              <a:rPr lang="en-US" sz="2000" dirty="0" smtClean="0">
                <a:latin typeface="Lucida Sans Unicode" panose="020B0602030504020204" pitchFamily="34" charset="0"/>
                <a:cs typeface="Lucida Sans Unicode" panose="020B0602030504020204" pitchFamily="34" charset="0"/>
              </a:rPr>
              <a:t>Nazareth (region of Galilee).</a:t>
            </a:r>
            <a:endParaRPr lang="en-US" sz="2000" dirty="0" smtClean="0">
              <a:latin typeface="Lucida Sans Unicode" panose="020B0602030504020204" pitchFamily="34" charset="0"/>
              <a:cs typeface="Lucida Sans Unicode" panose="020B0602030504020204" pitchFamily="34" charset="0"/>
            </a:endParaRPr>
          </a:p>
          <a:p>
            <a:pPr lvl="1">
              <a:lnSpc>
                <a:spcPct val="120000"/>
              </a:lnSpc>
              <a:spcBef>
                <a:spcPts val="0"/>
              </a:spcBef>
              <a:spcAft>
                <a:spcPts val="1800"/>
              </a:spcAft>
            </a:pPr>
            <a:r>
              <a:rPr lang="en-US" sz="2000" dirty="0" smtClean="0">
                <a:latin typeface="Lucida Sans Unicode" panose="020B0602030504020204" pitchFamily="34" charset="0"/>
                <a:cs typeface="Lucida Sans Unicode" panose="020B0602030504020204" pitchFamily="34" charset="0"/>
              </a:rPr>
              <a:t>He prophesied during the reign of Jeroboam II in Israel </a:t>
            </a:r>
            <a:br>
              <a:rPr lang="en-US" sz="2000" dirty="0" smtClean="0">
                <a:latin typeface="Lucida Sans Unicode" panose="020B0602030504020204" pitchFamily="34" charset="0"/>
                <a:cs typeface="Lucida Sans Unicode" panose="020B0602030504020204" pitchFamily="34" charset="0"/>
              </a:rPr>
            </a:br>
            <a:r>
              <a:rPr lang="en-US" sz="2000" dirty="0" smtClean="0">
                <a:latin typeface="Lucida Sans Unicode" panose="020B0602030504020204" pitchFamily="34" charset="0"/>
                <a:cs typeface="Lucida Sans Unicode" panose="020B0602030504020204" pitchFamily="34" charset="0"/>
              </a:rPr>
              <a:t>(ca. 793 B.C. to 752 B.C.).</a:t>
            </a:r>
          </a:p>
          <a:p>
            <a:pPr lvl="1">
              <a:lnSpc>
                <a:spcPct val="120000"/>
              </a:lnSpc>
              <a:spcBef>
                <a:spcPts val="0"/>
              </a:spcBef>
              <a:spcAft>
                <a:spcPts val="1800"/>
              </a:spcAft>
            </a:pPr>
            <a:r>
              <a:rPr lang="en-US" sz="2000" dirty="0" smtClean="0">
                <a:latin typeface="Lucida Sans Unicode" panose="020B0602030504020204" pitchFamily="34" charset="0"/>
                <a:cs typeface="Lucida Sans Unicode" panose="020B0602030504020204" pitchFamily="34" charset="0"/>
              </a:rPr>
              <a:t>Apparently, this “restoration” of Israel was prophesied by Jonah.</a:t>
            </a:r>
            <a:endParaRPr lang="en-US" sz="20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0464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600" dirty="0" smtClean="0">
                <a:solidFill>
                  <a:schemeClr val="tx1"/>
                </a:solidFill>
                <a:latin typeface="Lucida Sans Unicode" panose="020B0602030504020204" pitchFamily="34" charset="0"/>
                <a:cs typeface="Lucida Sans Unicode" panose="020B0602030504020204" pitchFamily="34" charset="0"/>
              </a:rPr>
              <a:t>Assyria</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845734"/>
            <a:ext cx="8229599" cy="4250266"/>
          </a:xfrm>
        </p:spPr>
        <p:txBody>
          <a:bodyPr>
            <a:normAutofit/>
          </a:bodyPr>
          <a:lstStyle/>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Assyria was in a period of decline between </a:t>
            </a:r>
            <a:r>
              <a:rPr lang="en-US" sz="2200" dirty="0" err="1" smtClean="0">
                <a:latin typeface="Lucida Sans Unicode" panose="020B0602030504020204" pitchFamily="34" charset="0"/>
                <a:cs typeface="Lucida Sans Unicode" panose="020B0602030504020204" pitchFamily="34" charset="0"/>
              </a:rPr>
              <a:t>Shalmaneser</a:t>
            </a:r>
            <a:r>
              <a:rPr lang="en-US" sz="2200" dirty="0" smtClean="0">
                <a:latin typeface="Lucida Sans Unicode" panose="020B0602030504020204" pitchFamily="34" charset="0"/>
                <a:cs typeface="Lucida Sans Unicode" panose="020B0602030504020204" pitchFamily="34" charset="0"/>
              </a:rPr>
              <a:t> III (859-824 B.C.) and </a:t>
            </a:r>
            <a:r>
              <a:rPr lang="en-US" sz="2200" dirty="0" err="1" smtClean="0">
                <a:latin typeface="Lucida Sans Unicode" panose="020B0602030504020204" pitchFamily="34" charset="0"/>
                <a:cs typeface="Lucida Sans Unicode" panose="020B0602030504020204" pitchFamily="34" charset="0"/>
              </a:rPr>
              <a:t>Tiglath-Pileser</a:t>
            </a:r>
            <a:r>
              <a:rPr lang="en-US" sz="2200" dirty="0" smtClean="0">
                <a:latin typeface="Lucida Sans Unicode" panose="020B0602030504020204" pitchFamily="34" charset="0"/>
                <a:cs typeface="Lucida Sans Unicode" panose="020B0602030504020204" pitchFamily="34" charset="0"/>
              </a:rPr>
              <a:t> (745-727 B.C.).</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This no doubt helped Israel to expand under Jeroboam II and Judah under </a:t>
            </a:r>
            <a:r>
              <a:rPr lang="en-US" sz="2200" dirty="0" err="1" smtClean="0">
                <a:latin typeface="Lucida Sans Unicode" panose="020B0602030504020204" pitchFamily="34" charset="0"/>
                <a:cs typeface="Lucida Sans Unicode" panose="020B0602030504020204" pitchFamily="34" charset="0"/>
              </a:rPr>
              <a:t>Uzziah</a:t>
            </a:r>
            <a:r>
              <a:rPr lang="en-US" sz="2200" dirty="0" smtClean="0">
                <a:latin typeface="Lucida Sans Unicode" panose="020B0602030504020204" pitchFamily="34" charset="0"/>
                <a:cs typeface="Lucida Sans Unicode" panose="020B0602030504020204" pitchFamily="34" charset="0"/>
              </a:rPr>
              <a:t>, and it </a:t>
            </a:r>
            <a:r>
              <a:rPr lang="en-US" sz="2200" b="1" dirty="0" smtClean="0">
                <a:latin typeface="Lucida Sans Unicode" panose="020B0602030504020204" pitchFamily="34" charset="0"/>
                <a:cs typeface="Lucida Sans Unicode" panose="020B0602030504020204" pitchFamily="34" charset="0"/>
              </a:rPr>
              <a:t>perhaps</a:t>
            </a:r>
            <a:r>
              <a:rPr lang="en-US" sz="2200" dirty="0" smtClean="0">
                <a:latin typeface="Lucida Sans Unicode" panose="020B0602030504020204" pitchFamily="34" charset="0"/>
                <a:cs typeface="Lucida Sans Unicode" panose="020B0602030504020204" pitchFamily="34" charset="0"/>
              </a:rPr>
              <a:t> helps explain Nineveh’s readiness to repent</a:t>
            </a:r>
            <a:r>
              <a:rPr lang="en-US" sz="2200" dirty="0" smtClean="0">
                <a:latin typeface="Lucida Sans Unicode" panose="020B0602030504020204" pitchFamily="34" charset="0"/>
                <a:cs typeface="Lucida Sans Unicode" panose="020B0602030504020204" pitchFamily="34" charset="0"/>
              </a:rPr>
              <a:t>.</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Keep in mind, though, that Assyria had inflicted much suffering upon the people of the world (their “war machine” was something to behold).</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Assyria will not many years later carry Israel into captivity.</a:t>
            </a:r>
            <a:endParaRPr lang="en-US" sz="22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05934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600" dirty="0" smtClean="0">
                <a:solidFill>
                  <a:schemeClr val="tx1"/>
                </a:solidFill>
                <a:latin typeface="Lucida Sans Unicode" panose="020B0602030504020204" pitchFamily="34" charset="0"/>
                <a:cs typeface="Lucida Sans Unicode" panose="020B0602030504020204" pitchFamily="34" charset="0"/>
              </a:rPr>
              <a:t>Outline</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845734"/>
            <a:ext cx="8229599" cy="4250266"/>
          </a:xfrm>
        </p:spPr>
        <p:txBody>
          <a:bodyPr anchor="ctr">
            <a:normAutofit/>
          </a:bodyPr>
          <a:lstStyle/>
          <a:p>
            <a:pPr>
              <a:lnSpc>
                <a:spcPct val="120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Jonah’s Disobedience—Jonah Runs </a:t>
            </a:r>
            <a:r>
              <a:rPr lang="en-US" sz="2200" b="1" dirty="0" smtClean="0">
                <a:latin typeface="Lucida Sans Unicode" panose="020B0602030504020204" pitchFamily="34" charset="0"/>
                <a:cs typeface="Lucida Sans Unicode" panose="020B0602030504020204" pitchFamily="34" charset="0"/>
              </a:rPr>
              <a:t>Away</a:t>
            </a:r>
            <a:r>
              <a:rPr lang="en-US" sz="2200" dirty="0" smtClean="0">
                <a:latin typeface="Lucida Sans Unicode" panose="020B0602030504020204" pitchFamily="34" charset="0"/>
                <a:cs typeface="Lucida Sans Unicode" panose="020B0602030504020204" pitchFamily="34" charset="0"/>
              </a:rPr>
              <a:t> from God (1)</a:t>
            </a:r>
          </a:p>
          <a:p>
            <a:pPr>
              <a:lnSpc>
                <a:spcPct val="120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Jonah’s Prayer—Jonah Runs </a:t>
            </a:r>
            <a:r>
              <a:rPr lang="en-US" sz="2200" b="1" dirty="0" smtClean="0">
                <a:latin typeface="Lucida Sans Unicode" panose="020B0602030504020204" pitchFamily="34" charset="0"/>
                <a:cs typeface="Lucida Sans Unicode" panose="020B0602030504020204" pitchFamily="34" charset="0"/>
              </a:rPr>
              <a:t>To</a:t>
            </a:r>
            <a:r>
              <a:rPr lang="en-US" sz="2200" dirty="0" smtClean="0">
                <a:latin typeface="Lucida Sans Unicode" panose="020B0602030504020204" pitchFamily="34" charset="0"/>
                <a:cs typeface="Lucida Sans Unicode" panose="020B0602030504020204" pitchFamily="34" charset="0"/>
              </a:rPr>
              <a:t> God (2)</a:t>
            </a:r>
          </a:p>
          <a:p>
            <a:pPr>
              <a:lnSpc>
                <a:spcPct val="120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Jonah Preaches to Nineveh—Jonah Runs </a:t>
            </a:r>
            <a:r>
              <a:rPr lang="en-US" sz="2200" b="1" dirty="0" smtClean="0">
                <a:latin typeface="Lucida Sans Unicode" panose="020B0602030504020204" pitchFamily="34" charset="0"/>
                <a:cs typeface="Lucida Sans Unicode" panose="020B0602030504020204" pitchFamily="34" charset="0"/>
              </a:rPr>
              <a:t>With</a:t>
            </a:r>
            <a:r>
              <a:rPr lang="en-US" sz="2200" dirty="0" smtClean="0">
                <a:latin typeface="Lucida Sans Unicode" panose="020B0602030504020204" pitchFamily="34" charset="0"/>
                <a:cs typeface="Lucida Sans Unicode" panose="020B0602030504020204" pitchFamily="34" charset="0"/>
              </a:rPr>
              <a:t> God (3)</a:t>
            </a:r>
          </a:p>
          <a:p>
            <a:pPr>
              <a:lnSpc>
                <a:spcPct val="120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Jonah Complains to God—Jonah Runs </a:t>
            </a:r>
            <a:r>
              <a:rPr lang="en-US" sz="2200" b="1" dirty="0" smtClean="0">
                <a:latin typeface="Lucida Sans Unicode" panose="020B0602030504020204" pitchFamily="34" charset="0"/>
                <a:cs typeface="Lucida Sans Unicode" panose="020B0602030504020204" pitchFamily="34" charset="0"/>
              </a:rPr>
              <a:t>Ahead</a:t>
            </a:r>
            <a:r>
              <a:rPr lang="en-US" sz="2200" dirty="0" smtClean="0">
                <a:latin typeface="Lucida Sans Unicode" panose="020B0602030504020204" pitchFamily="34" charset="0"/>
                <a:cs typeface="Lucida Sans Unicode" panose="020B0602030504020204" pitchFamily="34" charset="0"/>
              </a:rPr>
              <a:t> </a:t>
            </a:r>
            <a:r>
              <a:rPr lang="en-US" sz="2200" b="1" dirty="0" smtClean="0">
                <a:latin typeface="Lucida Sans Unicode" panose="020B0602030504020204" pitchFamily="34" charset="0"/>
                <a:cs typeface="Lucida Sans Unicode" panose="020B0602030504020204" pitchFamily="34" charset="0"/>
              </a:rPr>
              <a:t>of</a:t>
            </a:r>
            <a:r>
              <a:rPr lang="en-US" sz="2200" dirty="0" smtClean="0">
                <a:latin typeface="Lucida Sans Unicode" panose="020B0602030504020204" pitchFamily="34" charset="0"/>
                <a:cs typeface="Lucida Sans Unicode" panose="020B0602030504020204" pitchFamily="34" charset="0"/>
              </a:rPr>
              <a:t> God (4)</a:t>
            </a:r>
            <a:endParaRPr lang="en-US" sz="22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818862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bible map of nineveh and tarshis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381000"/>
            <a:ext cx="7848600" cy="5550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0610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62000" y="304800"/>
            <a:ext cx="7543800" cy="914400"/>
          </a:xfrm>
        </p:spPr>
        <p:txBody>
          <a:bodyPr anchor="ctr">
            <a:normAutofit/>
          </a:bodyPr>
          <a:lstStyle/>
          <a:p>
            <a:pPr algn="ctr"/>
            <a:r>
              <a:rPr lang="en-US" sz="3600" dirty="0" smtClean="0">
                <a:solidFill>
                  <a:schemeClr val="tx1"/>
                </a:solidFill>
                <a:latin typeface="Lucida Sans Unicode" panose="020B0602030504020204" pitchFamily="34" charset="0"/>
                <a:cs typeface="Lucida Sans Unicode" panose="020B0602030504020204" pitchFamily="34" charset="0"/>
              </a:rPr>
              <a:t>Sound about right?</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4294967295"/>
          </p:nvPr>
        </p:nvSpPr>
        <p:spPr>
          <a:xfrm>
            <a:off x="457200" y="1295400"/>
            <a:ext cx="8229600" cy="5011737"/>
          </a:xfrm>
        </p:spPr>
        <p:txBody>
          <a:bodyPr anchor="ctr">
            <a:noAutofit/>
          </a:bodyPr>
          <a:lstStyle/>
          <a:p>
            <a:pPr>
              <a:lnSpc>
                <a:spcPct val="125000"/>
              </a:lnSpc>
              <a:spcBef>
                <a:spcPts val="0"/>
              </a:spcBef>
              <a:spcAft>
                <a:spcPts val="0"/>
              </a:spcAft>
            </a:pPr>
            <a:r>
              <a:rPr lang="en-US" sz="2030" dirty="0">
                <a:latin typeface="Lucida Sans Unicode" panose="020B0602030504020204" pitchFamily="34" charset="0"/>
                <a:cs typeface="Lucida Sans Unicode" panose="020B0602030504020204" pitchFamily="34" charset="0"/>
              </a:rPr>
              <a:t>"Most of us come somewhere between Jesus and Jonah in our attitude toward the lost. We are like Jesus in that we do not want to see them lost, but we are like Jonah in that we are much more concerned with our gourds than with the spiritual needs of lost people. Air conditioning is our gourd! And we have lots of other gourds: central heat and microwave ovens and electric dishwashers and disposals and washing machines and riding lawn mowers to say nothing of automobiles and motorboats and on and on. Jonah's gourd looks pretty modest compared to all of these. Jonah was not concerned at all about the great city of Nineveh, except that he hoped to see it destroyed; but when his gourd withered, he really became upset at its loss</a:t>
            </a:r>
            <a:r>
              <a:rPr lang="en-US" sz="2030" dirty="0" smtClean="0">
                <a:latin typeface="Lucida Sans Unicode" panose="020B0602030504020204" pitchFamily="34" charset="0"/>
                <a:cs typeface="Lucida Sans Unicode" panose="020B0602030504020204" pitchFamily="34" charset="0"/>
              </a:rPr>
              <a:t>." --Sewell Hall</a:t>
            </a:r>
            <a:endParaRPr lang="en-US" sz="203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57280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600" dirty="0" smtClean="0">
                <a:solidFill>
                  <a:schemeClr val="tx1"/>
                </a:solidFill>
                <a:latin typeface="Lucida Sans Unicode" panose="020B0602030504020204" pitchFamily="34" charset="0"/>
                <a:cs typeface="Lucida Sans Unicode" panose="020B0602030504020204" pitchFamily="34" charset="0"/>
              </a:rPr>
              <a:t>God’s Activity</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845734"/>
            <a:ext cx="8229599" cy="4250266"/>
          </a:xfrm>
        </p:spPr>
        <p:txBody>
          <a:bodyPr anchor="ctr">
            <a:normAutofit/>
          </a:bodyPr>
          <a:lstStyle/>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Told Jonah to go preach to Nineveh (1:1-2).</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Sent out a great wind on the sea (1:4).</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Caused the lot to fall on Jonah (1:7).</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Calmed the sea (1:15).</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Prepared a great fish to swallow Jonah (1:17).</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Heard Jonah’s prayer and answered it (2:2).</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Ordered the fish to vomit Jonah onto dry land (2:10).</a:t>
            </a:r>
            <a:endParaRPr lang="en-US" sz="22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72027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600" dirty="0" smtClean="0">
                <a:solidFill>
                  <a:schemeClr val="tx1"/>
                </a:solidFill>
                <a:latin typeface="Lucida Sans Unicode" panose="020B0602030504020204" pitchFamily="34" charset="0"/>
                <a:cs typeface="Lucida Sans Unicode" panose="020B0602030504020204" pitchFamily="34" charset="0"/>
              </a:rPr>
              <a:t>God’s Activity</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845734"/>
            <a:ext cx="8229599" cy="4250266"/>
          </a:xfrm>
        </p:spPr>
        <p:txBody>
          <a:bodyPr anchor="ctr">
            <a:normAutofit/>
          </a:bodyPr>
          <a:lstStyle/>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Told Jonah a second time to preach to Nineveh (3:1-2).</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Saw that Nineveh repented and so He repented—from the disaster He was going to bring on them (3:10).</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Responded to Jonah’s angry prayer (4:4).</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Prepared a plant (gourd, vine) to shade Jonah (4:6).</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Prepared a worm to wither the plant (4:7).</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Rebuked Jonah for his concern for the plant vs. his lack of concern for the souls in Nineveh (4:9-11).</a:t>
            </a:r>
            <a:endParaRPr lang="en-US" sz="2200" dirty="0" smtClean="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127560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3600" dirty="0" smtClean="0">
                <a:solidFill>
                  <a:schemeClr val="tx1"/>
                </a:solidFill>
                <a:latin typeface="Lucida Sans Unicode" panose="020B0602030504020204" pitchFamily="34" charset="0"/>
                <a:cs typeface="Lucida Sans Unicode" panose="020B0602030504020204" pitchFamily="34" charset="0"/>
              </a:rPr>
              <a:t>Results</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845734"/>
            <a:ext cx="8229599" cy="4250266"/>
          </a:xfrm>
        </p:spPr>
        <p:txBody>
          <a:bodyPr anchor="ctr">
            <a:normAutofit/>
          </a:bodyPr>
          <a:lstStyle/>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Exposed Jonah’s futile efforts to hide from Him.</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Showed His dominion over all creation (winds, waves, plants, animals, etc.).</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Convinced exceedingly afraid men to fear Him exceedingly.</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Weakened Jonah so he could become strong.</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Convinced a nation to repent.</a:t>
            </a:r>
          </a:p>
          <a:p>
            <a:pPr>
              <a:lnSpc>
                <a:spcPct val="120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Exposed Jonah’s selfish concerns.</a:t>
            </a:r>
          </a:p>
        </p:txBody>
      </p:sp>
    </p:spTree>
    <p:extLst>
      <p:ext uri="{BB962C8B-B14F-4D97-AF65-F5344CB8AC3E}">
        <p14:creationId xmlns:p14="http://schemas.microsoft.com/office/powerpoint/2010/main" val="2297322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488</TotalTime>
  <Words>561</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Retrospect</vt:lpstr>
      <vt:lpstr>Minor Prophets Lesson 5</vt:lpstr>
      <vt:lpstr>The Man and the Date of His Work</vt:lpstr>
      <vt:lpstr>Assyria</vt:lpstr>
      <vt:lpstr>Outline</vt:lpstr>
      <vt:lpstr>PowerPoint Presentation</vt:lpstr>
      <vt:lpstr>Sound about right?</vt:lpstr>
      <vt:lpstr>God’s Activity</vt:lpstr>
      <vt:lpstr>God’s Activity</vt:lpstr>
      <vt:lpstr>Results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Minor Prophets Lesson 5</dc:title>
  <dc:creator>Bryan</dc:creator>
  <cp:lastModifiedBy>Bryan</cp:lastModifiedBy>
  <cp:revision>15</cp:revision>
  <dcterms:created xsi:type="dcterms:W3CDTF">2018-01-31T00:09:49Z</dcterms:created>
  <dcterms:modified xsi:type="dcterms:W3CDTF">2018-01-31T23:06:38Z</dcterms:modified>
</cp:coreProperties>
</file>