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7" r:id="rId2"/>
    <p:sldId id="256" r:id="rId3"/>
    <p:sldId id="258" r:id="rId4"/>
    <p:sldId id="277" r:id="rId5"/>
    <p:sldId id="270" r:id="rId6"/>
    <p:sldId id="271" r:id="rId7"/>
    <p:sldId id="274" r:id="rId8"/>
    <p:sldId id="275" r:id="rId9"/>
    <p:sldId id="276" r:id="rId10"/>
    <p:sldId id="259" r:id="rId11"/>
    <p:sldId id="260" r:id="rId12"/>
    <p:sldId id="262" r:id="rId13"/>
    <p:sldId id="263" r:id="rId14"/>
    <p:sldId id="264" r:id="rId15"/>
    <p:sldId id="265" r:id="rId16"/>
    <p:sldId id="266" r:id="rId17"/>
    <p:sldId id="268" r:id="rId18"/>
    <p:sldId id="269" r:id="rId19"/>
    <p:sldId id="278" r:id="rId20"/>
    <p:sldId id="279" r:id="rId21"/>
    <p:sldId id="280" r:id="rId22"/>
    <p:sldId id="281" r:id="rId23"/>
    <p:sldId id="282" r:id="rId24"/>
    <p:sldId id="283" r:id="rId25"/>
    <p:sldId id="284" r:id="rId26"/>
    <p:sldId id="285" r:id="rId27"/>
    <p:sldId id="286" r:id="rId28"/>
    <p:sldId id="287" r:id="rId29"/>
    <p:sldId id="28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2BED541-4F5A-40F4-80AE-E7AC6B4CC53C}" type="datetimeFigureOut">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579E139-C701-4BCC-9C06-E9998BC21DE8}" type="slidenum">
              <a:rPr lang="en-US" smtClean="0"/>
              <a:t>‹#›</a:t>
            </a:fld>
            <a:endParaRPr lang="en-US"/>
          </a:p>
        </p:txBody>
      </p:sp>
    </p:spTree>
    <p:extLst>
      <p:ext uri="{BB962C8B-B14F-4D97-AF65-F5344CB8AC3E}">
        <p14:creationId xmlns:p14="http://schemas.microsoft.com/office/powerpoint/2010/main" val="2544723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53D111-C420-44BC-AC79-92A9CBEFC170}"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4C5A6-59D1-4F5F-8685-CAADC26F670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3D111-C420-44BC-AC79-92A9CBEFC170}"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3D111-C420-44BC-AC79-92A9CBEFC170}"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3D111-C420-44BC-AC79-92A9CBEFC170}"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3D111-C420-44BC-AC79-92A9CBEFC170}"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4C5A6-59D1-4F5F-8685-CAADC26F670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53D111-C420-44BC-AC79-92A9CBEFC170}"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3D111-C420-44BC-AC79-92A9CBEFC170}"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4C5A6-59D1-4F5F-8685-CAADC26F670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3D111-C420-44BC-AC79-92A9CBEFC170}"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D111-C420-44BC-AC79-92A9CBEFC170}"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3D111-C420-44BC-AC79-92A9CBEFC170}"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4C5A6-59D1-4F5F-8685-CAADC26F670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3D111-C420-44BC-AC79-92A9CBEFC170}"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4C5A6-59D1-4F5F-8685-CAADC26F67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A53D111-C420-44BC-AC79-92A9CBEFC170}" type="datetimeFigureOut">
              <a:rPr lang="en-US" smtClean="0"/>
              <a:t>3/5/2018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EC4C5A6-59D1-4F5F-8685-CAADC26F67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038600"/>
            <a:ext cx="8229600" cy="2123658"/>
          </a:xfrm>
          <a:prstGeom prst="rect">
            <a:avLst/>
          </a:prstGeom>
          <a:noFill/>
        </p:spPr>
        <p:txBody>
          <a:bodyPr wrap="square" rtlCol="0">
            <a:spAutoFit/>
          </a:bodyPr>
          <a:lstStyle/>
          <a:p>
            <a:pPr algn="ctr">
              <a:spcAft>
                <a:spcPts val="1200"/>
              </a:spcAft>
            </a:pPr>
            <a:r>
              <a:rPr lang="en-US" sz="2800" dirty="0" smtClean="0">
                <a:latin typeface="Lucida Sans Unicode" panose="020B0602030504020204" pitchFamily="34" charset="0"/>
                <a:cs typeface="Lucida Sans Unicode" panose="020B0602030504020204" pitchFamily="34" charset="0"/>
              </a:rPr>
              <a:t>Tonight’s Lesson:</a:t>
            </a:r>
          </a:p>
          <a:p>
            <a:pPr algn="ctr">
              <a:spcAft>
                <a:spcPts val="600"/>
              </a:spcAft>
            </a:pPr>
            <a:r>
              <a:rPr lang="en-US" sz="2800" dirty="0" smtClean="0">
                <a:latin typeface="Lucida Sans Unicode" panose="020B0602030504020204" pitchFamily="34" charset="0"/>
                <a:cs typeface="Lucida Sans Unicode" panose="020B0602030504020204" pitchFamily="34" charset="0"/>
              </a:rPr>
              <a:t>Quick Review of Obadiah</a:t>
            </a:r>
          </a:p>
          <a:p>
            <a:pPr algn="ctr">
              <a:spcAft>
                <a:spcPts val="600"/>
              </a:spcAft>
            </a:pPr>
            <a:r>
              <a:rPr lang="en-US" sz="2800" dirty="0" smtClean="0">
                <a:latin typeface="Lucida Sans Unicode" panose="020B0602030504020204" pitchFamily="34" charset="0"/>
                <a:cs typeface="Lucida Sans Unicode" panose="020B0602030504020204" pitchFamily="34" charset="0"/>
              </a:rPr>
              <a:t>Introduction to Joel</a:t>
            </a:r>
          </a:p>
          <a:p>
            <a:pPr algn="ctr">
              <a:spcAft>
                <a:spcPts val="600"/>
              </a:spcAft>
            </a:pPr>
            <a:r>
              <a:rPr lang="en-US" sz="2800" dirty="0" smtClean="0">
                <a:latin typeface="Lucida Sans Unicode" panose="020B0602030504020204" pitchFamily="34" charset="0"/>
                <a:cs typeface="Lucida Sans Unicode" panose="020B0602030504020204" pitchFamily="34" charset="0"/>
              </a:rPr>
              <a:t>Reading, Discussion of Joel 1:1-2:17</a:t>
            </a:r>
            <a:endParaRPr lang="en-US" sz="2800" dirty="0">
              <a:latin typeface="Lucida Sans Unicode" panose="020B0602030504020204" pitchFamily="34" charset="0"/>
              <a:cs typeface="Lucida Sans Unicode" panose="020B0602030504020204" pitchFamily="34" charset="0"/>
            </a:endParaRPr>
          </a:p>
        </p:txBody>
      </p:sp>
      <p:pic>
        <p:nvPicPr>
          <p:cNvPr id="1030" name="Picture 6" descr="Image result for joel proph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4348" y="551895"/>
            <a:ext cx="5015304"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2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  F  The old men could remember another time comparable to this destruction (1:2).</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So significant was this plague he told them to do what? (1:3).</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Joel 2:2: “A people come, great and strong, the like of whom has never been; nor will there ever be any such after them, even for many successive generations.”</a:t>
            </a:r>
          </a:p>
        </p:txBody>
      </p:sp>
    </p:spTree>
    <p:extLst>
      <p:ext uri="{BB962C8B-B14F-4D97-AF65-F5344CB8AC3E}">
        <p14:creationId xmlns:p14="http://schemas.microsoft.com/office/powerpoint/2010/main" val="2656762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had the various locusts eaten? (1:4).</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What was left, the others ate.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Some debate about whether these were different stages of a locust, or four different types of locusts. </a:t>
            </a:r>
          </a:p>
        </p:txBody>
      </p:sp>
    </p:spTree>
    <p:extLst>
      <p:ext uri="{BB962C8B-B14F-4D97-AF65-F5344CB8AC3E}">
        <p14:creationId xmlns:p14="http://schemas.microsoft.com/office/powerpoint/2010/main" val="479956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did Joel describe the “nation” that would come up against the land? (6).</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what had this “nation” laid waste, stripped, ruined? (7).</a:t>
            </a:r>
          </a:p>
          <a:p>
            <a:pPr lvl="1">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Here’s how National Geographic described a locust plague which hit Jerusalem </a:t>
            </a:r>
            <a:r>
              <a:rPr lang="en-US" dirty="0" smtClean="0">
                <a:latin typeface="Lucida Sans Unicode" panose="020B0602030504020204" pitchFamily="34" charset="0"/>
                <a:cs typeface="Lucida Sans Unicode" panose="020B0602030504020204" pitchFamily="34" charset="0"/>
              </a:rPr>
              <a:t>(and surrounding areas) in </a:t>
            </a:r>
            <a:r>
              <a:rPr lang="en-US" dirty="0">
                <a:latin typeface="Lucida Sans Unicode" panose="020B0602030504020204" pitchFamily="34" charset="0"/>
                <a:cs typeface="Lucida Sans Unicode" panose="020B0602030504020204" pitchFamily="34" charset="0"/>
              </a:rPr>
              <a:t>1915: “</a:t>
            </a:r>
            <a:r>
              <a:rPr lang="en-US" dirty="0" smtClean="0">
                <a:latin typeface="Lucida Sans Unicode" panose="020B0602030504020204" pitchFamily="34" charset="0"/>
                <a:cs typeface="Lucida Sans Unicode" panose="020B0602030504020204" pitchFamily="34" charset="0"/>
              </a:rPr>
              <a:t>Two </a:t>
            </a:r>
            <a:r>
              <a:rPr lang="en-US" dirty="0">
                <a:latin typeface="Lucida Sans Unicode" panose="020B0602030504020204" pitchFamily="34" charset="0"/>
                <a:cs typeface="Lucida Sans Unicode" panose="020B0602030504020204" pitchFamily="34" charset="0"/>
              </a:rPr>
              <a:t>months after their first appearance, not only was every green leaf devoured, but the very bark </a:t>
            </a:r>
            <a:r>
              <a:rPr lang="en-US" dirty="0" smtClean="0">
                <a:latin typeface="Lucida Sans Unicode" panose="020B0602030504020204" pitchFamily="34" charset="0"/>
                <a:cs typeface="Lucida Sans Unicode" panose="020B0602030504020204" pitchFamily="34" charset="0"/>
              </a:rPr>
              <a:t>was peeled from the trees, which stood out white and lifeless, like skeletons. The fields were stripped to the ground. Even Arab babies, left by their mothers in the shade of some tree, had their faces devoured before their screams were heard.”</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0738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Why would the ministers of the altar (priests) lie all night in sackcloth? (13).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Are they the only ones weeping?</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Farmers and vinedressers (11), therefore drinkers </a:t>
            </a:r>
            <a:r>
              <a:rPr lang="en-US" sz="2200" dirty="0">
                <a:latin typeface="Lucida Sans Unicode" panose="020B0602030504020204" pitchFamily="34" charset="0"/>
                <a:cs typeface="Lucida Sans Unicode" panose="020B0602030504020204" pitchFamily="34" charset="0"/>
              </a:rPr>
              <a:t>of </a:t>
            </a:r>
            <a:r>
              <a:rPr lang="en-US" sz="2200" dirty="0" smtClean="0">
                <a:latin typeface="Lucida Sans Unicode" panose="020B0602030504020204" pitchFamily="34" charset="0"/>
                <a:cs typeface="Lucida Sans Unicode" panose="020B0602030504020204" pitchFamily="34" charset="0"/>
              </a:rPr>
              <a:t>wine and drunkards (5), herds of cattle and flocks of sheep (18), beasts of the field (20).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Note how the mourning is described in v. 8: “lament like a virgin girded with sackcloth for the husband of her youth.”</a:t>
            </a:r>
          </a:p>
        </p:txBody>
      </p:sp>
    </p:spTree>
    <p:extLst>
      <p:ext uri="{BB962C8B-B14F-4D97-AF65-F5344CB8AC3E}">
        <p14:creationId xmlns:p14="http://schemas.microsoft.com/office/powerpoint/2010/main" val="2821337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Though Joel describes an agricultural devastation, he calls it the “day” of what and “destruction” from whom? (1:15).</a:t>
            </a:r>
          </a:p>
        </p:txBody>
      </p:sp>
    </p:spTree>
    <p:extLst>
      <p:ext uri="{BB962C8B-B14F-4D97-AF65-F5344CB8AC3E}">
        <p14:creationId xmlns:p14="http://schemas.microsoft.com/office/powerpoint/2010/main" val="1759039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Describe the land before in contrast to the land behind the locusts</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(2:3).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“Garden of Eden…desolate wilderness.”</a:t>
            </a:r>
          </a:p>
          <a:p>
            <a:pPr>
              <a:lnSpc>
                <a:spcPct val="125000"/>
              </a:lnSpc>
              <a:spcBef>
                <a:spcPts val="0"/>
              </a:spcBef>
              <a:spcAft>
                <a:spcPts val="1200"/>
              </a:spcAft>
            </a:pP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34517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is the “noise” like of the Lord’s army? (2:5).</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Like whom would they “run,” climb,” and “march</a:t>
            </a:r>
            <a:r>
              <a:rPr lang="en-US" dirty="0" smtClean="0">
                <a:latin typeface="Lucida Sans Unicode" panose="020B0602030504020204" pitchFamily="34" charset="0"/>
                <a:cs typeface="Lucida Sans Unicode" panose="020B0602030504020204" pitchFamily="34" charset="0"/>
              </a:rPr>
              <a:t>”? (2:7).</a:t>
            </a:r>
          </a:p>
          <a:p>
            <a:pPr lvl="1">
              <a:lnSpc>
                <a:spcPct val="125000"/>
              </a:lnSpc>
              <a:spcBef>
                <a:spcPts val="0"/>
              </a:spcBef>
              <a:spcAft>
                <a:spcPts val="1200"/>
              </a:spcAft>
            </a:pP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85142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“Therefore” the Lord called Israel to do what?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(2:12-16).</a:t>
            </a:r>
          </a:p>
        </p:txBody>
      </p:sp>
    </p:spTree>
    <p:extLst>
      <p:ext uri="{BB962C8B-B14F-4D97-AF65-F5344CB8AC3E}">
        <p14:creationId xmlns:p14="http://schemas.microsoft.com/office/powerpoint/2010/main" val="3068909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should the weeping priests say to the Lord? (2:17).</a:t>
            </a:r>
          </a:p>
        </p:txBody>
      </p:sp>
    </p:spTree>
    <p:extLst>
      <p:ext uri="{BB962C8B-B14F-4D97-AF65-F5344CB8AC3E}">
        <p14:creationId xmlns:p14="http://schemas.microsoft.com/office/powerpoint/2010/main" val="2859347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Minor Prophets: Lesson 4</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2800" dirty="0">
                <a:solidFill>
                  <a:schemeClr val="tx1"/>
                </a:solidFill>
                <a:latin typeface="Lucida Sans Unicode" panose="020B0602030504020204" pitchFamily="34" charset="0"/>
                <a:cs typeface="Lucida Sans Unicode" panose="020B0602030504020204" pitchFamily="34" charset="0"/>
              </a:rPr>
              <a:t>Joel 2:18-3:21</a:t>
            </a:r>
            <a:endParaRPr lang="en-US" sz="2800" dirty="0">
              <a:solidFill>
                <a:schemeClr val="tx1"/>
              </a:solidFill>
            </a:endParaRPr>
          </a:p>
        </p:txBody>
      </p:sp>
    </p:spTree>
    <p:extLst>
      <p:ext uri="{BB962C8B-B14F-4D97-AF65-F5344CB8AC3E}">
        <p14:creationId xmlns:p14="http://schemas.microsoft.com/office/powerpoint/2010/main" val="1587929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we learned from Obadiah</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Safety, refuge, salvation—you won’t find it in the “clefts of the rock” (1:3); you won’t find it in “your confederacy” (1:7); and you won’t find it among your “wise men” (1:8-9). Deliverance can only be found in Mount Zion, in the kingdom of the Lord (1:17-21).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will bring me down?...I will bring you down” (1:3-4). “Pride goes before destruction, and a haughty spirit before a fall” (Proverbs 16:18).</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7337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 of Joel 1:1-2:17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 know Joel is “the son of </a:t>
            </a:r>
            <a:r>
              <a:rPr lang="en-US" dirty="0" err="1" smtClean="0">
                <a:latin typeface="Lucida Sans Unicode" panose="020B0602030504020204" pitchFamily="34" charset="0"/>
                <a:cs typeface="Lucida Sans Unicode" panose="020B0602030504020204" pitchFamily="34" charset="0"/>
              </a:rPr>
              <a:t>Pethuel</a:t>
            </a:r>
            <a:r>
              <a:rPr lang="en-US" dirty="0" smtClean="0">
                <a:latin typeface="Lucida Sans Unicode" panose="020B0602030504020204" pitchFamily="34" charset="0"/>
                <a:cs typeface="Lucida Sans Unicode" panose="020B0602030504020204" pitchFamily="34" charset="0"/>
              </a:rPr>
              <a:t>” (1:1), and that’s about it.</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Various dates have been assigned to this prophecy, from 900 B.C. to 400 B.C</a:t>
            </a:r>
            <a:r>
              <a:rPr lang="en-US" dirty="0" smtClean="0">
                <a:latin typeface="Lucida Sans Unicode" panose="020B0602030504020204" pitchFamily="34" charset="0"/>
                <a:cs typeface="Lucida Sans Unicode" panose="020B0602030504020204" pitchFamily="34" charset="0"/>
              </a:rPr>
              <a:t>. (evidence seems to favor an earlier date).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 impending locust plague, one that will bring great devastation, is used to call the people to repentance. The nature of that repentance is described in 2:12-14.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523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Zeal, Pity for His People (2:18-27)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*The Lord would answer their penitence by sending what? (2:18-19).</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T  F  God promised to restore the years the locust had eaten (2:25).</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Who was the Lord’s “great army” He sent among them? (2:25).</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T  F  His people, in this new condition, would never be ashamed (2:26-27).</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What would Israel know about the Lord through this judgment? (2:27).</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5608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69136"/>
            <a:ext cx="7772400" cy="2200275"/>
          </a:xfrm>
        </p:spPr>
        <p:txBody>
          <a:bodyPr anchor="ctr">
            <a:normAutofit/>
          </a:bodyPr>
          <a:lstStyle/>
          <a:p>
            <a:pPr>
              <a:lnSpc>
                <a:spcPct val="120000"/>
              </a:lnSpc>
            </a:pPr>
            <a:r>
              <a:rPr lang="en-US" sz="2800" cap="none" dirty="0" smtClean="0">
                <a:solidFill>
                  <a:schemeClr val="bg1"/>
                </a:solidFill>
                <a:latin typeface="Lucida Sans Unicode" panose="020B0602030504020204" pitchFamily="34" charset="0"/>
                <a:cs typeface="Lucida Sans Unicode" panose="020B0602030504020204" pitchFamily="34" charset="0"/>
              </a:rPr>
              <a:t>“Lament and mourn and weep! Let your laughter be turned to mourning and your joy to gloom” (James 4:9).</a:t>
            </a:r>
            <a:endParaRPr lang="en-US" sz="2800" cap="none" dirty="0">
              <a:solidFill>
                <a:schemeClr val="bg1"/>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a:xfrm>
            <a:off x="685800" y="3733800"/>
            <a:ext cx="7772400" cy="1828800"/>
          </a:xfrm>
        </p:spPr>
        <p:txBody>
          <a:bodyPr anchor="ctr">
            <a:normAutofit/>
          </a:bodyPr>
          <a:lstStyle/>
          <a:p>
            <a:pPr>
              <a:lnSpc>
                <a:spcPct val="120000"/>
              </a:lnSpc>
              <a:spcBef>
                <a:spcPts val="0"/>
              </a:spcBef>
            </a:pPr>
            <a:r>
              <a:rPr lang="en-US" sz="2800" dirty="0" smtClean="0">
                <a:solidFill>
                  <a:schemeClr val="bg1"/>
                </a:solidFill>
                <a:latin typeface="Lucida Sans Unicode" panose="020B0602030504020204" pitchFamily="34" charset="0"/>
                <a:cs typeface="Lucida Sans Unicode" panose="020B0602030504020204" pitchFamily="34" charset="0"/>
              </a:rPr>
              <a:t>Here in Joel, God exhorts them to do the very opposite (conditioned on their repentance, of course).</a:t>
            </a:r>
            <a:endParaRPr lang="en-US" sz="2800" dirty="0">
              <a:solidFill>
                <a:schemeClr val="bg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7204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Be glad and rejoice! (2:21, 23)</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 will </a:t>
            </a:r>
            <a:r>
              <a:rPr lang="en-US" sz="2300" b="1" dirty="0" smtClean="0">
                <a:latin typeface="Lucida Sans Unicode" panose="020B0602030504020204" pitchFamily="34" charset="0"/>
                <a:cs typeface="Lucida Sans Unicode" panose="020B0602030504020204" pitchFamily="34" charset="0"/>
              </a:rPr>
              <a:t>send</a:t>
            </a:r>
            <a:r>
              <a:rPr lang="en-US" sz="2300" dirty="0" smtClean="0">
                <a:latin typeface="Lucida Sans Unicode" panose="020B0602030504020204" pitchFamily="34" charset="0"/>
                <a:cs typeface="Lucida Sans Unicode" panose="020B0602030504020204" pitchFamily="34" charset="0"/>
              </a:rPr>
              <a:t> you grain and new wine and oil…” (2:19).</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 will </a:t>
            </a:r>
            <a:r>
              <a:rPr lang="en-US" sz="2300" b="1" dirty="0" smtClean="0">
                <a:latin typeface="Lucida Sans Unicode" panose="020B0602030504020204" pitchFamily="34" charset="0"/>
                <a:cs typeface="Lucida Sans Unicode" panose="020B0602030504020204" pitchFamily="34" charset="0"/>
              </a:rPr>
              <a:t>no longer</a:t>
            </a:r>
            <a:r>
              <a:rPr lang="en-US" sz="2300" dirty="0" smtClean="0">
                <a:latin typeface="Lucida Sans Unicode" panose="020B0602030504020204" pitchFamily="34" charset="0"/>
                <a:cs typeface="Lucida Sans Unicode" panose="020B0602030504020204" pitchFamily="34" charset="0"/>
              </a:rPr>
              <a:t> make you a reproach among the nations” (2:19).</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 will </a:t>
            </a:r>
            <a:r>
              <a:rPr lang="en-US" sz="2300" b="1" dirty="0" smtClean="0">
                <a:latin typeface="Lucida Sans Unicode" panose="020B0602030504020204" pitchFamily="34" charset="0"/>
                <a:cs typeface="Lucida Sans Unicode" panose="020B0602030504020204" pitchFamily="34" charset="0"/>
              </a:rPr>
              <a:t>remove</a:t>
            </a:r>
            <a:r>
              <a:rPr lang="en-US" sz="2300" dirty="0" smtClean="0">
                <a:latin typeface="Lucida Sans Unicode" panose="020B0602030504020204" pitchFamily="34" charset="0"/>
                <a:cs typeface="Lucida Sans Unicode" panose="020B0602030504020204" pitchFamily="34" charset="0"/>
              </a:rPr>
              <a:t> far from you the northern army…” (2:20).</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“He will </a:t>
            </a:r>
            <a:r>
              <a:rPr lang="en-US" sz="2300" b="1" dirty="0" smtClean="0">
                <a:latin typeface="Lucida Sans Unicode" panose="020B0602030504020204" pitchFamily="34" charset="0"/>
                <a:cs typeface="Lucida Sans Unicode" panose="020B0602030504020204" pitchFamily="34" charset="0"/>
              </a:rPr>
              <a:t>cause</a:t>
            </a:r>
            <a:r>
              <a:rPr lang="en-US" sz="2300" dirty="0" smtClean="0">
                <a:latin typeface="Lucida Sans Unicode" panose="020B0602030504020204" pitchFamily="34" charset="0"/>
                <a:cs typeface="Lucida Sans Unicode" panose="020B0602030504020204" pitchFamily="34" charset="0"/>
              </a:rPr>
              <a:t> the rain to come down for you—the former rain, and the latter rain…threshing floors shall be full of wheat…vats shall overflow with new wine and oil” (2:23-24).</a:t>
            </a:r>
          </a:p>
        </p:txBody>
      </p:sp>
    </p:spTree>
    <p:extLst>
      <p:ext uri="{BB962C8B-B14F-4D97-AF65-F5344CB8AC3E}">
        <p14:creationId xmlns:p14="http://schemas.microsoft.com/office/powerpoint/2010/main" val="249811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Be glad and rejoice! (2:21, 23)</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 will </a:t>
            </a:r>
            <a:r>
              <a:rPr lang="en-US" sz="2300" b="1" dirty="0" smtClean="0">
                <a:latin typeface="Lucida Sans Unicode" panose="020B0602030504020204" pitchFamily="34" charset="0"/>
                <a:cs typeface="Lucida Sans Unicode" panose="020B0602030504020204" pitchFamily="34" charset="0"/>
              </a:rPr>
              <a:t>restore</a:t>
            </a:r>
            <a:r>
              <a:rPr lang="en-US" sz="2300" dirty="0" smtClean="0">
                <a:latin typeface="Lucida Sans Unicode" panose="020B0602030504020204" pitchFamily="34" charset="0"/>
                <a:cs typeface="Lucida Sans Unicode" panose="020B0602030504020204" pitchFamily="34" charset="0"/>
              </a:rPr>
              <a:t> to you the years…the locust has eaten” (2:25).</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“You shall eat in plenty and be satisfied” (2:26), and so will the animals (2:22</a:t>
            </a:r>
            <a:r>
              <a:rPr lang="en-US" sz="23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You will “praise the name of the LORD your God who has dealt wondrously with you” (2:26).</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“My people shall never be put to shame” (2:26, 27).</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“You shall know that I am in the midst of Israel; I am the LORD your God and there is no other” (2:27).</a:t>
            </a:r>
          </a:p>
        </p:txBody>
      </p:sp>
    </p:spTree>
    <p:extLst>
      <p:ext uri="{BB962C8B-B14F-4D97-AF65-F5344CB8AC3E}">
        <p14:creationId xmlns:p14="http://schemas.microsoft.com/office/powerpoint/2010/main" val="166213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Future Blessings (2:28-32)</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*Thought question: Where is Joel 2:28-32 quoted in the New Testament?</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Acts 2:16-21, which establishes the time frame for the fulfillment of this prophecy.</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Note 3:1, 18.</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On whom specifically was the Holy Spirit poured out on the day of Pentecost?</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*Who shall be delivered? (2:32).</a:t>
            </a:r>
          </a:p>
        </p:txBody>
      </p:sp>
    </p:spTree>
    <p:extLst>
      <p:ext uri="{BB962C8B-B14F-4D97-AF65-F5344CB8AC3E}">
        <p14:creationId xmlns:p14="http://schemas.microsoft.com/office/powerpoint/2010/main" val="209333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Judgment of Enemies (3:1-21)</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Remember, we’re looking for N.T. fulfillment, and so we need to look for spiritual applications.</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*Where would He gather all nations? (3:2, 12).</a:t>
            </a:r>
          </a:p>
          <a:p>
            <a:pPr lvl="1">
              <a:lnSpc>
                <a:spcPct val="125000"/>
              </a:lnSpc>
              <a:spcBef>
                <a:spcPts val="0"/>
              </a:spcBef>
              <a:spcAft>
                <a:spcPts val="1200"/>
              </a:spcAft>
            </a:pPr>
            <a:r>
              <a:rPr lang="en-US" sz="1900" dirty="0" smtClean="0">
                <a:latin typeface="Lucida Sans Unicode" panose="020B0602030504020204" pitchFamily="34" charset="0"/>
                <a:cs typeface="Lucida Sans Unicode" panose="020B0602030504020204" pitchFamily="34" charset="0"/>
              </a:rPr>
              <a:t>Literally means, “Jehovah judges.”</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“When I bring back the captives of Judah and Jerusalem”? (3:1).</a:t>
            </a:r>
          </a:p>
          <a:p>
            <a:pPr lvl="1">
              <a:lnSpc>
                <a:spcPct val="125000"/>
              </a:lnSpc>
              <a:spcBef>
                <a:spcPts val="0"/>
              </a:spcBef>
              <a:spcAft>
                <a:spcPts val="1200"/>
              </a:spcAft>
            </a:pPr>
            <a:r>
              <a:rPr lang="en-US" sz="1900" dirty="0" smtClean="0">
                <a:latin typeface="Lucida Sans Unicode" panose="020B0602030504020204" pitchFamily="34" charset="0"/>
                <a:cs typeface="Lucida Sans Unicode" panose="020B0602030504020204" pitchFamily="34" charset="0"/>
              </a:rPr>
              <a:t>“The Lord shall set His hand again the second time to recover the remnant of His people…” (Isa. 11:11; see Rom. 11:5).</a:t>
            </a:r>
          </a:p>
        </p:txBody>
      </p:sp>
    </p:spTree>
    <p:extLst>
      <p:ext uri="{BB962C8B-B14F-4D97-AF65-F5344CB8AC3E}">
        <p14:creationId xmlns:p14="http://schemas.microsoft.com/office/powerpoint/2010/main" val="307267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Judgment of Enemies (3:1-21)</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Remember, we’re looking for N.T. fulfillment, and so we need to look for spiritual applications.</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*Note the specific enemies mentioned—</a:t>
            </a:r>
            <a:r>
              <a:rPr lang="en-US" sz="2300" dirty="0" err="1" smtClean="0">
                <a:latin typeface="Lucida Sans Unicode" panose="020B0602030504020204" pitchFamily="34" charset="0"/>
                <a:cs typeface="Lucida Sans Unicode" panose="020B0602030504020204" pitchFamily="34" charset="0"/>
              </a:rPr>
              <a:t>Phoenecia</a:t>
            </a:r>
            <a:r>
              <a:rPr lang="en-US" sz="2300" dirty="0" smtClean="0">
                <a:latin typeface="Lucida Sans Unicode" panose="020B0602030504020204" pitchFamily="34" charset="0"/>
                <a:cs typeface="Lucida Sans Unicode" panose="020B0602030504020204" pitchFamily="34" charset="0"/>
              </a:rPr>
              <a:t>, Philistia, Edom, Egypt—seem to be representative of all those who would oppose God’s people.</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“Mountains shall drip with new wine…hills shall flow with milk” (3:18)—figuratively representing spiritual fullness in the latter days (common N.T. theme).</a:t>
            </a:r>
          </a:p>
        </p:txBody>
      </p:sp>
    </p:spTree>
    <p:extLst>
      <p:ext uri="{BB962C8B-B14F-4D97-AF65-F5344CB8AC3E}">
        <p14:creationId xmlns:p14="http://schemas.microsoft.com/office/powerpoint/2010/main" val="364024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685800"/>
          </a:xfrm>
        </p:spPr>
        <p:txBody>
          <a:bodyPr anchor="t">
            <a:normAutofit/>
          </a:bodyPr>
          <a:lstStyle/>
          <a:p>
            <a:pPr algn="ctr"/>
            <a:r>
              <a:rPr lang="en-US" sz="3600" dirty="0" smtClean="0">
                <a:latin typeface="Lucida Sans Unicode" panose="020B0602030504020204" pitchFamily="34" charset="0"/>
                <a:cs typeface="Lucida Sans Unicode" panose="020B0602030504020204" pitchFamily="34" charset="0"/>
              </a:rPr>
              <a:t>A Sharp Contrast in Fates</a:t>
            </a:r>
            <a:endParaRPr lang="en-US" sz="3600" dirty="0">
              <a:latin typeface="Lucida Sans Unicode" panose="020B0602030504020204" pitchFamily="34" charset="0"/>
              <a:cs typeface="Lucida Sans Unicode" panose="020B0602030504020204" pitchFamily="34" charset="0"/>
            </a:endParaRPr>
          </a:p>
        </p:txBody>
      </p:sp>
      <p:sp>
        <p:nvSpPr>
          <p:cNvPr id="6" name="Text Placeholder 5"/>
          <p:cNvSpPr>
            <a:spLocks noGrp="1"/>
          </p:cNvSpPr>
          <p:nvPr>
            <p:ph type="body" idx="1"/>
          </p:nvPr>
        </p:nvSpPr>
        <p:spPr>
          <a:xfrm>
            <a:off x="457200" y="1295400"/>
            <a:ext cx="3931920" cy="639762"/>
          </a:xfrm>
        </p:spPr>
        <p:txBody>
          <a:bodyPr>
            <a:normAutofit/>
          </a:bodyPr>
          <a:lstStyle/>
          <a:p>
            <a:r>
              <a:rPr lang="en-US" sz="2200" dirty="0" smtClean="0">
                <a:solidFill>
                  <a:srgbClr val="C00000"/>
                </a:solidFill>
                <a:latin typeface="Lucida Sans Unicode" panose="020B0602030504020204" pitchFamily="34" charset="0"/>
                <a:cs typeface="Lucida Sans Unicode" panose="020B0602030504020204" pitchFamily="34" charset="0"/>
              </a:rPr>
              <a:t>Enemies of God’s People</a:t>
            </a:r>
            <a:endParaRPr lang="en-US" sz="2200" dirty="0">
              <a:solidFill>
                <a:srgbClr val="C00000"/>
              </a:solidFill>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sz="half" idx="2"/>
          </p:nvPr>
        </p:nvSpPr>
        <p:spPr>
          <a:xfrm>
            <a:off x="457200" y="2057400"/>
            <a:ext cx="3931920" cy="4332288"/>
          </a:xfrm>
          <a:ln>
            <a:solidFill>
              <a:srgbClr val="C00000"/>
            </a:solidFill>
          </a:ln>
        </p:spPr>
        <p:txBody>
          <a:bodyPr>
            <a:normAutofit/>
          </a:bodyPr>
          <a:lstStyle/>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“I will enter into judgment with them” (3:2).</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“I will return your retaliation upon your own head” (3:4, 7).</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“I will sell your sons and your daughters…” (3:8).</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“Harvest is ripe…winepress is full” (3:13).</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“Sun and moon…dark…stars will diminish…LORD will also roar from Zion…heavens and earth will shake” (3:15-16).</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Desolate wilderness (3:19).</a:t>
            </a:r>
            <a:endParaRPr lang="en-US" sz="1800" dirty="0">
              <a:latin typeface="Lucida Sans Unicode" panose="020B0602030504020204" pitchFamily="34" charset="0"/>
              <a:cs typeface="Lucida Sans Unicode" panose="020B0602030504020204" pitchFamily="34" charset="0"/>
            </a:endParaRPr>
          </a:p>
        </p:txBody>
      </p:sp>
      <p:sp>
        <p:nvSpPr>
          <p:cNvPr id="8" name="Text Placeholder 7"/>
          <p:cNvSpPr>
            <a:spLocks noGrp="1"/>
          </p:cNvSpPr>
          <p:nvPr>
            <p:ph type="body" sz="quarter" idx="3"/>
          </p:nvPr>
        </p:nvSpPr>
        <p:spPr>
          <a:xfrm>
            <a:off x="4724400" y="1295400"/>
            <a:ext cx="3931920" cy="639762"/>
          </a:xfrm>
        </p:spPr>
        <p:txBody>
          <a:bodyPr>
            <a:normAutofit/>
          </a:bodyPr>
          <a:lstStyle/>
          <a:p>
            <a:r>
              <a:rPr lang="en-US" sz="2200" dirty="0" smtClean="0">
                <a:solidFill>
                  <a:srgbClr val="C00000"/>
                </a:solidFill>
                <a:latin typeface="Lucida Sans Unicode" panose="020B0602030504020204" pitchFamily="34" charset="0"/>
                <a:cs typeface="Lucida Sans Unicode" panose="020B0602030504020204" pitchFamily="34" charset="0"/>
              </a:rPr>
              <a:t>God’s People</a:t>
            </a:r>
            <a:endParaRPr lang="en-US" sz="2200" dirty="0">
              <a:solidFill>
                <a:srgbClr val="C00000"/>
              </a:solidFill>
              <a:latin typeface="Lucida Sans Unicode" panose="020B0602030504020204" pitchFamily="34" charset="0"/>
              <a:cs typeface="Lucida Sans Unicode" panose="020B0602030504020204" pitchFamily="34" charset="0"/>
            </a:endParaRPr>
          </a:p>
        </p:txBody>
      </p:sp>
      <p:sp>
        <p:nvSpPr>
          <p:cNvPr id="9" name="Content Placeholder 8"/>
          <p:cNvSpPr>
            <a:spLocks noGrp="1"/>
          </p:cNvSpPr>
          <p:nvPr>
            <p:ph sz="quarter" idx="4"/>
          </p:nvPr>
        </p:nvSpPr>
        <p:spPr>
          <a:xfrm>
            <a:off x="4754880" y="2057400"/>
            <a:ext cx="3931920" cy="4332288"/>
          </a:xfrm>
          <a:ln>
            <a:solidFill>
              <a:srgbClr val="C00000"/>
            </a:solidFill>
          </a:ln>
        </p:spPr>
        <p:txBody>
          <a:bodyPr>
            <a:normAutofit/>
          </a:bodyPr>
          <a:lstStyle/>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“I will bring back the captives of Judah and Jerusalem” (3:1).</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“A shelter for His people, and the strength of the children of Israel” (3:16).</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“No aliens shall ever pass through her again” (3:17).</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“Drip with new wine…flow with milk…flooded with water…fountain shall flow from the house of the Lord” (3:18).</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“Abide forever” (3:20).</a:t>
            </a:r>
          </a:p>
          <a:p>
            <a:pPr>
              <a:spcBef>
                <a:spcPts val="0"/>
              </a:spcBef>
              <a:spcAft>
                <a:spcPts val="900"/>
              </a:spcAft>
            </a:pPr>
            <a:r>
              <a:rPr lang="en-US" sz="1800" dirty="0" smtClean="0">
                <a:latin typeface="Lucida Sans Unicode" panose="020B0602030504020204" pitchFamily="34" charset="0"/>
                <a:cs typeface="Lucida Sans Unicode" panose="020B0602030504020204" pitchFamily="34" charset="0"/>
              </a:rPr>
              <a:t>“I will acquit them” (3:21).</a:t>
            </a:r>
            <a:endParaRPr lang="en-US" sz="18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9461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bg/>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9"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Place of Safety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“For in Mount Zion and in Jerusalem there shall be deliverance…among the </a:t>
            </a:r>
            <a:r>
              <a:rPr lang="en-US" sz="2300" b="1" dirty="0" smtClean="0">
                <a:latin typeface="Lucida Sans Unicode" panose="020B0602030504020204" pitchFamily="34" charset="0"/>
                <a:cs typeface="Lucida Sans Unicode" panose="020B0602030504020204" pitchFamily="34" charset="0"/>
              </a:rPr>
              <a:t>remnant</a:t>
            </a:r>
            <a:r>
              <a:rPr lang="en-US" sz="2300" dirty="0" smtClean="0">
                <a:latin typeface="Lucida Sans Unicode" panose="020B0602030504020204" pitchFamily="34" charset="0"/>
                <a:cs typeface="Lucida Sans Unicode" panose="020B0602030504020204" pitchFamily="34" charset="0"/>
              </a:rPr>
              <a:t> whom the Lord calls” (2:32).</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“So you shall know that I am the LORD your God, dwelling in Zion My holy mountain…” (3:17).</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“For the Lord dwells in Zion” (3:21).</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“But you have come to Mount Zion and to the city of the living God, the heavenly Jerusalem…” (Heb. 12:22).</a:t>
            </a:r>
          </a:p>
        </p:txBody>
      </p:sp>
    </p:spTree>
    <p:extLst>
      <p:ext uri="{BB962C8B-B14F-4D97-AF65-F5344CB8AC3E}">
        <p14:creationId xmlns:p14="http://schemas.microsoft.com/office/powerpoint/2010/main" val="416007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we learned from Obadiah</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Pride was not the only issue for Edom—so was a lack of love for their “brother” Jacob.</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a:t>
            </a:r>
            <a:r>
              <a:rPr lang="en-US" b="1" dirty="0" smtClean="0">
                <a:latin typeface="Lucida Sans Unicode" panose="020B0602030504020204" pitchFamily="34" charset="0"/>
                <a:cs typeface="Lucida Sans Unicode" panose="020B0602030504020204" pitchFamily="34" charset="0"/>
              </a:rPr>
              <a:t>watched</a:t>
            </a:r>
            <a:r>
              <a:rPr lang="en-US" dirty="0" smtClean="0">
                <a:latin typeface="Lucida Sans Unicode" panose="020B0602030504020204" pitchFamily="34" charset="0"/>
                <a:cs typeface="Lucida Sans Unicode" panose="020B0602030504020204" pitchFamily="34" charset="0"/>
              </a:rPr>
              <a:t> while foreigners ransacked their brother’s city (“were as one of them”) (1:11).</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a:t>
            </a:r>
            <a:r>
              <a:rPr lang="en-US" b="1" dirty="0" smtClean="0">
                <a:latin typeface="Lucida Sans Unicode" panose="020B0602030504020204" pitchFamily="34" charset="0"/>
                <a:cs typeface="Lucida Sans Unicode" panose="020B0602030504020204" pitchFamily="34" charset="0"/>
              </a:rPr>
              <a:t>rejoiced</a:t>
            </a:r>
            <a:r>
              <a:rPr lang="en-US" dirty="0" smtClean="0">
                <a:latin typeface="Lucida Sans Unicode" panose="020B0602030504020204" pitchFamily="34" charset="0"/>
                <a:cs typeface="Lucida Sans Unicode" panose="020B0602030504020204" pitchFamily="34" charset="0"/>
              </a:rPr>
              <a:t> in their brother’s destruction, while </a:t>
            </a:r>
            <a:r>
              <a:rPr lang="en-US" b="1" dirty="0" smtClean="0">
                <a:latin typeface="Lucida Sans Unicode" panose="020B0602030504020204" pitchFamily="34" charset="0"/>
                <a:cs typeface="Lucida Sans Unicode" panose="020B0602030504020204" pitchFamily="34" charset="0"/>
              </a:rPr>
              <a:t>boasting</a:t>
            </a:r>
            <a:r>
              <a:rPr lang="en-US" dirty="0" smtClean="0">
                <a:latin typeface="Lucida Sans Unicode" panose="020B0602030504020204" pitchFamily="34" charset="0"/>
                <a:cs typeface="Lucida Sans Unicode" panose="020B0602030504020204" pitchFamily="34" charset="0"/>
              </a:rPr>
              <a:t> of their safety (1:12).</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a:t>
            </a:r>
            <a:r>
              <a:rPr lang="en-US" b="1" dirty="0" smtClean="0">
                <a:latin typeface="Lucida Sans Unicode" panose="020B0602030504020204" pitchFamily="34" charset="0"/>
                <a:cs typeface="Lucida Sans Unicode" panose="020B0602030504020204" pitchFamily="34" charset="0"/>
              </a:rPr>
              <a:t>entered</a:t>
            </a:r>
            <a:r>
              <a:rPr lang="en-US" dirty="0" smtClean="0">
                <a:latin typeface="Lucida Sans Unicode" panose="020B0602030504020204" pitchFamily="34" charset="0"/>
                <a:cs typeface="Lucida Sans Unicode" panose="020B0602030504020204" pitchFamily="34" charset="0"/>
              </a:rPr>
              <a:t> their brother’s city and </a:t>
            </a:r>
            <a:r>
              <a:rPr lang="en-US" b="1" dirty="0" smtClean="0">
                <a:latin typeface="Lucida Sans Unicode" panose="020B0602030504020204" pitchFamily="34" charset="0"/>
                <a:cs typeface="Lucida Sans Unicode" panose="020B0602030504020204" pitchFamily="34" charset="0"/>
              </a:rPr>
              <a:t>shared</a:t>
            </a:r>
            <a:r>
              <a:rPr lang="en-US" dirty="0" smtClean="0">
                <a:latin typeface="Lucida Sans Unicode" panose="020B0602030504020204" pitchFamily="34" charset="0"/>
                <a:cs typeface="Lucida Sans Unicode" panose="020B0602030504020204" pitchFamily="34" charset="0"/>
              </a:rPr>
              <a:t> in the spoils (1:13).</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a:t>
            </a:r>
            <a:r>
              <a:rPr lang="en-US" b="1" dirty="0" smtClean="0">
                <a:latin typeface="Lucida Sans Unicode" panose="020B0602030504020204" pitchFamily="34" charset="0"/>
                <a:cs typeface="Lucida Sans Unicode" panose="020B0602030504020204" pitchFamily="34" charset="0"/>
              </a:rPr>
              <a:t>cut off </a:t>
            </a:r>
            <a:r>
              <a:rPr lang="en-US" dirty="0" smtClean="0">
                <a:latin typeface="Lucida Sans Unicode" panose="020B0602030504020204" pitchFamily="34" charset="0"/>
                <a:cs typeface="Lucida Sans Unicode" panose="020B0602030504020204" pitchFamily="34" charset="0"/>
              </a:rPr>
              <a:t>their brethren who were trying to escape (1:14).</a:t>
            </a:r>
          </a:p>
        </p:txBody>
      </p:sp>
    </p:spTree>
    <p:extLst>
      <p:ext uri="{BB962C8B-B14F-4D97-AF65-F5344CB8AC3E}">
        <p14:creationId xmlns:p14="http://schemas.microsoft.com/office/powerpoint/2010/main" val="170182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joel proph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447" y="990600"/>
            <a:ext cx="7239000" cy="4729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039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Author</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is this prophet Joel?</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He’s the “son of </a:t>
            </a:r>
            <a:r>
              <a:rPr lang="en-US" sz="2200" dirty="0" err="1" smtClean="0">
                <a:latin typeface="Lucida Sans Unicode" panose="020B0602030504020204" pitchFamily="34" charset="0"/>
                <a:cs typeface="Lucida Sans Unicode" panose="020B0602030504020204" pitchFamily="34" charset="0"/>
              </a:rPr>
              <a:t>Pethuel</a:t>
            </a:r>
            <a:r>
              <a:rPr lang="en-US" sz="2200" dirty="0" smtClean="0">
                <a:latin typeface="Lucida Sans Unicode" panose="020B0602030504020204" pitchFamily="34" charset="0"/>
                <a:cs typeface="Lucida Sans Unicode" panose="020B0602030504020204" pitchFamily="34" charset="0"/>
              </a:rPr>
              <a:t>” (1:1), and that’s about all we know.</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His name means, “YAHWEH is God,” and so like Obadiah (“servant of YAHWEH”), was a very popular name among Jews.</a:t>
            </a:r>
          </a:p>
        </p:txBody>
      </p:sp>
    </p:spTree>
    <p:extLst>
      <p:ext uri="{BB962C8B-B14F-4D97-AF65-F5344CB8AC3E}">
        <p14:creationId xmlns:p14="http://schemas.microsoft.com/office/powerpoint/2010/main" val="331096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Date</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Various dates have been assigned to this prophecy, from 900 B.C. to 400 B.C.</a:t>
            </a:r>
          </a:p>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Evidence for earlier date, perhaps around 830 B.C.</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In earliest collections of Scripture (the Hebrew canon, and the Septuagint), Joel is grouped among the earliest prophets.</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Enemies mentioned in Joel (Philistia, Egypt, Phoenicia, Edom) were their earliest enemies, as opposed to Assyria, Babylon, Persia (later enemies).</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Conditions described in Joel fit well with early rule of </a:t>
            </a:r>
            <a:r>
              <a:rPr lang="en-US" dirty="0" err="1" smtClean="0">
                <a:latin typeface="Lucida Sans Unicode" panose="020B0602030504020204" pitchFamily="34" charset="0"/>
                <a:cs typeface="Lucida Sans Unicode" panose="020B0602030504020204" pitchFamily="34" charset="0"/>
              </a:rPr>
              <a:t>Joash</a:t>
            </a:r>
            <a:r>
              <a:rPr lang="en-US" dirty="0" smtClean="0">
                <a:latin typeface="Lucida Sans Unicode" panose="020B0602030504020204" pitchFamily="34" charset="0"/>
                <a:cs typeface="Lucida Sans Unicode" panose="020B0602030504020204" pitchFamily="34" charset="0"/>
              </a:rPr>
              <a:t>, king of Judah, while under the direction of </a:t>
            </a:r>
            <a:r>
              <a:rPr lang="en-US" dirty="0" err="1" smtClean="0">
                <a:latin typeface="Lucida Sans Unicode" panose="020B0602030504020204" pitchFamily="34" charset="0"/>
                <a:cs typeface="Lucida Sans Unicode" panose="020B0602030504020204" pitchFamily="34" charset="0"/>
              </a:rPr>
              <a:t>Jehoiada</a:t>
            </a:r>
            <a:r>
              <a:rPr lang="en-US" dirty="0" smtClean="0">
                <a:latin typeface="Lucida Sans Unicode" panose="020B0602030504020204" pitchFamily="34" charset="0"/>
                <a:cs typeface="Lucida Sans Unicode" panose="020B0602030504020204" pitchFamily="34" charset="0"/>
              </a:rPr>
              <a:t>, the priest (several mentions of priesthood, none of king).</a:t>
            </a:r>
          </a:p>
        </p:txBody>
      </p:sp>
    </p:spTree>
    <p:extLst>
      <p:ext uri="{BB962C8B-B14F-4D97-AF65-F5344CB8AC3E}">
        <p14:creationId xmlns:p14="http://schemas.microsoft.com/office/powerpoint/2010/main" val="248295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3058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Locust Invasions</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marL="182880"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Palestine was struck by a locust invasion in 1915, one which was described vividly by John D. Whiting in the December, 1915, edition of </a:t>
            </a:r>
            <a:r>
              <a:rPr lang="en-US" sz="2400" i="1" dirty="0" smtClean="0">
                <a:latin typeface="Lucida Sans Unicode" panose="020B0602030504020204" pitchFamily="34" charset="0"/>
                <a:cs typeface="Lucida Sans Unicode" panose="020B0602030504020204" pitchFamily="34" charset="0"/>
              </a:rPr>
              <a:t>National Geographic</a:t>
            </a:r>
            <a:r>
              <a:rPr lang="en-US" sz="2400" dirty="0" smtClean="0">
                <a:latin typeface="Lucida Sans Unicode" panose="020B0602030504020204" pitchFamily="34" charset="0"/>
                <a:cs typeface="Lucida Sans Unicode" panose="020B0602030504020204" pitchFamily="34" charset="0"/>
              </a:rPr>
              <a:t> (pp. 511-550).</a:t>
            </a:r>
          </a:p>
          <a:p>
            <a:pPr marL="182880"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We’ll use some selected quotes from that article, and these will sound eerily similar to what we read in Joel.</a:t>
            </a:r>
          </a:p>
        </p:txBody>
      </p:sp>
    </p:spTree>
    <p:extLst>
      <p:ext uri="{BB962C8B-B14F-4D97-AF65-F5344CB8AC3E}">
        <p14:creationId xmlns:p14="http://schemas.microsoft.com/office/powerpoint/2010/main" val="17233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3058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Selected Quotes</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marL="182880"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t>
            </a:r>
            <a:r>
              <a:rPr lang="en-US" sz="2400" dirty="0">
                <a:latin typeface="Lucida Sans Unicode" panose="020B0602030504020204" pitchFamily="34" charset="0"/>
                <a:cs typeface="Lucida Sans Unicode" panose="020B0602030504020204" pitchFamily="34" charset="0"/>
              </a:rPr>
              <a:t>Two months after their first appearance, not only was every green leaf devoured, but the very bark was peeled from the trees, which stood out white and lifeless, like skeletons. The fields were stripped to the </a:t>
            </a:r>
            <a:r>
              <a:rPr lang="en-US" sz="2400" dirty="0" smtClean="0">
                <a:latin typeface="Lucida Sans Unicode" panose="020B0602030504020204" pitchFamily="34" charset="0"/>
                <a:cs typeface="Lucida Sans Unicode" panose="020B0602030504020204" pitchFamily="34" charset="0"/>
              </a:rPr>
              <a:t>ground.”</a:t>
            </a:r>
          </a:p>
          <a:p>
            <a:pPr marL="182880" lvl="1">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“Swarms of locusts had flown overhead in such thick clouds as to obscure the sun for the time being.”</a:t>
            </a:r>
          </a:p>
          <a:p>
            <a:pPr marL="182880" lvl="1">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“Before they were seen, a loud noise, produced by the flapping of myriads of locust wings, was heard</a:t>
            </a:r>
            <a:r>
              <a:rPr lang="en-US" sz="2400"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27560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3058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Selected Quotes</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marL="182880"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“Up and up the city walls and the castle they climbed to their very heights.”</a:t>
            </a:r>
          </a:p>
          <a:p>
            <a:pPr marL="182880" lvl="1">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“A peasant woman on the plain of Sharon, during the locust pest, employed herself in trying to drive the creeping locusts out of her orchard. She took a tiny baby with </a:t>
            </a:r>
            <a:r>
              <a:rPr lang="en-US" sz="2400" dirty="0" smtClean="0">
                <a:latin typeface="Lucida Sans Unicode" panose="020B0602030504020204" pitchFamily="34" charset="0"/>
                <a:cs typeface="Lucida Sans Unicode" panose="020B0602030504020204" pitchFamily="34" charset="0"/>
              </a:rPr>
              <a:t>her, and laying it in the shade of a tree, proceeded to her work. Returning shortly after, she found the child literally covered with the insects and its eyes already consumed out of the sockets.”</a:t>
            </a:r>
          </a:p>
        </p:txBody>
      </p:sp>
    </p:spTree>
    <p:extLst>
      <p:ext uri="{BB962C8B-B14F-4D97-AF65-F5344CB8AC3E}">
        <p14:creationId xmlns:p14="http://schemas.microsoft.com/office/powerpoint/2010/main" val="195614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775</TotalTime>
  <Words>1934</Words>
  <Application>Microsoft Office PowerPoint</Application>
  <PresentationFormat>On-screen Show (4:3)</PresentationFormat>
  <Paragraphs>123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PowerPoint Presentation</vt:lpstr>
      <vt:lpstr>What we learned from Obadiah</vt:lpstr>
      <vt:lpstr>What we learned from Obadiah</vt:lpstr>
      <vt:lpstr>PowerPoint Presentation</vt:lpstr>
      <vt:lpstr>Author</vt:lpstr>
      <vt:lpstr>Date</vt:lpstr>
      <vt:lpstr>Locust Invasions</vt:lpstr>
      <vt:lpstr>Selected Quotes</vt:lpstr>
      <vt:lpstr>Selected Quotes</vt:lpstr>
      <vt:lpstr>Questions</vt:lpstr>
      <vt:lpstr>Questions</vt:lpstr>
      <vt:lpstr>Questions</vt:lpstr>
      <vt:lpstr>Questions</vt:lpstr>
      <vt:lpstr>Questions</vt:lpstr>
      <vt:lpstr>Questions</vt:lpstr>
      <vt:lpstr>Questions</vt:lpstr>
      <vt:lpstr>Questions</vt:lpstr>
      <vt:lpstr>Questions</vt:lpstr>
      <vt:lpstr>Minor Prophets: Lesson 4</vt:lpstr>
      <vt:lpstr>Review of Joel 1:1-2:17</vt:lpstr>
      <vt:lpstr>Zeal, Pity for His People (2:18-27)</vt:lpstr>
      <vt:lpstr>“Lament and mourn and weep! Let your laughter be turned to mourning and your joy to gloom” (James 4:9).</vt:lpstr>
      <vt:lpstr>Be glad and rejoice! (2:21, 23)</vt:lpstr>
      <vt:lpstr>Be glad and rejoice! (2:21, 23)</vt:lpstr>
      <vt:lpstr>Future Blessings (2:28-32)</vt:lpstr>
      <vt:lpstr>Judgment of Enemies (3:1-21)</vt:lpstr>
      <vt:lpstr>Judgment of Enemies (3:1-21)</vt:lpstr>
      <vt:lpstr>A Sharp Contrast in Fates</vt:lpstr>
      <vt:lpstr>Place of Safety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28</cp:revision>
  <cp:lastPrinted>2018-01-10T22:12:33Z</cp:lastPrinted>
  <dcterms:created xsi:type="dcterms:W3CDTF">2018-01-08T17:02:35Z</dcterms:created>
  <dcterms:modified xsi:type="dcterms:W3CDTF">2018-03-05T16:13:25Z</dcterms:modified>
</cp:coreProperties>
</file>