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5"/>
  </p:handoutMasterIdLst>
  <p:sldIdLst>
    <p:sldId id="256" r:id="rId2"/>
    <p:sldId id="267" r:id="rId3"/>
    <p:sldId id="268" r:id="rId4"/>
    <p:sldId id="269" r:id="rId5"/>
    <p:sldId id="266" r:id="rId6"/>
    <p:sldId id="258" r:id="rId7"/>
    <p:sldId id="259" r:id="rId8"/>
    <p:sldId id="261" r:id="rId9"/>
    <p:sldId id="260" r:id="rId10"/>
    <p:sldId id="262" r:id="rId11"/>
    <p:sldId id="263" r:id="rId12"/>
    <p:sldId id="264" r:id="rId13"/>
    <p:sldId id="265"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35BF6086-F284-4982-9E87-46EA958E7F05}" type="datetimeFigureOut">
              <a:rPr lang="en-US" smtClean="0"/>
              <a:t>12/20/2017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5A1A595-A00D-496B-B7AC-47CCCCAA741E}" type="slidenum">
              <a:rPr lang="en-US" smtClean="0"/>
              <a:t>‹#›</a:t>
            </a:fld>
            <a:endParaRPr lang="en-US"/>
          </a:p>
        </p:txBody>
      </p:sp>
    </p:spTree>
    <p:extLst>
      <p:ext uri="{BB962C8B-B14F-4D97-AF65-F5344CB8AC3E}">
        <p14:creationId xmlns:p14="http://schemas.microsoft.com/office/powerpoint/2010/main" val="188077095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5B3A83F-694B-4BB8-B822-EFCBFBBF1BFF}" type="datetimeFigureOut">
              <a:rPr lang="en-US" smtClean="0"/>
              <a:t>12/20/2017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DC6A9C-AEBC-4AF8-BBC9-832D9284FC84}"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B3A83F-694B-4BB8-B822-EFCBFBBF1BFF}" type="datetimeFigureOut">
              <a:rPr lang="en-US" smtClean="0"/>
              <a:t>12/20/2017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DC6A9C-AEBC-4AF8-BBC9-832D9284FC8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B3A83F-694B-4BB8-B822-EFCBFBBF1BFF}" type="datetimeFigureOut">
              <a:rPr lang="en-US" smtClean="0"/>
              <a:t>12/20/2017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DC6A9C-AEBC-4AF8-BBC9-832D9284FC8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B3A83F-694B-4BB8-B822-EFCBFBBF1BFF}" type="datetimeFigureOut">
              <a:rPr lang="en-US" smtClean="0"/>
              <a:t>12/20/2017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DC6A9C-AEBC-4AF8-BBC9-832D9284FC8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B3A83F-694B-4BB8-B822-EFCBFBBF1BFF}" type="datetimeFigureOut">
              <a:rPr lang="en-US" smtClean="0"/>
              <a:t>12/20/2017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DC6A9C-AEBC-4AF8-BBC9-832D9284FC84}"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5B3A83F-694B-4BB8-B822-EFCBFBBF1BFF}" type="datetimeFigureOut">
              <a:rPr lang="en-US" smtClean="0"/>
              <a:t>12/20/2017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DC6A9C-AEBC-4AF8-BBC9-832D9284FC8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5B3A83F-694B-4BB8-B822-EFCBFBBF1BFF}" type="datetimeFigureOut">
              <a:rPr lang="en-US" smtClean="0"/>
              <a:t>12/20/2017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DC6A9C-AEBC-4AF8-BBC9-832D9284FC84}"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B3A83F-694B-4BB8-B822-EFCBFBBF1BFF}" type="datetimeFigureOut">
              <a:rPr lang="en-US" smtClean="0"/>
              <a:t>12/20/2017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DC6A9C-AEBC-4AF8-BBC9-832D9284FC8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B3A83F-694B-4BB8-B822-EFCBFBBF1BFF}" type="datetimeFigureOut">
              <a:rPr lang="en-US" smtClean="0"/>
              <a:t>12/20/2017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DC6A9C-AEBC-4AF8-BBC9-832D9284FC8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B3A83F-694B-4BB8-B822-EFCBFBBF1BFF}" type="datetimeFigureOut">
              <a:rPr lang="en-US" smtClean="0"/>
              <a:t>12/20/2017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DC6A9C-AEBC-4AF8-BBC9-832D9284FC84}"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B3A83F-694B-4BB8-B822-EFCBFBBF1BFF}" type="datetimeFigureOut">
              <a:rPr lang="en-US" smtClean="0"/>
              <a:t>12/20/2017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DC6A9C-AEBC-4AF8-BBC9-832D9284FC8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C5B3A83F-694B-4BB8-B822-EFCBFBBF1BFF}" type="datetimeFigureOut">
              <a:rPr lang="en-US" smtClean="0"/>
              <a:t>12/20/2017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5DC6A9C-AEBC-4AF8-BBC9-832D9284FC8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sz="4800" cap="none" dirty="0" smtClean="0">
                <a:latin typeface="Lucida Sans Unicode" panose="020B0602030504020204" pitchFamily="34" charset="0"/>
                <a:cs typeface="Lucida Sans Unicode" panose="020B0602030504020204" pitchFamily="34" charset="0"/>
              </a:rPr>
              <a:t>Daniel 11</a:t>
            </a:r>
            <a:endParaRPr lang="en-US" sz="4800" cap="none" dirty="0">
              <a:latin typeface="Lucida Sans Unicode" panose="020B0602030504020204" pitchFamily="34" charset="0"/>
              <a:cs typeface="Lucida Sans Unicode" panose="020B0602030504020204" pitchFamily="34" charset="0"/>
            </a:endParaRPr>
          </a:p>
        </p:txBody>
      </p:sp>
      <p:sp>
        <p:nvSpPr>
          <p:cNvPr id="3" name="Subtitle 2"/>
          <p:cNvSpPr>
            <a:spLocks noGrp="1"/>
          </p:cNvSpPr>
          <p:nvPr>
            <p:ph type="subTitle" idx="1"/>
          </p:nvPr>
        </p:nvSpPr>
        <p:spPr>
          <a:xfrm>
            <a:off x="685800" y="3505200"/>
            <a:ext cx="7924800" cy="1752600"/>
          </a:xfrm>
        </p:spPr>
        <p:txBody>
          <a:bodyPr anchor="ctr">
            <a:normAutofit/>
          </a:bodyPr>
          <a:lstStyle/>
          <a:p>
            <a:pPr>
              <a:spcBef>
                <a:spcPts val="0"/>
              </a:spcBef>
              <a:spcAft>
                <a:spcPts val="1200"/>
              </a:spcAft>
            </a:pPr>
            <a:r>
              <a:rPr lang="en-US" sz="2800" dirty="0" smtClean="0">
                <a:solidFill>
                  <a:schemeClr val="tx1"/>
                </a:solidFill>
                <a:latin typeface="Lucida Sans Unicode" panose="020B0602030504020204" pitchFamily="34" charset="0"/>
                <a:cs typeface="Lucida Sans Unicode" panose="020B0602030504020204" pitchFamily="34" charset="0"/>
              </a:rPr>
              <a:t>Tonight: Review; Discuss Daniel 11:1-35</a:t>
            </a:r>
          </a:p>
          <a:p>
            <a:pPr>
              <a:spcBef>
                <a:spcPts val="0"/>
              </a:spcBef>
              <a:spcAft>
                <a:spcPts val="1200"/>
              </a:spcAft>
            </a:pPr>
            <a:r>
              <a:rPr lang="en-US" sz="2800" dirty="0" smtClean="0">
                <a:solidFill>
                  <a:schemeClr val="tx1"/>
                </a:solidFill>
                <a:latin typeface="Lucida Sans Unicode" panose="020B0602030504020204" pitchFamily="34" charset="0"/>
                <a:cs typeface="Lucida Sans Unicode" panose="020B0602030504020204" pitchFamily="34" charset="0"/>
              </a:rPr>
              <a:t>Next week: Daniel 11:36-12:13</a:t>
            </a:r>
            <a:endParaRPr lang="en-US" sz="28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450834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Returning to the Outline</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ormAutofit/>
          </a:bodyP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The rise and reign of Antiochus IV (Antiochus Epiphanes) (21-35).</a:t>
            </a:r>
          </a:p>
          <a:p>
            <a:pPr lvl="1">
              <a:lnSpc>
                <a:spcPct val="125000"/>
              </a:lnSpc>
              <a:spcBef>
                <a:spcPts val="0"/>
              </a:spcBef>
              <a:spcAft>
                <a:spcPts val="1200"/>
              </a:spcAft>
            </a:pPr>
            <a:r>
              <a:rPr lang="en-US" sz="2100" dirty="0" smtClean="0">
                <a:latin typeface="Lucida Sans Unicode" panose="020B0602030504020204" pitchFamily="34" charset="0"/>
                <a:cs typeface="Lucida Sans Unicode" panose="020B0602030504020204" pitchFamily="34" charset="0"/>
              </a:rPr>
              <a:t>The same one foretold in chapter 8, the little horn that grew up from one of the four horns of the Grecian empire.</a:t>
            </a:r>
          </a:p>
          <a:p>
            <a:pPr lvl="1">
              <a:lnSpc>
                <a:spcPct val="125000"/>
              </a:lnSpc>
              <a:spcBef>
                <a:spcPts val="0"/>
              </a:spcBef>
              <a:spcAft>
                <a:spcPts val="1200"/>
              </a:spcAft>
            </a:pPr>
            <a:r>
              <a:rPr lang="en-US" sz="2100" dirty="0" smtClean="0">
                <a:latin typeface="Lucida Sans Unicode" panose="020B0602030504020204" pitchFamily="34" charset="0"/>
                <a:cs typeface="Lucida Sans Unicode" panose="020B0602030504020204" pitchFamily="34" charset="0"/>
              </a:rPr>
              <a:t>“And in his place shall arise a vile person, to whom they will not give the honor of royalty; but he shall come in peaceably, and seize the kingdom by intrigue” (v. 21).</a:t>
            </a:r>
          </a:p>
          <a:p>
            <a:pPr lvl="1">
              <a:lnSpc>
                <a:spcPct val="125000"/>
              </a:lnSpc>
              <a:spcBef>
                <a:spcPts val="0"/>
              </a:spcBef>
              <a:spcAft>
                <a:spcPts val="1200"/>
              </a:spcAft>
            </a:pPr>
            <a:r>
              <a:rPr lang="en-US" sz="2100" dirty="0" smtClean="0">
                <a:latin typeface="Lucida Sans Unicode" panose="020B0602030504020204" pitchFamily="34" charset="0"/>
                <a:cs typeface="Lucida Sans Unicode" panose="020B0602030504020204" pitchFamily="34" charset="0"/>
              </a:rPr>
              <a:t>Antiochus IV was the son of Antiochus the Great, but Demetrius </a:t>
            </a:r>
            <a:r>
              <a:rPr lang="en-US" sz="2100" dirty="0" err="1" smtClean="0">
                <a:latin typeface="Lucida Sans Unicode" panose="020B0602030504020204" pitchFamily="34" charset="0"/>
                <a:cs typeface="Lucida Sans Unicode" panose="020B0602030504020204" pitchFamily="34" charset="0"/>
              </a:rPr>
              <a:t>Soter</a:t>
            </a:r>
            <a:r>
              <a:rPr lang="en-US" sz="2100" dirty="0" smtClean="0">
                <a:latin typeface="Lucida Sans Unicode" panose="020B0602030504020204" pitchFamily="34" charset="0"/>
                <a:cs typeface="Lucida Sans Unicode" panose="020B0602030504020204" pitchFamily="34" charset="0"/>
              </a:rPr>
              <a:t> was actually the rightful heir. Using flattery and intrigue he seized the kingdom for himself.</a:t>
            </a:r>
          </a:p>
        </p:txBody>
      </p:sp>
    </p:spTree>
    <p:extLst>
      <p:ext uri="{BB962C8B-B14F-4D97-AF65-F5344CB8AC3E}">
        <p14:creationId xmlns:p14="http://schemas.microsoft.com/office/powerpoint/2010/main" val="144659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Highlights (lowlights) of His Reign</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Verses 25-28</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Antiochus made a second invasion of Egypt, winning decisively, largely because the king of the South was betrayed by his own </a:t>
            </a:r>
            <a:r>
              <a:rPr lang="en-US" sz="2200" dirty="0" smtClean="0">
                <a:latin typeface="Lucida Sans Unicode" panose="020B0602030504020204" pitchFamily="34" charset="0"/>
                <a:cs typeface="Lucida Sans Unicode" panose="020B0602030504020204" pitchFamily="34" charset="0"/>
              </a:rPr>
              <a:t>supporters (“they shall devise plans against him…those who eat of the portion of his delicacies”).</a:t>
            </a:r>
            <a:endParaRPr lang="en-US" sz="2200" dirty="0" smtClean="0">
              <a:latin typeface="Lucida Sans Unicode" panose="020B0602030504020204" pitchFamily="34" charset="0"/>
              <a:cs typeface="Lucida Sans Unicode" panose="020B0602030504020204" pitchFamily="34" charset="0"/>
            </a:endParaRP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As Antiochus returned through Judea, he attacked Jerusalem and killed 80,000 Jews (1 Macc. 1:20-28, which is harmony with </a:t>
            </a:r>
            <a:r>
              <a:rPr lang="en-US" sz="2200" dirty="0" smtClean="0">
                <a:latin typeface="Lucida Sans Unicode" panose="020B0602030504020204" pitchFamily="34" charset="0"/>
                <a:cs typeface="Lucida Sans Unicode" panose="020B0602030504020204" pitchFamily="34" charset="0"/>
              </a:rPr>
              <a:t>what we just read in v. 28</a:t>
            </a:r>
            <a:r>
              <a:rPr lang="en-US" sz="2200" dirty="0" smtClean="0">
                <a:latin typeface="Lucida Sans Unicode" panose="020B0602030504020204" pitchFamily="34" charset="0"/>
                <a:cs typeface="Lucida Sans Unicode" panose="020B0602030504020204" pitchFamily="34" charset="0"/>
              </a:rPr>
              <a:t>).</a:t>
            </a:r>
            <a:endParaRPr lang="en-US" sz="2200" dirty="0" smtClean="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581640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Highlights (lowlights) of His Reign</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Verses 29-35</a:t>
            </a:r>
          </a:p>
          <a:p>
            <a:pPr lvl="1">
              <a:lnSpc>
                <a:spcPct val="125000"/>
              </a:lnSpc>
              <a:spcBef>
                <a:spcPts val="0"/>
              </a:spcBef>
              <a:spcAft>
                <a:spcPts val="1200"/>
              </a:spcAft>
            </a:pPr>
            <a:r>
              <a:rPr lang="en-US" sz="2100" dirty="0" smtClean="0">
                <a:latin typeface="Lucida Sans Unicode" panose="020B0602030504020204" pitchFamily="34" charset="0"/>
                <a:cs typeface="Lucida Sans Unicode" panose="020B0602030504020204" pitchFamily="34" charset="0"/>
              </a:rPr>
              <a:t>Antiochus invaded Egypt a third time, but with a different result, because the Romans came in their ships and frustrated his plans.</a:t>
            </a:r>
          </a:p>
          <a:p>
            <a:pPr lvl="1">
              <a:lnSpc>
                <a:spcPct val="125000"/>
              </a:lnSpc>
              <a:spcBef>
                <a:spcPts val="0"/>
              </a:spcBef>
              <a:spcAft>
                <a:spcPts val="1200"/>
              </a:spcAft>
            </a:pPr>
            <a:r>
              <a:rPr lang="en-US" sz="2100" dirty="0" smtClean="0">
                <a:latin typeface="Lucida Sans Unicode" panose="020B0602030504020204" pitchFamily="34" charset="0"/>
                <a:cs typeface="Lucida Sans Unicode" panose="020B0602030504020204" pitchFamily="34" charset="0"/>
              </a:rPr>
              <a:t>He turned his rage against the Jews. He used Jews who were willing to compromise to work his will on their own countrymen. He appointed soldiers to guard the temple, outlawed observance of law of Moses, set up the cult of Zeus in the temple, encouraged his men to commit ritual fornication in the temple, etc.</a:t>
            </a:r>
          </a:p>
        </p:txBody>
      </p:sp>
    </p:spTree>
    <p:extLst>
      <p:ext uri="{BB962C8B-B14F-4D97-AF65-F5344CB8AC3E}">
        <p14:creationId xmlns:p14="http://schemas.microsoft.com/office/powerpoint/2010/main" val="1241605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Highlights (lowlights) of His Reign</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Continuing with verses </a:t>
            </a:r>
            <a:r>
              <a:rPr lang="en-US" dirty="0" smtClean="0">
                <a:latin typeface="Lucida Sans Unicode" panose="020B0602030504020204" pitchFamily="34" charset="0"/>
                <a:cs typeface="Lucida Sans Unicode" panose="020B0602030504020204" pitchFamily="34" charset="0"/>
              </a:rPr>
              <a:t>29-35</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The righteous among the Jews resisted, but at great </a:t>
            </a:r>
            <a:r>
              <a:rPr lang="en-US" sz="2200" dirty="0" smtClean="0">
                <a:latin typeface="Lucida Sans Unicode" panose="020B0602030504020204" pitchFamily="34" charset="0"/>
                <a:cs typeface="Lucida Sans Unicode" panose="020B0602030504020204" pitchFamily="34" charset="0"/>
              </a:rPr>
              <a:t>cost.</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The </a:t>
            </a:r>
            <a:r>
              <a:rPr lang="en-US" sz="2200" dirty="0" smtClean="0">
                <a:latin typeface="Lucida Sans Unicode" panose="020B0602030504020204" pitchFamily="34" charset="0"/>
                <a:cs typeface="Lucida Sans Unicode" panose="020B0602030504020204" pitchFamily="34" charset="0"/>
              </a:rPr>
              <a:t>Maccabees, </a:t>
            </a:r>
            <a:r>
              <a:rPr lang="en-US" sz="2200" dirty="0" smtClean="0">
                <a:latin typeface="Lucida Sans Unicode" panose="020B0602030504020204" pitchFamily="34" charset="0"/>
                <a:cs typeface="Lucida Sans Unicode" panose="020B0602030504020204" pitchFamily="34" charset="0"/>
              </a:rPr>
              <a:t>Judas Maccabeus in particular, </a:t>
            </a:r>
            <a:r>
              <a:rPr lang="en-US" sz="2200" dirty="0" smtClean="0">
                <a:latin typeface="Lucida Sans Unicode" panose="020B0602030504020204" pitchFamily="34" charset="0"/>
                <a:cs typeface="Lucida Sans Unicode" panose="020B0602030504020204" pitchFamily="34" charset="0"/>
              </a:rPr>
              <a:t>led </a:t>
            </a:r>
            <a:r>
              <a:rPr lang="en-US" sz="2200" dirty="0" smtClean="0">
                <a:latin typeface="Lucida Sans Unicode" panose="020B0602030504020204" pitchFamily="34" charset="0"/>
                <a:cs typeface="Lucida Sans Unicode" panose="020B0602030504020204" pitchFamily="34" charset="0"/>
              </a:rPr>
              <a:t>an armed resistance </a:t>
            </a:r>
            <a:r>
              <a:rPr lang="en-US" sz="2200" dirty="0" smtClean="0">
                <a:latin typeface="Lucida Sans Unicode" panose="020B0602030504020204" pitchFamily="34" charset="0"/>
                <a:cs typeface="Lucida Sans Unicode" panose="020B0602030504020204" pitchFamily="34" charset="0"/>
              </a:rPr>
              <a:t>against the Syrians, beginning in about 167 B.C.</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It was a time of great trial for God’s people, a trial which very much separated the wheat from the chaff.</a:t>
            </a:r>
          </a:p>
        </p:txBody>
      </p:sp>
    </p:spTree>
    <p:extLst>
      <p:ext uri="{BB962C8B-B14F-4D97-AF65-F5344CB8AC3E}">
        <p14:creationId xmlns:p14="http://schemas.microsoft.com/office/powerpoint/2010/main" val="4071383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Overview of This Vision (10-12)</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This vision foretells “great warfare” (ASV) or “great conflict” (10:1, NAS, ESV)—conflict or warfare that would have a big impact on the children of Israel (10:14).</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This struggle or conflict would take place on both earthly and heavenly planes. Chapter 10, in particular, gives us a tiny glimpse into the activities on a heavenly plane.</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Tremendous detail is provided in this prophecy—details of historical events “many days yet to come” (10:14). So much </a:t>
            </a:r>
            <a:r>
              <a:rPr lang="en-US" sz="2200" b="1" u="sng" dirty="0" smtClean="0">
                <a:latin typeface="Lucida Sans Unicode" panose="020B0602030504020204" pitchFamily="34" charset="0"/>
                <a:cs typeface="Lucida Sans Unicode" panose="020B0602030504020204" pitchFamily="34" charset="0"/>
              </a:rPr>
              <a:t>accurate</a:t>
            </a:r>
            <a:r>
              <a:rPr lang="en-US" sz="2200" dirty="0" smtClean="0">
                <a:latin typeface="Lucida Sans Unicode" panose="020B0602030504020204" pitchFamily="34" charset="0"/>
                <a:cs typeface="Lucida Sans Unicode" panose="020B0602030504020204" pitchFamily="34" charset="0"/>
              </a:rPr>
              <a:t> detail </a:t>
            </a:r>
            <a:r>
              <a:rPr lang="en-US" sz="2200" dirty="0" smtClean="0">
                <a:latin typeface="Lucida Sans Unicode" panose="020B0602030504020204" pitchFamily="34" charset="0"/>
                <a:cs typeface="Lucida Sans Unicode" panose="020B0602030504020204" pitchFamily="34" charset="0"/>
              </a:rPr>
              <a:t>that even hard core skeptics insist someone else wrote it, after these events took place.</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976085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The Lead Up in Chapter 10</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Autofit/>
          </a:bodyPr>
          <a:lstStyle/>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Daniel had been mourning, fasting, and praying for 3 weeks.</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A “certain man” (presumably an angel) appeared to him, and his appearance was such that Daniel lost all strength.</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He explained to Daniel why he had come (tell Daniel what would happen to his people), and why he was delayed in coming (“prince of the kingdom of Persia withstood me”).</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He will now relate to Daniel the full vision (</a:t>
            </a:r>
            <a:r>
              <a:rPr lang="en-US" sz="2200" dirty="0" err="1" smtClean="0">
                <a:latin typeface="Lucida Sans Unicode" panose="020B0602030504020204" pitchFamily="34" charset="0"/>
                <a:cs typeface="Lucida Sans Unicode" panose="020B0602030504020204" pitchFamily="34" charset="0"/>
              </a:rPr>
              <a:t>chs</a:t>
            </a:r>
            <a:r>
              <a:rPr lang="en-US" sz="2200" dirty="0" smtClean="0">
                <a:latin typeface="Lucida Sans Unicode" panose="020B0602030504020204" pitchFamily="34" charset="0"/>
                <a:cs typeface="Lucida Sans Unicode" panose="020B0602030504020204" pitchFamily="34" charset="0"/>
              </a:rPr>
              <a:t>. 11-12).</a:t>
            </a:r>
          </a:p>
        </p:txBody>
      </p:sp>
    </p:spTree>
    <p:extLst>
      <p:ext uri="{BB962C8B-B14F-4D97-AF65-F5344CB8AC3E}">
        <p14:creationId xmlns:p14="http://schemas.microsoft.com/office/powerpoint/2010/main" val="2854587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Outline—11:2-35</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Autofit/>
          </a:bodyPr>
          <a:lstStyle/>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The rise of 4 Persian kings is foretold (2).</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A mighty king will arise in Greece (3).</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The Greek Empire will be broken up and divided toward the four winds (4).</a:t>
            </a:r>
          </a:p>
          <a:p>
            <a:pPr>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There will be conflicts between two empires that emerge from this broken empire: the </a:t>
            </a:r>
            <a:r>
              <a:rPr lang="en-US" sz="2200" dirty="0" err="1">
                <a:latin typeface="Lucida Sans Unicode" panose="020B0602030504020204" pitchFamily="34" charset="0"/>
                <a:cs typeface="Lucida Sans Unicode" panose="020B0602030504020204" pitchFamily="34" charset="0"/>
              </a:rPr>
              <a:t>Ptolemies</a:t>
            </a:r>
            <a:r>
              <a:rPr lang="en-US" sz="2200" dirty="0">
                <a:latin typeface="Lucida Sans Unicode" panose="020B0602030504020204" pitchFamily="34" charset="0"/>
                <a:cs typeface="Lucida Sans Unicode" panose="020B0602030504020204" pitchFamily="34" charset="0"/>
              </a:rPr>
              <a:t> in the South, and the Seleucids in the North (5-20</a:t>
            </a:r>
            <a:r>
              <a:rPr lang="en-US" sz="2200" dirty="0" smtClean="0">
                <a:latin typeface="Lucida Sans Unicode" panose="020B0602030504020204" pitchFamily="34" charset="0"/>
                <a:cs typeface="Lucida Sans Unicode" panose="020B0602030504020204" pitchFamily="34" charset="0"/>
              </a:rPr>
              <a:t>).</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From the north will arise a king who does great harm to the people of God (21-35).</a:t>
            </a:r>
            <a:endParaRPr lang="en-US" sz="2200" dirty="0" smtClean="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131070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Outline</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The rise of 4 Persian kings is foretold (2).</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Cyrus was followed by these three kings: Cambyses, </a:t>
            </a:r>
            <a:r>
              <a:rPr lang="en-US" sz="2200" dirty="0" err="1" smtClean="0">
                <a:latin typeface="Lucida Sans Unicode" panose="020B0602030504020204" pitchFamily="34" charset="0"/>
                <a:cs typeface="Lucida Sans Unicode" panose="020B0602030504020204" pitchFamily="34" charset="0"/>
              </a:rPr>
              <a:t>Smerdis</a:t>
            </a:r>
            <a:r>
              <a:rPr lang="en-US" sz="2200" dirty="0" smtClean="0">
                <a:latin typeface="Lucida Sans Unicode" panose="020B0602030504020204" pitchFamily="34" charset="0"/>
                <a:cs typeface="Lucida Sans Unicode" panose="020B0602030504020204" pitchFamily="34" charset="0"/>
              </a:rPr>
              <a:t>, and Darius I; and then by a fourth named Xerxes (son of Darius I), who did launch a strong attack against Greece.</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A mighty king will arise in Greece (3).</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Verse 4 seems to confirm it’s a king of Greece.</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Conflicts continued off and on between Persia and Greece until they were ended by Alexander the Great.</a:t>
            </a:r>
          </a:p>
        </p:txBody>
      </p:sp>
    </p:spTree>
    <p:extLst>
      <p:ext uri="{BB962C8B-B14F-4D97-AF65-F5344CB8AC3E}">
        <p14:creationId xmlns:p14="http://schemas.microsoft.com/office/powerpoint/2010/main" val="1160678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Outline</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The Greek empire will be broken up and divided toward the four winds (4).</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Note the similar language in Daniel 8:8, 21-22.</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Alexander the Great was born in 356 B.C., 180 years after this prophecy. At the height of his conquests, he died in Babylon in 323 B.C. at the age of 32.</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“But not among his posterity”: Control of the empire did </a:t>
            </a:r>
            <a:r>
              <a:rPr lang="en-US" sz="2200" dirty="0" smtClean="0">
                <a:latin typeface="Lucida Sans Unicode" panose="020B0602030504020204" pitchFamily="34" charset="0"/>
                <a:cs typeface="Lucida Sans Unicode" panose="020B0602030504020204" pitchFamily="34" charset="0"/>
              </a:rPr>
              <a:t>NOT fall </a:t>
            </a:r>
            <a:r>
              <a:rPr lang="en-US" sz="2200" dirty="0" smtClean="0">
                <a:latin typeface="Lucida Sans Unicode" panose="020B0602030504020204" pitchFamily="34" charset="0"/>
                <a:cs typeface="Lucida Sans Unicode" panose="020B0602030504020204" pitchFamily="34" charset="0"/>
              </a:rPr>
              <a:t>to his family, but was divided among his generals.</a:t>
            </a:r>
            <a:endParaRPr lang="en-US" dirty="0" smtClean="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065752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Outline</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ormAutofit/>
          </a:bodyPr>
          <a:lstStyle/>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There will be conflicts between two empires that emerge from this broken empire: the </a:t>
            </a:r>
            <a:r>
              <a:rPr lang="en-US" sz="2200" dirty="0" err="1" smtClean="0">
                <a:latin typeface="Lucida Sans Unicode" panose="020B0602030504020204" pitchFamily="34" charset="0"/>
                <a:cs typeface="Lucida Sans Unicode" panose="020B0602030504020204" pitchFamily="34" charset="0"/>
              </a:rPr>
              <a:t>Ptolemies</a:t>
            </a:r>
            <a:r>
              <a:rPr lang="en-US" sz="2200" dirty="0" smtClean="0">
                <a:latin typeface="Lucida Sans Unicode" panose="020B0602030504020204" pitchFamily="34" charset="0"/>
                <a:cs typeface="Lucida Sans Unicode" panose="020B0602030504020204" pitchFamily="34" charset="0"/>
              </a:rPr>
              <a:t> in the South, and the Seleucids in the North (5-20).</a:t>
            </a:r>
          </a:p>
          <a:p>
            <a:pPr lvl="1">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The “king of the South” in v. 5 is Ptolemy I, who took Egypt and formed a strong empire there (controlled Judea, too). He helped his former comrade, </a:t>
            </a:r>
            <a:r>
              <a:rPr lang="en-US" dirty="0" err="1" smtClean="0">
                <a:latin typeface="Lucida Sans Unicode" panose="020B0602030504020204" pitchFamily="34" charset="0"/>
                <a:cs typeface="Lucida Sans Unicode" panose="020B0602030504020204" pitchFamily="34" charset="0"/>
              </a:rPr>
              <a:t>Seleucus</a:t>
            </a:r>
            <a:r>
              <a:rPr lang="en-US" dirty="0" smtClean="0">
                <a:latin typeface="Lucida Sans Unicode" panose="020B0602030504020204" pitchFamily="34" charset="0"/>
                <a:cs typeface="Lucida Sans Unicode" panose="020B0602030504020204" pitchFamily="34" charset="0"/>
              </a:rPr>
              <a:t> (“one of his princes”), secure Syria for his possession (“king of the north” in v. 6).</a:t>
            </a:r>
          </a:p>
          <a:p>
            <a:pPr lvl="1">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Situated between these two empires, Judea “became a sort of football kicked back and forth between these 2 </a:t>
            </a:r>
            <a:r>
              <a:rPr lang="en-US" dirty="0" smtClean="0">
                <a:latin typeface="Lucida Sans Unicode" panose="020B0602030504020204" pitchFamily="34" charset="0"/>
                <a:cs typeface="Lucida Sans Unicode" panose="020B0602030504020204" pitchFamily="34" charset="0"/>
              </a:rPr>
              <a:t>empires” (</a:t>
            </a:r>
            <a:r>
              <a:rPr lang="en-US" dirty="0" err="1" smtClean="0">
                <a:latin typeface="Lucida Sans Unicode" panose="020B0602030504020204" pitchFamily="34" charset="0"/>
                <a:cs typeface="Lucida Sans Unicode" panose="020B0602030504020204" pitchFamily="34" charset="0"/>
              </a:rPr>
              <a:t>Harkrider</a:t>
            </a:r>
            <a:r>
              <a:rPr lang="en-US" dirty="0" smtClean="0">
                <a:latin typeface="Lucida Sans Unicode" panose="020B0602030504020204" pitchFamily="34" charset="0"/>
                <a:cs typeface="Lucida Sans Unicode" panose="020B0602030504020204" pitchFamily="34" charset="0"/>
              </a:rPr>
              <a:t>), </a:t>
            </a:r>
            <a:r>
              <a:rPr lang="en-US" dirty="0" smtClean="0">
                <a:latin typeface="Lucida Sans Unicode" panose="020B0602030504020204" pitchFamily="34" charset="0"/>
                <a:cs typeface="Lucida Sans Unicode" panose="020B0602030504020204" pitchFamily="34" charset="0"/>
              </a:rPr>
              <a:t>especially </a:t>
            </a:r>
            <a:r>
              <a:rPr lang="en-US" dirty="0" smtClean="0">
                <a:latin typeface="Lucida Sans Unicode" panose="020B0602030504020204" pitchFamily="34" charset="0"/>
                <a:cs typeface="Lucida Sans Unicode" panose="020B0602030504020204" pitchFamily="34" charset="0"/>
              </a:rPr>
              <a:t>with the kings who succeeded the two men mentioned above (see esp. vv. 14-20).</a:t>
            </a:r>
          </a:p>
        </p:txBody>
      </p:sp>
    </p:spTree>
    <p:extLst>
      <p:ext uri="{BB962C8B-B14F-4D97-AF65-F5344CB8AC3E}">
        <p14:creationId xmlns:p14="http://schemas.microsoft.com/office/powerpoint/2010/main" val="867399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ptolemies and seleucids ma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8212" y="838200"/>
            <a:ext cx="5638800" cy="424425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63858" y="5257800"/>
            <a:ext cx="8229600" cy="1340752"/>
          </a:xfrm>
          <a:prstGeom prst="rect">
            <a:avLst/>
          </a:prstGeom>
          <a:noFill/>
        </p:spPr>
        <p:txBody>
          <a:bodyPr wrap="square" rtlCol="0">
            <a:spAutoFit/>
          </a:bodyPr>
          <a:lstStyle/>
          <a:p>
            <a:pPr>
              <a:lnSpc>
                <a:spcPct val="125000"/>
              </a:lnSpc>
            </a:pPr>
            <a:r>
              <a:rPr lang="en-US" sz="2200" dirty="0" smtClean="0">
                <a:latin typeface="Lucida Sans Unicode" panose="020B0602030504020204" pitchFamily="34" charset="0"/>
                <a:cs typeface="Lucida Sans Unicode" panose="020B0602030504020204" pitchFamily="34" charset="0"/>
              </a:rPr>
              <a:t>Trace the history of these 2 empires, and it’s quite amazing how the details of the text in vv. 5-20 line up with these historical events.</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994193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For example…</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lstStyle/>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Verse 17:</a:t>
            </a:r>
          </a:p>
          <a:p>
            <a:pPr lvl="1">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Antiochus the Great had just won a decisive battle against the </a:t>
            </a:r>
            <a:r>
              <a:rPr lang="en-US" dirty="0" err="1" smtClean="0">
                <a:latin typeface="Lucida Sans Unicode" panose="020B0602030504020204" pitchFamily="34" charset="0"/>
                <a:cs typeface="Lucida Sans Unicode" panose="020B0602030504020204" pitchFamily="34" charset="0"/>
              </a:rPr>
              <a:t>Ptolemies</a:t>
            </a:r>
            <a:r>
              <a:rPr lang="en-US" dirty="0" smtClean="0">
                <a:latin typeface="Lucida Sans Unicode" panose="020B0602030504020204" pitchFamily="34" charset="0"/>
                <a:cs typeface="Lucida Sans Unicode" panose="020B0602030504020204" pitchFamily="34" charset="0"/>
              </a:rPr>
              <a:t>, led by general </a:t>
            </a:r>
            <a:r>
              <a:rPr lang="en-US" dirty="0" smtClean="0">
                <a:latin typeface="Lucida Sans Unicode" panose="020B0602030504020204" pitchFamily="34" charset="0"/>
                <a:cs typeface="Lucida Sans Unicode" panose="020B0602030504020204" pitchFamily="34" charset="0"/>
              </a:rPr>
              <a:t>Scopas (vv. 14-15).</a:t>
            </a:r>
            <a:endParaRPr lang="en-US" dirty="0" smtClean="0">
              <a:latin typeface="Lucida Sans Unicode" panose="020B0602030504020204" pitchFamily="34" charset="0"/>
              <a:cs typeface="Lucida Sans Unicode" panose="020B0602030504020204" pitchFamily="34" charset="0"/>
            </a:endParaRPr>
          </a:p>
          <a:p>
            <a:pPr lvl="1">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His plan now is to take Judea away from Egypt and make it part of his kingdom (v. 16).</a:t>
            </a:r>
          </a:p>
          <a:p>
            <a:pPr lvl="1">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Antiochus arranged for his daughter Cleopatra (not of Julius </a:t>
            </a:r>
            <a:r>
              <a:rPr lang="en-US" dirty="0" err="1" smtClean="0">
                <a:latin typeface="Lucida Sans Unicode" panose="020B0602030504020204" pitchFamily="34" charset="0"/>
                <a:cs typeface="Lucida Sans Unicode" panose="020B0602030504020204" pitchFamily="34" charset="0"/>
              </a:rPr>
              <a:t>Ceasar</a:t>
            </a:r>
            <a:r>
              <a:rPr lang="en-US" dirty="0" smtClean="0">
                <a:latin typeface="Lucida Sans Unicode" panose="020B0602030504020204" pitchFamily="34" charset="0"/>
                <a:cs typeface="Lucida Sans Unicode" panose="020B0602030504020204" pitchFamily="34" charset="0"/>
              </a:rPr>
              <a:t> fame) to marry Ptolemy, who was not yet 7 years old. The marriage was not consummated until 5 years later. Antiochus’ plan to control Egypt via this marriage failed, though, because Cleopatra sided with her husband, not her father (“she shall not stand with him or be for him”).  </a:t>
            </a:r>
          </a:p>
        </p:txBody>
      </p:sp>
    </p:spTree>
    <p:extLst>
      <p:ext uri="{BB962C8B-B14F-4D97-AF65-F5344CB8AC3E}">
        <p14:creationId xmlns:p14="http://schemas.microsoft.com/office/powerpoint/2010/main" val="2660860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468</TotalTime>
  <Words>1132</Words>
  <Application>Microsoft Office PowerPoint</Application>
  <PresentationFormat>On-screen Show (4:3)</PresentationFormat>
  <Paragraphs>57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Clarity</vt:lpstr>
      <vt:lpstr>Daniel 11</vt:lpstr>
      <vt:lpstr>Overview of This Vision (10-12)</vt:lpstr>
      <vt:lpstr>The Lead Up in Chapter 10</vt:lpstr>
      <vt:lpstr>Outline—11:2-35</vt:lpstr>
      <vt:lpstr>Outline</vt:lpstr>
      <vt:lpstr>Outline</vt:lpstr>
      <vt:lpstr>Outline</vt:lpstr>
      <vt:lpstr>PowerPoint Presentation</vt:lpstr>
      <vt:lpstr>For example…</vt:lpstr>
      <vt:lpstr>Returning to the Outline</vt:lpstr>
      <vt:lpstr>Highlights (lowlights) of His Reign</vt:lpstr>
      <vt:lpstr>Highlights (lowlights) of His Reign</vt:lpstr>
      <vt:lpstr>Highlights (lowlights) of His Reign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Daniel 11</dc:title>
  <dc:creator>Bryan</dc:creator>
  <cp:lastModifiedBy>Bryan</cp:lastModifiedBy>
  <cp:revision>30</cp:revision>
  <cp:lastPrinted>2017-12-20T22:56:29Z</cp:lastPrinted>
  <dcterms:created xsi:type="dcterms:W3CDTF">2017-12-19T02:39:12Z</dcterms:created>
  <dcterms:modified xsi:type="dcterms:W3CDTF">2017-12-20T23:06:17Z</dcterms:modified>
</cp:coreProperties>
</file>