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57" r:id="rId3"/>
    <p:sldId id="274" r:id="rId4"/>
    <p:sldId id="275" r:id="rId5"/>
    <p:sldId id="273" r:id="rId6"/>
    <p:sldId id="258" r:id="rId7"/>
    <p:sldId id="264" r:id="rId8"/>
    <p:sldId id="278" r:id="rId9"/>
    <p:sldId id="262" r:id="rId10"/>
    <p:sldId id="259" r:id="rId11"/>
    <p:sldId id="260" r:id="rId12"/>
    <p:sldId id="261" r:id="rId13"/>
    <p:sldId id="271" r:id="rId14"/>
    <p:sldId id="272" r:id="rId15"/>
    <p:sldId id="265" r:id="rId16"/>
    <p:sldId id="276" r:id="rId17"/>
    <p:sldId id="267" r:id="rId18"/>
    <p:sldId id="266" r:id="rId19"/>
    <p:sldId id="268" r:id="rId20"/>
    <p:sldId id="269" r:id="rId21"/>
    <p:sldId id="270"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69C13C-7E7A-4AF0-9112-FA5821337B46}"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449B4-F2E7-4150-BB2E-BFDF1B2DF82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9C13C-7E7A-4AF0-9112-FA5821337B46}"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449B4-F2E7-4150-BB2E-BFDF1B2DF8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9C13C-7E7A-4AF0-9112-FA5821337B46}"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449B4-F2E7-4150-BB2E-BFDF1B2DF8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9C13C-7E7A-4AF0-9112-FA5821337B46}"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449B4-F2E7-4150-BB2E-BFDF1B2DF8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69C13C-7E7A-4AF0-9112-FA5821337B46}"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449B4-F2E7-4150-BB2E-BFDF1B2DF82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69C13C-7E7A-4AF0-9112-FA5821337B46}"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449B4-F2E7-4150-BB2E-BFDF1B2DF8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69C13C-7E7A-4AF0-9112-FA5821337B46}"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449B4-F2E7-4150-BB2E-BFDF1B2DF82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69C13C-7E7A-4AF0-9112-FA5821337B46}"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449B4-F2E7-4150-BB2E-BFDF1B2DF8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9C13C-7E7A-4AF0-9112-FA5821337B46}"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449B4-F2E7-4150-BB2E-BFDF1B2DF8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9C13C-7E7A-4AF0-9112-FA5821337B46}"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449B4-F2E7-4150-BB2E-BFDF1B2DF82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9C13C-7E7A-4AF0-9112-FA5821337B46}"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449B4-F2E7-4150-BB2E-BFDF1B2DF8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969C13C-7E7A-4AF0-9112-FA5821337B46}" type="datetimeFigureOut">
              <a:rPr lang="en-US" smtClean="0"/>
              <a:t>10/4/2017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EC449B4-F2E7-4150-BB2E-BFDF1B2DF8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ook of dani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762000"/>
            <a:ext cx="8316192" cy="3733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introd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37" y="5095415"/>
            <a:ext cx="8229600" cy="121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4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God rules in the kingdoms of men</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normAutofit/>
          </a:bodyPr>
          <a:lstStyle/>
          <a:p>
            <a:pPr>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‘This decision is by </a:t>
            </a:r>
            <a:r>
              <a:rPr lang="en-US" sz="2200" dirty="0">
                <a:latin typeface="Lucida Sans Unicode" panose="020B0602030504020204" pitchFamily="34" charset="0"/>
                <a:cs typeface="Lucida Sans Unicode" panose="020B0602030504020204" pitchFamily="34" charset="0"/>
              </a:rPr>
              <a:t>the decree of the watchers, </a:t>
            </a:r>
            <a:r>
              <a:rPr lang="en-US" sz="2200" dirty="0" smtClean="0">
                <a:latin typeface="Lucida Sans Unicode" panose="020B0602030504020204" pitchFamily="34" charset="0"/>
                <a:cs typeface="Lucida Sans Unicode" panose="020B0602030504020204" pitchFamily="34" charset="0"/>
              </a:rPr>
              <a:t>and </a:t>
            </a:r>
            <a:r>
              <a:rPr lang="en-US" sz="2200" dirty="0">
                <a:latin typeface="Lucida Sans Unicode" panose="020B0602030504020204" pitchFamily="34" charset="0"/>
                <a:cs typeface="Lucida Sans Unicode" panose="020B0602030504020204" pitchFamily="34" charset="0"/>
              </a:rPr>
              <a:t>the sentence by the word of the holy ones, </a:t>
            </a:r>
            <a:r>
              <a:rPr lang="en-US" sz="2200" dirty="0" smtClean="0">
                <a:latin typeface="Lucida Sans Unicode" panose="020B0602030504020204" pitchFamily="34" charset="0"/>
                <a:cs typeface="Lucida Sans Unicode" panose="020B0602030504020204" pitchFamily="34" charset="0"/>
              </a:rPr>
              <a:t>in </a:t>
            </a:r>
            <a:r>
              <a:rPr lang="en-US" sz="2200" dirty="0">
                <a:latin typeface="Lucida Sans Unicode" panose="020B0602030504020204" pitchFamily="34" charset="0"/>
                <a:cs typeface="Lucida Sans Unicode" panose="020B0602030504020204" pitchFamily="34" charset="0"/>
              </a:rPr>
              <a:t>order </a:t>
            </a:r>
            <a:r>
              <a:rPr lang="en-US" sz="2200" b="1" dirty="0">
                <a:latin typeface="Lucida Sans Unicode" panose="020B0602030504020204" pitchFamily="34" charset="0"/>
                <a:cs typeface="Lucida Sans Unicode" panose="020B0602030504020204" pitchFamily="34" charset="0"/>
              </a:rPr>
              <a:t>that the living may know </a:t>
            </a:r>
            <a:r>
              <a:rPr lang="en-US" sz="2200" b="1" dirty="0" smtClean="0">
                <a:latin typeface="Lucida Sans Unicode" panose="020B0602030504020204" pitchFamily="34" charset="0"/>
                <a:cs typeface="Lucida Sans Unicode" panose="020B0602030504020204" pitchFamily="34" charset="0"/>
              </a:rPr>
              <a:t>that </a:t>
            </a:r>
            <a:r>
              <a:rPr lang="en-US" sz="2200" b="1" dirty="0">
                <a:latin typeface="Lucida Sans Unicode" panose="020B0602030504020204" pitchFamily="34" charset="0"/>
                <a:cs typeface="Lucida Sans Unicode" panose="020B0602030504020204" pitchFamily="34" charset="0"/>
              </a:rPr>
              <a:t>the Most High rules in the kingdom of men</a:t>
            </a:r>
            <a:r>
              <a:rPr lang="en-US" sz="2200" dirty="0">
                <a:latin typeface="Lucida Sans Unicode" panose="020B0602030504020204" pitchFamily="34" charset="0"/>
                <a:cs typeface="Lucida Sans Unicode" panose="020B0602030504020204" pitchFamily="34" charset="0"/>
              </a:rPr>
              <a:t>, </a:t>
            </a:r>
            <a:r>
              <a:rPr lang="en-US" sz="2200" dirty="0" smtClean="0">
                <a:latin typeface="Lucida Sans Unicode" panose="020B0602030504020204" pitchFamily="34" charset="0"/>
                <a:cs typeface="Lucida Sans Unicode" panose="020B0602030504020204" pitchFamily="34" charset="0"/>
              </a:rPr>
              <a:t>gives </a:t>
            </a:r>
            <a:r>
              <a:rPr lang="en-US" sz="2200" dirty="0">
                <a:latin typeface="Lucida Sans Unicode" panose="020B0602030504020204" pitchFamily="34" charset="0"/>
                <a:cs typeface="Lucida Sans Unicode" panose="020B0602030504020204" pitchFamily="34" charset="0"/>
              </a:rPr>
              <a:t>it to whomever He will, </a:t>
            </a:r>
            <a:r>
              <a:rPr lang="en-US" sz="2200" dirty="0" smtClean="0">
                <a:latin typeface="Lucida Sans Unicode" panose="020B0602030504020204" pitchFamily="34" charset="0"/>
                <a:cs typeface="Lucida Sans Unicode" panose="020B0602030504020204" pitchFamily="34" charset="0"/>
              </a:rPr>
              <a:t>and </a:t>
            </a:r>
            <a:r>
              <a:rPr lang="en-US" sz="2200" dirty="0">
                <a:latin typeface="Lucida Sans Unicode" panose="020B0602030504020204" pitchFamily="34" charset="0"/>
                <a:cs typeface="Lucida Sans Unicode" panose="020B0602030504020204" pitchFamily="34" charset="0"/>
              </a:rPr>
              <a:t>sets over it the lowest of </a:t>
            </a:r>
            <a:r>
              <a:rPr lang="en-US" sz="2200" dirty="0" smtClean="0">
                <a:latin typeface="Lucida Sans Unicode" panose="020B0602030504020204" pitchFamily="34" charset="0"/>
                <a:cs typeface="Lucida Sans Unicode" panose="020B0602030504020204" pitchFamily="34" charset="0"/>
              </a:rPr>
              <a:t>men’ (Daniel 4:17).</a:t>
            </a:r>
          </a:p>
          <a:p>
            <a:pPr>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“They </a:t>
            </a:r>
            <a:r>
              <a:rPr lang="en-US" sz="2200" dirty="0">
                <a:latin typeface="Lucida Sans Unicode" panose="020B0602030504020204" pitchFamily="34" charset="0"/>
                <a:cs typeface="Lucida Sans Unicode" panose="020B0602030504020204" pitchFamily="34" charset="0"/>
              </a:rPr>
              <a:t>shall drive you from men, your dwelling shall be with the beasts of the field, and they shall make you eat grass like oxen. They shall wet you with the dew of heaven, and seven times shall pass over you, </a:t>
            </a:r>
            <a:r>
              <a:rPr lang="en-US" sz="2200" b="1" dirty="0">
                <a:latin typeface="Lucida Sans Unicode" panose="020B0602030504020204" pitchFamily="34" charset="0"/>
                <a:cs typeface="Lucida Sans Unicode" panose="020B0602030504020204" pitchFamily="34" charset="0"/>
              </a:rPr>
              <a:t>till you know that the Most High rules in the kingdom of men</a:t>
            </a:r>
            <a:r>
              <a:rPr lang="en-US" sz="2200" dirty="0">
                <a:latin typeface="Lucida Sans Unicode" panose="020B0602030504020204" pitchFamily="34" charset="0"/>
                <a:cs typeface="Lucida Sans Unicode" panose="020B0602030504020204" pitchFamily="34" charset="0"/>
              </a:rPr>
              <a:t>, and gives it to whomever He </a:t>
            </a:r>
            <a:r>
              <a:rPr lang="en-US" sz="2200" dirty="0" smtClean="0">
                <a:latin typeface="Lucida Sans Unicode" panose="020B0602030504020204" pitchFamily="34" charset="0"/>
                <a:cs typeface="Lucida Sans Unicode" panose="020B0602030504020204" pitchFamily="34" charset="0"/>
              </a:rPr>
              <a:t>chooses” (Daniel 4:25).</a:t>
            </a:r>
            <a:endParaRPr lang="en-US" sz="22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47620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God rules in the kingdoms of men</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“They shall drive you from men, and your dwelling place shall be with the beasts of the field. They shall make you eat grass like oxen; and seven times shall pass over you, </a:t>
            </a:r>
            <a:r>
              <a:rPr lang="en-US" sz="2200" b="1" dirty="0" smtClean="0">
                <a:latin typeface="Lucida Sans Unicode" panose="020B0602030504020204" pitchFamily="34" charset="0"/>
                <a:cs typeface="Lucida Sans Unicode" panose="020B0602030504020204" pitchFamily="34" charset="0"/>
              </a:rPr>
              <a:t>until you know that the Most High rules in the kingdoms of men</a:t>
            </a:r>
            <a:r>
              <a:rPr lang="en-US" sz="2200" dirty="0" smtClean="0">
                <a:latin typeface="Lucida Sans Unicode" panose="020B0602030504020204" pitchFamily="34" charset="0"/>
                <a:cs typeface="Lucida Sans Unicode" panose="020B0602030504020204" pitchFamily="34" charset="0"/>
              </a:rPr>
              <a:t>, and gives it to whomever He wishes” (Daniel 4:32).</a:t>
            </a:r>
          </a:p>
          <a:p>
            <a:pPr>
              <a:lnSpc>
                <a:spcPct val="125000"/>
              </a:lnSpc>
              <a:spcBef>
                <a:spcPts val="0"/>
              </a:spcBef>
              <a:spcAft>
                <a:spcPts val="1200"/>
              </a:spcAft>
            </a:pPr>
            <a:r>
              <a:rPr lang="en-US" sz="2200" dirty="0">
                <a:latin typeface="Lucida Sans Unicode" panose="020B0602030504020204" pitchFamily="34" charset="0"/>
                <a:cs typeface="Lucida Sans Unicode" panose="020B0602030504020204" pitchFamily="34" charset="0"/>
              </a:rPr>
              <a:t>Then he was driven from the sons of men, his heart was made like the beasts, and his dwelling </a:t>
            </a:r>
            <a:r>
              <a:rPr lang="en-US" sz="2200" i="1" dirty="0">
                <a:latin typeface="Lucida Sans Unicode" panose="020B0602030504020204" pitchFamily="34" charset="0"/>
                <a:cs typeface="Lucida Sans Unicode" panose="020B0602030504020204" pitchFamily="34" charset="0"/>
              </a:rPr>
              <a:t>was</a:t>
            </a:r>
            <a:r>
              <a:rPr lang="en-US" sz="2200" dirty="0">
                <a:latin typeface="Lucida Sans Unicode" panose="020B0602030504020204" pitchFamily="34" charset="0"/>
                <a:cs typeface="Lucida Sans Unicode" panose="020B0602030504020204" pitchFamily="34" charset="0"/>
              </a:rPr>
              <a:t> with the wild donkeys. They fed him with grass like oxen, and his body was wet with the dew of heaven, </a:t>
            </a:r>
            <a:r>
              <a:rPr lang="en-US" sz="2200" b="1" dirty="0">
                <a:latin typeface="Lucida Sans Unicode" panose="020B0602030504020204" pitchFamily="34" charset="0"/>
                <a:cs typeface="Lucida Sans Unicode" panose="020B0602030504020204" pitchFamily="34" charset="0"/>
              </a:rPr>
              <a:t>till he knew that the Most High God rules in the kingdom of men</a:t>
            </a:r>
            <a:r>
              <a:rPr lang="en-US" sz="2200" dirty="0">
                <a:latin typeface="Lucida Sans Unicode" panose="020B0602030504020204" pitchFamily="34" charset="0"/>
                <a:cs typeface="Lucida Sans Unicode" panose="020B0602030504020204" pitchFamily="34" charset="0"/>
              </a:rPr>
              <a:t>, and appoints over it whomever He </a:t>
            </a:r>
            <a:r>
              <a:rPr lang="en-US" sz="2200" dirty="0" smtClean="0">
                <a:latin typeface="Lucida Sans Unicode" panose="020B0602030504020204" pitchFamily="34" charset="0"/>
                <a:cs typeface="Lucida Sans Unicode" panose="020B0602030504020204" pitchFamily="34" charset="0"/>
              </a:rPr>
              <a:t>chooses (Daniel 5:21). </a:t>
            </a:r>
          </a:p>
        </p:txBody>
      </p:sp>
    </p:spTree>
    <p:extLst>
      <p:ext uri="{BB962C8B-B14F-4D97-AF65-F5344CB8AC3E}">
        <p14:creationId xmlns:p14="http://schemas.microsoft.com/office/powerpoint/2010/main" val="17596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God rules in the kingdoms of men</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Different wording in this one, but the same idea:</a:t>
            </a:r>
          </a:p>
          <a:p>
            <a:pPr lvl="1">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“And He [God] changes the times and the seasons; He </a:t>
            </a:r>
            <a:r>
              <a:rPr lang="en-US" sz="2200" b="1" dirty="0" smtClean="0">
                <a:latin typeface="Lucida Sans Unicode" panose="020B0602030504020204" pitchFamily="34" charset="0"/>
                <a:cs typeface="Lucida Sans Unicode" panose="020B0602030504020204" pitchFamily="34" charset="0"/>
              </a:rPr>
              <a:t>removes kings and raises up kings</a:t>
            </a:r>
            <a:r>
              <a:rPr lang="en-US" sz="2200" dirty="0" smtClean="0">
                <a:latin typeface="Lucida Sans Unicode" panose="020B0602030504020204" pitchFamily="34" charset="0"/>
                <a:cs typeface="Lucida Sans Unicode" panose="020B0602030504020204" pitchFamily="34" charset="0"/>
              </a:rPr>
              <a:t>; He gives wisdom to the wise and knowledge to those who have understanding” (Daniel 2:21).</a:t>
            </a:r>
          </a:p>
        </p:txBody>
      </p:sp>
    </p:spTree>
    <p:extLst>
      <p:ext uri="{BB962C8B-B14F-4D97-AF65-F5344CB8AC3E}">
        <p14:creationId xmlns:p14="http://schemas.microsoft.com/office/powerpoint/2010/main" val="23292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Does He </a:t>
            </a:r>
            <a:r>
              <a:rPr lang="en-US" sz="3600" dirty="0" smtClean="0">
                <a:latin typeface="Lucida Sans Unicode" panose="020B0602030504020204" pitchFamily="34" charset="0"/>
                <a:cs typeface="Lucida Sans Unicode" panose="020B0602030504020204" pitchFamily="34" charset="0"/>
              </a:rPr>
              <a:t>also rule </a:t>
            </a:r>
            <a:r>
              <a:rPr lang="en-US" sz="3600" dirty="0" smtClean="0">
                <a:latin typeface="Lucida Sans Unicode" panose="020B0602030504020204" pitchFamily="34" charset="0"/>
                <a:cs typeface="Lucida Sans Unicode" panose="020B0602030504020204" pitchFamily="34" charset="0"/>
              </a:rPr>
              <a:t>in individual lives?</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We need to pay close attention to what God does for Daniel, and for his three friends, Shadrach, Meshach, and Abed-</a:t>
            </a:r>
            <a:r>
              <a:rPr lang="en-US" dirty="0" err="1" smtClean="0">
                <a:latin typeface="Lucida Sans Unicode" panose="020B0602030504020204" pitchFamily="34" charset="0"/>
                <a:cs typeface="Lucida Sans Unicode" panose="020B0602030504020204" pitchFamily="34" charset="0"/>
              </a:rPr>
              <a:t>Nego</a:t>
            </a:r>
            <a:r>
              <a:rPr lang="en-US" dirty="0" smtClean="0">
                <a:latin typeface="Lucida Sans Unicode" panose="020B0602030504020204" pitchFamily="34" charset="0"/>
                <a:cs typeface="Lucida Sans Unicode" panose="020B0602030504020204" pitchFamily="34" charset="0"/>
              </a:rPr>
              <a:t>.</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Mark each occasion, each thing God does for these four men, to see how active He is in their lives. </a:t>
            </a:r>
          </a:p>
        </p:txBody>
      </p:sp>
    </p:spTree>
    <p:extLst>
      <p:ext uri="{BB962C8B-B14F-4D97-AF65-F5344CB8AC3E}">
        <p14:creationId xmlns:p14="http://schemas.microsoft.com/office/powerpoint/2010/main" val="4534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Lucida Sans Unicode" panose="020B0602030504020204" pitchFamily="34" charset="0"/>
                <a:cs typeface="Lucida Sans Unicode" panose="020B0602030504020204" pitchFamily="34" charset="0"/>
              </a:rPr>
              <a:t>Another Major Theme in Daniel</a:t>
            </a:r>
            <a:endParaRPr lang="en-US" sz="3600" dirty="0">
              <a:latin typeface="Lucida Sans Unicode" panose="020B0602030504020204" pitchFamily="34" charset="0"/>
              <a:cs typeface="Lucida Sans Unicode" panose="020B0602030504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722" y="1524000"/>
            <a:ext cx="6469849" cy="485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05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God’s Everlasting Kingdom</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We need to pay special attention to the prophecies concerning this everlasting </a:t>
            </a:r>
            <a:r>
              <a:rPr lang="en-US" dirty="0" smtClean="0">
                <a:latin typeface="Lucida Sans Unicode" panose="020B0602030504020204" pitchFamily="34" charset="0"/>
                <a:cs typeface="Lucida Sans Unicode" panose="020B0602030504020204" pitchFamily="34" charset="0"/>
              </a:rPr>
              <a:t>kingdom (beginning in chapter 2).</a:t>
            </a:r>
            <a:endParaRPr lang="en-US" dirty="0" smtClean="0">
              <a:latin typeface="Lucida Sans Unicode" panose="020B0602030504020204" pitchFamily="34" charset="0"/>
              <a:cs typeface="Lucida Sans Unicode" panose="020B0602030504020204" pitchFamily="34" charset="0"/>
            </a:endParaRP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The message concerning this kingdom is clear: Other kingdoms </a:t>
            </a:r>
            <a:r>
              <a:rPr lang="en-US" dirty="0" smtClean="0">
                <a:latin typeface="Lucida Sans Unicode" panose="020B0602030504020204" pitchFamily="34" charset="0"/>
                <a:cs typeface="Lucida Sans Unicode" panose="020B0602030504020204" pitchFamily="34" charset="0"/>
              </a:rPr>
              <a:t>come </a:t>
            </a:r>
            <a:r>
              <a:rPr lang="en-US" dirty="0" smtClean="0">
                <a:latin typeface="Lucida Sans Unicode" panose="020B0602030504020204" pitchFamily="34" charset="0"/>
                <a:cs typeface="Lucida Sans Unicode" panose="020B0602030504020204" pitchFamily="34" charset="0"/>
              </a:rPr>
              <a:t>and go, but not this one—not this heavenly kingdom. Those who seek to destroy it will be sorry they did.</a:t>
            </a:r>
          </a:p>
        </p:txBody>
      </p:sp>
    </p:spTree>
    <p:extLst>
      <p:ext uri="{BB962C8B-B14F-4D97-AF65-F5344CB8AC3E}">
        <p14:creationId xmlns:p14="http://schemas.microsoft.com/office/powerpoint/2010/main" val="2869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Snapshots of Daniel’s Life and Work</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“Daniel </a:t>
            </a:r>
            <a:r>
              <a:rPr lang="en-US" b="1" dirty="0" smtClean="0">
                <a:latin typeface="Lucida Sans Unicode" panose="020B0602030504020204" pitchFamily="34" charset="0"/>
                <a:cs typeface="Lucida Sans Unicode" panose="020B0602030504020204" pitchFamily="34" charset="0"/>
              </a:rPr>
              <a:t>purposed in his heart</a:t>
            </a:r>
            <a:r>
              <a:rPr lang="en-US" dirty="0" smtClean="0">
                <a:latin typeface="Lucida Sans Unicode" panose="020B0602030504020204" pitchFamily="34" charset="0"/>
                <a:cs typeface="Lucida Sans Unicode" panose="020B0602030504020204" pitchFamily="34" charset="0"/>
              </a:rPr>
              <a:t> that he would not defile himself…” (1:8).</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“As for these four young men, </a:t>
            </a:r>
            <a:r>
              <a:rPr lang="en-US" b="1" dirty="0" smtClean="0">
                <a:latin typeface="Lucida Sans Unicode" panose="020B0602030504020204" pitchFamily="34" charset="0"/>
                <a:cs typeface="Lucida Sans Unicode" panose="020B0602030504020204" pitchFamily="34" charset="0"/>
              </a:rPr>
              <a:t>God gave them knowledge and skill</a:t>
            </a:r>
            <a:r>
              <a:rPr lang="en-US" dirty="0" smtClean="0">
                <a:latin typeface="Lucida Sans Unicode" panose="020B0602030504020204" pitchFamily="34" charset="0"/>
                <a:cs typeface="Lucida Sans Unicode" panose="020B0602030504020204" pitchFamily="34" charset="0"/>
              </a:rPr>
              <a:t> in all literature and wisdom; and </a:t>
            </a:r>
            <a:r>
              <a:rPr lang="en-US" b="1" dirty="0" smtClean="0">
                <a:latin typeface="Lucida Sans Unicode" panose="020B0602030504020204" pitchFamily="34" charset="0"/>
                <a:cs typeface="Lucida Sans Unicode" panose="020B0602030504020204" pitchFamily="34" charset="0"/>
              </a:rPr>
              <a:t>Daniel had understanding in all visions and dreams</a:t>
            </a:r>
            <a:r>
              <a:rPr lang="en-US" dirty="0" smtClean="0">
                <a:latin typeface="Lucida Sans Unicode" panose="020B0602030504020204" pitchFamily="34" charset="0"/>
                <a:cs typeface="Lucida Sans Unicode" panose="020B0602030504020204" pitchFamily="34" charset="0"/>
              </a:rPr>
              <a:t>” (1:17).</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“Then </a:t>
            </a:r>
            <a:r>
              <a:rPr lang="en-US" b="1" dirty="0" smtClean="0">
                <a:latin typeface="Lucida Sans Unicode" panose="020B0602030504020204" pitchFamily="34" charset="0"/>
                <a:cs typeface="Lucida Sans Unicode" panose="020B0602030504020204" pitchFamily="34" charset="0"/>
              </a:rPr>
              <a:t>with counsel and wisdom</a:t>
            </a:r>
            <a:r>
              <a:rPr lang="en-US" dirty="0" smtClean="0">
                <a:latin typeface="Lucida Sans Unicode" panose="020B0602030504020204" pitchFamily="34" charset="0"/>
                <a:cs typeface="Lucida Sans Unicode" panose="020B0602030504020204" pitchFamily="34" charset="0"/>
              </a:rPr>
              <a:t> (ESV--“prudence and discretion”) Daniel answered Arioch, the captain of the king’s guard…” (2:14).</a:t>
            </a:r>
          </a:p>
        </p:txBody>
      </p:sp>
    </p:spTree>
    <p:extLst>
      <p:ext uri="{BB962C8B-B14F-4D97-AF65-F5344CB8AC3E}">
        <p14:creationId xmlns:p14="http://schemas.microsoft.com/office/powerpoint/2010/main" val="6752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Snapshots of Daniel’s Life and Work</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800"/>
              </a:spcAft>
            </a:pPr>
            <a:r>
              <a:rPr lang="en-US" dirty="0">
                <a:latin typeface="Lucida Sans Unicode" panose="020B0602030504020204" pitchFamily="34" charset="0"/>
                <a:cs typeface="Lucida Sans Unicode" panose="020B0602030504020204" pitchFamily="34" charset="0"/>
              </a:rPr>
              <a:t>“Then the secret was revealed to Daniel in a night vision. So </a:t>
            </a:r>
            <a:r>
              <a:rPr lang="en-US" b="1" dirty="0">
                <a:latin typeface="Lucida Sans Unicode" panose="020B0602030504020204" pitchFamily="34" charset="0"/>
                <a:cs typeface="Lucida Sans Unicode" panose="020B0602030504020204" pitchFamily="34" charset="0"/>
              </a:rPr>
              <a:t>Daniel blessed the God of heaven</a:t>
            </a:r>
            <a:r>
              <a:rPr lang="en-US" dirty="0">
                <a:latin typeface="Lucida Sans Unicode" panose="020B0602030504020204" pitchFamily="34" charset="0"/>
                <a:cs typeface="Lucida Sans Unicode" panose="020B0602030504020204" pitchFamily="34" charset="0"/>
              </a:rPr>
              <a:t>” (2:19</a:t>
            </a:r>
            <a:r>
              <a:rPr lang="en-US" dirty="0" smtClean="0">
                <a:latin typeface="Lucida Sans Unicode" panose="020B0602030504020204" pitchFamily="34" charset="0"/>
                <a:cs typeface="Lucida Sans Unicode" panose="020B0602030504020204" pitchFamily="34" charset="0"/>
              </a:rPr>
              <a:t>).</a:t>
            </a:r>
          </a:p>
          <a:p>
            <a:pPr>
              <a:lnSpc>
                <a:spcPct val="125000"/>
              </a:lnSpc>
              <a:spcBef>
                <a:spcPts val="0"/>
              </a:spcBef>
              <a:spcAft>
                <a:spcPts val="1800"/>
              </a:spcAft>
            </a:pPr>
            <a:r>
              <a:rPr lang="en-US" dirty="0" smtClean="0">
                <a:latin typeface="Lucida Sans Unicode" panose="020B0602030504020204" pitchFamily="34" charset="0"/>
                <a:cs typeface="Lucida Sans Unicode" panose="020B0602030504020204" pitchFamily="34" charset="0"/>
              </a:rPr>
              <a:t>“Then the </a:t>
            </a:r>
            <a:r>
              <a:rPr lang="en-US" b="1" dirty="0" smtClean="0">
                <a:latin typeface="Lucida Sans Unicode" panose="020B0602030504020204" pitchFamily="34" charset="0"/>
                <a:cs typeface="Lucida Sans Unicode" panose="020B0602030504020204" pitchFamily="34" charset="0"/>
              </a:rPr>
              <a:t>king promoted Daniel </a:t>
            </a:r>
            <a:r>
              <a:rPr lang="en-US" dirty="0" smtClean="0">
                <a:latin typeface="Lucida Sans Unicode" panose="020B0602030504020204" pitchFamily="34" charset="0"/>
                <a:cs typeface="Lucida Sans Unicode" panose="020B0602030504020204" pitchFamily="34" charset="0"/>
              </a:rPr>
              <a:t>and gave him many great gifts; and he made him ruler over the whole province of Babylon, and chief administrator over all the wise men of Babylon” (2:48).</a:t>
            </a:r>
          </a:p>
        </p:txBody>
      </p:sp>
    </p:spTree>
    <p:extLst>
      <p:ext uri="{BB962C8B-B14F-4D97-AF65-F5344CB8AC3E}">
        <p14:creationId xmlns:p14="http://schemas.microsoft.com/office/powerpoint/2010/main" val="17319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Snapshots of Daniel’s Life and Work</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Daniel to King Belshazzar: “The God who holds your breath in His hand and owns all your ways, you have not glorified” (5:23).</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“Then Belshazzar gave the command, and they clothed </a:t>
            </a:r>
            <a:r>
              <a:rPr lang="en-US" b="1" dirty="0" smtClean="0">
                <a:latin typeface="Lucida Sans Unicode" panose="020B0602030504020204" pitchFamily="34" charset="0"/>
                <a:cs typeface="Lucida Sans Unicode" panose="020B0602030504020204" pitchFamily="34" charset="0"/>
              </a:rPr>
              <a:t>Daniel</a:t>
            </a:r>
            <a:r>
              <a:rPr lang="en-US" dirty="0" smtClean="0">
                <a:latin typeface="Lucida Sans Unicode" panose="020B0602030504020204" pitchFamily="34" charset="0"/>
                <a:cs typeface="Lucida Sans Unicode" panose="020B0602030504020204" pitchFamily="34" charset="0"/>
              </a:rPr>
              <a:t> with purple and put a chain a gold around his neck, and made a proclamation concerning him that he should be the third ruler in the kingdom” (5:29).</a:t>
            </a:r>
          </a:p>
        </p:txBody>
      </p:sp>
    </p:spTree>
    <p:extLst>
      <p:ext uri="{BB962C8B-B14F-4D97-AF65-F5344CB8AC3E}">
        <p14:creationId xmlns:p14="http://schemas.microsoft.com/office/powerpoint/2010/main" val="256222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Snapshots of Daniel’s Life and Work</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a:t>
            </a:r>
            <a:r>
              <a:rPr lang="en-US" b="1" dirty="0" smtClean="0">
                <a:latin typeface="Lucida Sans Unicode" panose="020B0602030504020204" pitchFamily="34" charset="0"/>
                <a:cs typeface="Lucida Sans Unicode" panose="020B0602030504020204" pitchFamily="34" charset="0"/>
              </a:rPr>
              <a:t>Daniel distinguished himself</a:t>
            </a:r>
            <a:r>
              <a:rPr lang="en-US" dirty="0" smtClean="0">
                <a:latin typeface="Lucida Sans Unicode" panose="020B0602030504020204" pitchFamily="34" charset="0"/>
                <a:cs typeface="Lucida Sans Unicode" panose="020B0602030504020204" pitchFamily="34" charset="0"/>
              </a:rPr>
              <a:t> above the governors and satraps…the king [Darius] gave thought to setting him over the whole realm” (6:3).</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“They could find no charge or fault, because he was </a:t>
            </a:r>
            <a:r>
              <a:rPr lang="en-US" b="1" dirty="0" smtClean="0">
                <a:latin typeface="Lucida Sans Unicode" panose="020B0602030504020204" pitchFamily="34" charset="0"/>
                <a:cs typeface="Lucida Sans Unicode" panose="020B0602030504020204" pitchFamily="34" charset="0"/>
              </a:rPr>
              <a:t>faithful</a:t>
            </a:r>
            <a:r>
              <a:rPr lang="en-US" dirty="0" smtClean="0">
                <a:latin typeface="Lucida Sans Unicode" panose="020B0602030504020204" pitchFamily="34" charset="0"/>
                <a:cs typeface="Lucida Sans Unicode" panose="020B0602030504020204" pitchFamily="34" charset="0"/>
              </a:rPr>
              <a:t>; nor was there any error found in him” (6:4).</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a:t>
            </a:r>
            <a:r>
              <a:rPr lang="en-US" b="1" dirty="0" smtClean="0">
                <a:latin typeface="Lucida Sans Unicode" panose="020B0602030504020204" pitchFamily="34" charset="0"/>
                <a:cs typeface="Lucida Sans Unicode" panose="020B0602030504020204" pitchFamily="34" charset="0"/>
              </a:rPr>
              <a:t>Daniel…knelt down on his knees</a:t>
            </a:r>
            <a:r>
              <a:rPr lang="en-US" dirty="0" smtClean="0">
                <a:latin typeface="Lucida Sans Unicode" panose="020B0602030504020204" pitchFamily="34" charset="0"/>
                <a:cs typeface="Lucida Sans Unicode" panose="020B0602030504020204" pitchFamily="34" charset="0"/>
              </a:rPr>
              <a:t> three times that day, and prayed and gave thanks before his God, as was his custom since early days” (6:10).</a:t>
            </a:r>
          </a:p>
        </p:txBody>
      </p:sp>
    </p:spTree>
    <p:extLst>
      <p:ext uri="{BB962C8B-B14F-4D97-AF65-F5344CB8AC3E}">
        <p14:creationId xmlns:p14="http://schemas.microsoft.com/office/powerpoint/2010/main" val="71824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Outline of Daniel</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normAutofit/>
          </a:bodyPr>
          <a:lstStyle/>
          <a:p>
            <a:pPr>
              <a:lnSpc>
                <a:spcPct val="125000"/>
              </a:lnSpc>
              <a:spcBef>
                <a:spcPts val="0"/>
              </a:spcBef>
              <a:spcAft>
                <a:spcPts val="1800"/>
              </a:spcAft>
            </a:pPr>
            <a:r>
              <a:rPr lang="en-US" dirty="0" smtClean="0">
                <a:latin typeface="Lucida Sans Unicode" panose="020B0602030504020204" pitchFamily="34" charset="0"/>
                <a:cs typeface="Lucida Sans Unicode" panose="020B0602030504020204" pitchFamily="34" charset="0"/>
              </a:rPr>
              <a:t>Daniel falls neatly into two major divisions:</a:t>
            </a:r>
          </a:p>
          <a:p>
            <a:pPr lvl="1">
              <a:lnSpc>
                <a:spcPct val="125000"/>
              </a:lnSpc>
              <a:spcBef>
                <a:spcPts val="0"/>
              </a:spcBef>
              <a:spcAft>
                <a:spcPts val="1800"/>
              </a:spcAft>
            </a:pPr>
            <a:r>
              <a:rPr lang="en-US" sz="2200" b="1" dirty="0" smtClean="0">
                <a:latin typeface="Lucida Sans Unicode" panose="020B0602030504020204" pitchFamily="34" charset="0"/>
                <a:cs typeface="Lucida Sans Unicode" panose="020B0602030504020204" pitchFamily="34" charset="0"/>
              </a:rPr>
              <a:t>Chapters 1-6</a:t>
            </a:r>
            <a:r>
              <a:rPr lang="en-US" sz="2200" dirty="0" smtClean="0">
                <a:latin typeface="Lucida Sans Unicode" panose="020B0602030504020204" pitchFamily="34" charset="0"/>
                <a:cs typeface="Lucida Sans Unicode" panose="020B0602030504020204" pitchFamily="34" charset="0"/>
              </a:rPr>
              <a:t> record events in the lives of Daniel, his three friends, Shadrach, Meshach, and Abed-</a:t>
            </a:r>
            <a:r>
              <a:rPr lang="en-US" sz="2200" dirty="0" err="1" smtClean="0">
                <a:latin typeface="Lucida Sans Unicode" panose="020B0602030504020204" pitchFamily="34" charset="0"/>
                <a:cs typeface="Lucida Sans Unicode" panose="020B0602030504020204" pitchFamily="34" charset="0"/>
              </a:rPr>
              <a:t>Nego</a:t>
            </a:r>
            <a:r>
              <a:rPr lang="en-US" sz="2200" dirty="0" smtClean="0">
                <a:latin typeface="Lucida Sans Unicode" panose="020B0602030504020204" pitchFamily="34" charset="0"/>
                <a:cs typeface="Lucida Sans Unicode" panose="020B0602030504020204" pitchFamily="34" charset="0"/>
              </a:rPr>
              <a:t>, and their interactions with various kings.</a:t>
            </a:r>
          </a:p>
          <a:p>
            <a:pPr lvl="1">
              <a:lnSpc>
                <a:spcPct val="125000"/>
              </a:lnSpc>
              <a:spcBef>
                <a:spcPts val="0"/>
              </a:spcBef>
              <a:spcAft>
                <a:spcPts val="1800"/>
              </a:spcAft>
            </a:pPr>
            <a:r>
              <a:rPr lang="en-US" sz="2200" b="1" dirty="0" smtClean="0">
                <a:latin typeface="Lucida Sans Unicode" panose="020B0602030504020204" pitchFamily="34" charset="0"/>
                <a:cs typeface="Lucida Sans Unicode" panose="020B0602030504020204" pitchFamily="34" charset="0"/>
              </a:rPr>
              <a:t>Chapters 7-12</a:t>
            </a:r>
            <a:r>
              <a:rPr lang="en-US" sz="2200" dirty="0" smtClean="0">
                <a:latin typeface="Lucida Sans Unicode" panose="020B0602030504020204" pitchFamily="34" charset="0"/>
                <a:cs typeface="Lucida Sans Unicode" panose="020B0602030504020204" pitchFamily="34" charset="0"/>
              </a:rPr>
              <a:t> relate the dreams and visions of Daniel.</a:t>
            </a:r>
          </a:p>
          <a:p>
            <a:pPr>
              <a:lnSpc>
                <a:spcPct val="125000"/>
              </a:lnSpc>
              <a:spcBef>
                <a:spcPts val="0"/>
              </a:spcBef>
              <a:spcAft>
                <a:spcPts val="1800"/>
              </a:spcAft>
            </a:pPr>
            <a:r>
              <a:rPr lang="en-US" dirty="0" smtClean="0">
                <a:latin typeface="Lucida Sans Unicode" panose="020B0602030504020204" pitchFamily="34" charset="0"/>
                <a:cs typeface="Lucida Sans Unicode" panose="020B0602030504020204" pitchFamily="34" charset="0"/>
              </a:rPr>
              <a:t>Of these </a:t>
            </a:r>
            <a:r>
              <a:rPr lang="en-US" dirty="0" smtClean="0">
                <a:latin typeface="Lucida Sans Unicode" panose="020B0602030504020204" pitchFamily="34" charset="0"/>
                <a:cs typeface="Lucida Sans Unicode" panose="020B0602030504020204" pitchFamily="34" charset="0"/>
              </a:rPr>
              <a:t>two divisions, </a:t>
            </a:r>
            <a:r>
              <a:rPr lang="en-US" dirty="0" smtClean="0">
                <a:latin typeface="Lucida Sans Unicode" panose="020B0602030504020204" pitchFamily="34" charset="0"/>
                <a:cs typeface="Lucida Sans Unicode" panose="020B0602030504020204" pitchFamily="34" charset="0"/>
              </a:rPr>
              <a:t>which would you say is the more difficult to understand?</a:t>
            </a:r>
          </a:p>
          <a:p>
            <a:pPr lvl="1">
              <a:lnSpc>
                <a:spcPct val="125000"/>
              </a:lnSpc>
              <a:spcBef>
                <a:spcPts val="0"/>
              </a:spcBef>
              <a:spcAft>
                <a:spcPts val="1800"/>
              </a:spcAft>
            </a:pPr>
            <a:r>
              <a:rPr lang="en-US" dirty="0" smtClean="0">
                <a:latin typeface="Lucida Sans Unicode" panose="020B0602030504020204" pitchFamily="34" charset="0"/>
                <a:cs typeface="Lucida Sans Unicode" panose="020B0602030504020204" pitchFamily="34" charset="0"/>
              </a:rPr>
              <a:t>A large amount of symbolism is used in these visions.</a:t>
            </a:r>
          </a:p>
        </p:txBody>
      </p:sp>
    </p:spTree>
    <p:extLst>
      <p:ext uri="{BB962C8B-B14F-4D97-AF65-F5344CB8AC3E}">
        <p14:creationId xmlns:p14="http://schemas.microsoft.com/office/powerpoint/2010/main" val="37727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Snapshots of Daniel’s Life and Work</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“Then </a:t>
            </a:r>
            <a:r>
              <a:rPr lang="en-US" b="1" dirty="0" smtClean="0">
                <a:latin typeface="Lucida Sans Unicode" panose="020B0602030504020204" pitchFamily="34" charset="0"/>
                <a:cs typeface="Lucida Sans Unicode" panose="020B0602030504020204" pitchFamily="34" charset="0"/>
              </a:rPr>
              <a:t>Daniel</a:t>
            </a:r>
            <a:r>
              <a:rPr lang="en-US" dirty="0" smtClean="0">
                <a:latin typeface="Lucida Sans Unicode" panose="020B0602030504020204" pitchFamily="34" charset="0"/>
                <a:cs typeface="Lucida Sans Unicode" panose="020B0602030504020204" pitchFamily="34" charset="0"/>
              </a:rPr>
              <a:t> said to the king, ‘O king, live forever’” (6:21).</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“In the first year of Belshazzar king of Babylon, </a:t>
            </a:r>
            <a:r>
              <a:rPr lang="en-US" b="1" dirty="0" smtClean="0">
                <a:latin typeface="Lucida Sans Unicode" panose="020B0602030504020204" pitchFamily="34" charset="0"/>
                <a:cs typeface="Lucida Sans Unicode" panose="020B0602030504020204" pitchFamily="34" charset="0"/>
              </a:rPr>
              <a:t>Daniel</a:t>
            </a:r>
            <a:r>
              <a:rPr lang="en-US" dirty="0" smtClean="0">
                <a:latin typeface="Lucida Sans Unicode" panose="020B0602030504020204" pitchFamily="34" charset="0"/>
                <a:cs typeface="Lucida Sans Unicode" panose="020B0602030504020204" pitchFamily="34" charset="0"/>
              </a:rPr>
              <a:t> had a dream and visions of his head while on his bed…” (7:2).</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“And I prayed to the LORD my God, and </a:t>
            </a:r>
            <a:r>
              <a:rPr lang="en-US" b="1" dirty="0" smtClean="0">
                <a:latin typeface="Lucida Sans Unicode" panose="020B0602030504020204" pitchFamily="34" charset="0"/>
                <a:cs typeface="Lucida Sans Unicode" panose="020B0602030504020204" pitchFamily="34" charset="0"/>
              </a:rPr>
              <a:t>made</a:t>
            </a:r>
            <a:r>
              <a:rPr lang="en-US" dirty="0" smtClean="0">
                <a:latin typeface="Lucida Sans Unicode" panose="020B0602030504020204" pitchFamily="34" charset="0"/>
                <a:cs typeface="Lucida Sans Unicode" panose="020B0602030504020204" pitchFamily="34" charset="0"/>
              </a:rPr>
              <a:t> </a:t>
            </a:r>
            <a:r>
              <a:rPr lang="en-US" b="1" dirty="0" smtClean="0">
                <a:latin typeface="Lucida Sans Unicode" panose="020B0602030504020204" pitchFamily="34" charset="0"/>
                <a:cs typeface="Lucida Sans Unicode" panose="020B0602030504020204" pitchFamily="34" charset="0"/>
              </a:rPr>
              <a:t>confession</a:t>
            </a:r>
            <a:r>
              <a:rPr lang="en-US" dirty="0" smtClean="0">
                <a:latin typeface="Lucida Sans Unicode" panose="020B0602030504020204" pitchFamily="34" charset="0"/>
                <a:cs typeface="Lucida Sans Unicode" panose="020B0602030504020204" pitchFamily="34" charset="0"/>
              </a:rPr>
              <a:t>…we have sinned and committed iniquity…” (9:4).</a:t>
            </a:r>
          </a:p>
        </p:txBody>
      </p:sp>
    </p:spTree>
    <p:extLst>
      <p:ext uri="{BB962C8B-B14F-4D97-AF65-F5344CB8AC3E}">
        <p14:creationId xmlns:p14="http://schemas.microsoft.com/office/powerpoint/2010/main" val="52182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Snapshots of Daniel’s Life and Work</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“I was left alone when I saw this great vision, and </a:t>
            </a:r>
            <a:r>
              <a:rPr lang="en-US" b="1" dirty="0" smtClean="0">
                <a:latin typeface="Lucida Sans Unicode" panose="020B0602030504020204" pitchFamily="34" charset="0"/>
                <a:cs typeface="Lucida Sans Unicode" panose="020B0602030504020204" pitchFamily="34" charset="0"/>
              </a:rPr>
              <a:t>no strength remained in me</a:t>
            </a:r>
            <a:r>
              <a:rPr lang="en-US" dirty="0" smtClean="0">
                <a:latin typeface="Lucida Sans Unicode" panose="020B0602030504020204" pitchFamily="34" charset="0"/>
                <a:cs typeface="Lucida Sans Unicode" panose="020B0602030504020204" pitchFamily="34" charset="0"/>
              </a:rPr>
              <a:t>; for my vigor was turned to frailty in me, and I retained no strength” (10:8).</a:t>
            </a:r>
          </a:p>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“Then he said to me, ‘Do not fear, Daniel, for from the first day that you </a:t>
            </a:r>
            <a:r>
              <a:rPr lang="en-US" b="1" dirty="0" smtClean="0">
                <a:latin typeface="Lucida Sans Unicode" panose="020B0602030504020204" pitchFamily="34" charset="0"/>
                <a:cs typeface="Lucida Sans Unicode" panose="020B0602030504020204" pitchFamily="34" charset="0"/>
              </a:rPr>
              <a:t>set your heart to understand</a:t>
            </a:r>
            <a:r>
              <a:rPr lang="en-US" dirty="0" smtClean="0">
                <a:latin typeface="Lucida Sans Unicode" panose="020B0602030504020204" pitchFamily="34" charset="0"/>
                <a:cs typeface="Lucida Sans Unicode" panose="020B0602030504020204" pitchFamily="34" charset="0"/>
              </a:rPr>
              <a:t>, and to </a:t>
            </a:r>
            <a:r>
              <a:rPr lang="en-US" b="1" dirty="0" smtClean="0">
                <a:latin typeface="Lucida Sans Unicode" panose="020B0602030504020204" pitchFamily="34" charset="0"/>
                <a:cs typeface="Lucida Sans Unicode" panose="020B0602030504020204" pitchFamily="34" charset="0"/>
              </a:rPr>
              <a:t>humble yourself before your God</a:t>
            </a:r>
            <a:r>
              <a:rPr lang="en-US" dirty="0" smtClean="0">
                <a:latin typeface="Lucida Sans Unicode" panose="020B0602030504020204" pitchFamily="34" charset="0"/>
                <a:cs typeface="Lucida Sans Unicode" panose="020B0602030504020204" pitchFamily="34" charset="0"/>
              </a:rPr>
              <a:t>, your words were heard; and I have come because of your words” (10:12).</a:t>
            </a:r>
          </a:p>
        </p:txBody>
      </p:sp>
    </p:spTree>
    <p:extLst>
      <p:ext uri="{BB962C8B-B14F-4D97-AF65-F5344CB8AC3E}">
        <p14:creationId xmlns:p14="http://schemas.microsoft.com/office/powerpoint/2010/main" val="421792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So what do we see in Daniel?</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820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Humility, faith, love, courage, consistency, wisdom, integrity, respect for others, etc.</a:t>
            </a:r>
          </a:p>
        </p:txBody>
      </p:sp>
    </p:spTree>
    <p:extLst>
      <p:ext uri="{BB962C8B-B14F-4D97-AF65-F5344CB8AC3E}">
        <p14:creationId xmlns:p14="http://schemas.microsoft.com/office/powerpoint/2010/main" val="604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Time Frame for Daniel</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normAutofit/>
          </a:bodyPr>
          <a:lstStyle/>
          <a:p>
            <a:pPr>
              <a:lnSpc>
                <a:spcPct val="125000"/>
              </a:lnSpc>
              <a:spcBef>
                <a:spcPts val="0"/>
              </a:spcBef>
              <a:spcAft>
                <a:spcPts val="1800"/>
              </a:spcAft>
            </a:pPr>
            <a:r>
              <a:rPr lang="en-US" dirty="0" smtClean="0">
                <a:latin typeface="Lucida Sans Unicode" panose="020B0602030504020204" pitchFamily="34" charset="0"/>
                <a:cs typeface="Lucida Sans Unicode" panose="020B0602030504020204" pitchFamily="34" charset="0"/>
              </a:rPr>
              <a:t>Daniel’s life and work covers the entire period of captivity (606-536 B.C.), and slightly beyond.</a:t>
            </a:r>
          </a:p>
          <a:p>
            <a:pPr>
              <a:lnSpc>
                <a:spcPct val="125000"/>
              </a:lnSpc>
              <a:spcBef>
                <a:spcPts val="0"/>
              </a:spcBef>
              <a:spcAft>
                <a:spcPts val="1800"/>
              </a:spcAft>
            </a:pPr>
            <a:r>
              <a:rPr lang="en-US" dirty="0" smtClean="0">
                <a:latin typeface="Lucida Sans Unicode" panose="020B0602030504020204" pitchFamily="34" charset="0"/>
                <a:cs typeface="Lucida Sans Unicode" panose="020B0602030504020204" pitchFamily="34" charset="0"/>
              </a:rPr>
              <a:t>Daniel served as an official under the Babylonians, and then later the Medes and Persians.</a:t>
            </a:r>
          </a:p>
        </p:txBody>
      </p:sp>
    </p:spTree>
    <p:extLst>
      <p:ext uri="{BB962C8B-B14F-4D97-AF65-F5344CB8AC3E}">
        <p14:creationId xmlns:p14="http://schemas.microsoft.com/office/powerpoint/2010/main" val="27022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Succession of Kingdoms</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normAutofit/>
          </a:bodyPr>
          <a:lstStyle/>
          <a:p>
            <a:pPr>
              <a:lnSpc>
                <a:spcPct val="125000"/>
              </a:lnSpc>
              <a:spcBef>
                <a:spcPts val="0"/>
              </a:spcBef>
              <a:spcAft>
                <a:spcPts val="1800"/>
              </a:spcAft>
            </a:pPr>
            <a:r>
              <a:rPr lang="en-US" dirty="0" smtClean="0">
                <a:latin typeface="Lucida Sans Unicode" panose="020B0602030504020204" pitchFamily="34" charset="0"/>
                <a:cs typeface="Lucida Sans Unicode" panose="020B0602030504020204" pitchFamily="34" charset="0"/>
              </a:rPr>
              <a:t>We need to get this fixed in our minds, because many of the prophecies relate in some way to the </a:t>
            </a:r>
            <a:r>
              <a:rPr lang="en-US" dirty="0" smtClean="0">
                <a:latin typeface="Lucida Sans Unicode" panose="020B0602030504020204" pitchFamily="34" charset="0"/>
                <a:cs typeface="Lucida Sans Unicode" panose="020B0602030504020204" pitchFamily="34" charset="0"/>
              </a:rPr>
              <a:t>following succession </a:t>
            </a:r>
            <a:r>
              <a:rPr lang="en-US" dirty="0" smtClean="0">
                <a:latin typeface="Lucida Sans Unicode" panose="020B0602030504020204" pitchFamily="34" charset="0"/>
                <a:cs typeface="Lucida Sans Unicode" panose="020B0602030504020204" pitchFamily="34" charset="0"/>
              </a:rPr>
              <a:t>of </a:t>
            </a:r>
            <a:r>
              <a:rPr lang="en-US" dirty="0" smtClean="0">
                <a:latin typeface="Lucida Sans Unicode" panose="020B0602030504020204" pitchFamily="34" charset="0"/>
                <a:cs typeface="Lucida Sans Unicode" panose="020B0602030504020204" pitchFamily="34" charset="0"/>
              </a:rPr>
              <a:t>kingdoms:</a:t>
            </a:r>
            <a:endParaRPr lang="en-US" dirty="0" smtClean="0">
              <a:latin typeface="Lucida Sans Unicode" panose="020B0602030504020204" pitchFamily="34" charset="0"/>
              <a:cs typeface="Lucida Sans Unicode" panose="020B0602030504020204" pitchFamily="34" charset="0"/>
            </a:endParaRPr>
          </a:p>
          <a:p>
            <a:pPr>
              <a:lnSpc>
                <a:spcPct val="125000"/>
              </a:lnSpc>
              <a:spcBef>
                <a:spcPts val="0"/>
              </a:spcBef>
              <a:spcAft>
                <a:spcPts val="1800"/>
              </a:spcAft>
            </a:pPr>
            <a:r>
              <a:rPr lang="en-US" b="1" dirty="0" smtClean="0">
                <a:latin typeface="Lucida Sans Unicode" panose="020B0602030504020204" pitchFamily="34" charset="0"/>
                <a:cs typeface="Lucida Sans Unicode" panose="020B0602030504020204" pitchFamily="34" charset="0"/>
              </a:rPr>
              <a:t>Babylon</a:t>
            </a:r>
            <a:r>
              <a:rPr lang="en-US" dirty="0" smtClean="0">
                <a:latin typeface="Lucida Sans Unicode" panose="020B0602030504020204" pitchFamily="34" charset="0"/>
                <a:cs typeface="Lucida Sans Unicode" panose="020B0602030504020204" pitchFamily="34" charset="0"/>
              </a:rPr>
              <a:t> is the world power when Daniel begins his work, </a:t>
            </a:r>
            <a:r>
              <a:rPr lang="en-US" dirty="0" smtClean="0">
                <a:latin typeface="Lucida Sans Unicode" panose="020B0602030504020204" pitchFamily="34" charset="0"/>
                <a:cs typeface="Lucida Sans Unicode" panose="020B0602030504020204" pitchFamily="34" charset="0"/>
              </a:rPr>
              <a:t>followed </a:t>
            </a:r>
            <a:r>
              <a:rPr lang="en-US" dirty="0" smtClean="0">
                <a:latin typeface="Lucida Sans Unicode" panose="020B0602030504020204" pitchFamily="34" charset="0"/>
                <a:cs typeface="Lucida Sans Unicode" panose="020B0602030504020204" pitchFamily="34" charset="0"/>
              </a:rPr>
              <a:t>by the </a:t>
            </a:r>
            <a:r>
              <a:rPr lang="en-US" b="1" dirty="0" smtClean="0">
                <a:latin typeface="Lucida Sans Unicode" panose="020B0602030504020204" pitchFamily="34" charset="0"/>
                <a:cs typeface="Lucida Sans Unicode" panose="020B0602030504020204" pitchFamily="34" charset="0"/>
              </a:rPr>
              <a:t>Medes and Persians</a:t>
            </a:r>
            <a:r>
              <a:rPr lang="en-US" dirty="0" smtClean="0">
                <a:latin typeface="Lucida Sans Unicode" panose="020B0602030504020204" pitchFamily="34" charset="0"/>
                <a:cs typeface="Lucida Sans Unicode" panose="020B0602030504020204" pitchFamily="34" charset="0"/>
              </a:rPr>
              <a:t> (</a:t>
            </a:r>
            <a:r>
              <a:rPr lang="en-US" dirty="0" err="1" smtClean="0">
                <a:latin typeface="Lucida Sans Unicode" panose="020B0602030504020204" pitchFamily="34" charset="0"/>
                <a:cs typeface="Lucida Sans Unicode" panose="020B0602030504020204" pitchFamily="34" charset="0"/>
              </a:rPr>
              <a:t>Medo</a:t>
            </a:r>
            <a:r>
              <a:rPr lang="en-US" dirty="0" smtClean="0">
                <a:latin typeface="Lucida Sans Unicode" panose="020B0602030504020204" pitchFamily="34" charset="0"/>
                <a:cs typeface="Lucida Sans Unicode" panose="020B0602030504020204" pitchFamily="34" charset="0"/>
              </a:rPr>
              <a:t>-Persian Empire), the </a:t>
            </a:r>
            <a:r>
              <a:rPr lang="en-US" b="1" dirty="0" smtClean="0">
                <a:latin typeface="Lucida Sans Unicode" panose="020B0602030504020204" pitchFamily="34" charset="0"/>
                <a:cs typeface="Lucida Sans Unicode" panose="020B0602030504020204" pitchFamily="34" charset="0"/>
              </a:rPr>
              <a:t>Grecian</a:t>
            </a:r>
            <a:r>
              <a:rPr lang="en-US" dirty="0" smtClean="0">
                <a:latin typeface="Lucida Sans Unicode" panose="020B0602030504020204" pitchFamily="34" charset="0"/>
                <a:cs typeface="Lucida Sans Unicode" panose="020B0602030504020204" pitchFamily="34" charset="0"/>
              </a:rPr>
              <a:t> empire, and the </a:t>
            </a:r>
            <a:r>
              <a:rPr lang="en-US" b="1" dirty="0" smtClean="0">
                <a:latin typeface="Lucida Sans Unicode" panose="020B0602030504020204" pitchFamily="34" charset="0"/>
                <a:cs typeface="Lucida Sans Unicode" panose="020B0602030504020204" pitchFamily="34" charset="0"/>
              </a:rPr>
              <a:t>Roman</a:t>
            </a:r>
            <a:r>
              <a:rPr lang="en-US" dirty="0" smtClean="0">
                <a:latin typeface="Lucida Sans Unicode" panose="020B0602030504020204" pitchFamily="34" charset="0"/>
                <a:cs typeface="Lucida Sans Unicode" panose="020B0602030504020204" pitchFamily="34" charset="0"/>
              </a:rPr>
              <a:t> Empire.</a:t>
            </a:r>
          </a:p>
        </p:txBody>
      </p:sp>
    </p:spTree>
    <p:extLst>
      <p:ext uri="{BB962C8B-B14F-4D97-AF65-F5344CB8AC3E}">
        <p14:creationId xmlns:p14="http://schemas.microsoft.com/office/powerpoint/2010/main" val="42709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References to Daniel in Ezekiel</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normAutofit/>
          </a:bodyPr>
          <a:lstStyle/>
          <a:p>
            <a:pPr>
              <a:lnSpc>
                <a:spcPct val="125000"/>
              </a:lnSpc>
              <a:spcBef>
                <a:spcPts val="0"/>
              </a:spcBef>
              <a:spcAft>
                <a:spcPts val="1400"/>
              </a:spcAft>
            </a:pPr>
            <a:r>
              <a:rPr lang="en-US" sz="2200" dirty="0" smtClean="0">
                <a:latin typeface="Lucida Sans Unicode" panose="020B0602030504020204" pitchFamily="34" charset="0"/>
                <a:cs typeface="Lucida Sans Unicode" panose="020B0602030504020204" pitchFamily="34" charset="0"/>
              </a:rPr>
              <a:t>“Even if these three men, Noah, </a:t>
            </a:r>
            <a:r>
              <a:rPr lang="en-US" sz="2200" b="1" dirty="0" smtClean="0">
                <a:latin typeface="Lucida Sans Unicode" panose="020B0602030504020204" pitchFamily="34" charset="0"/>
                <a:cs typeface="Lucida Sans Unicode" panose="020B0602030504020204" pitchFamily="34" charset="0"/>
              </a:rPr>
              <a:t>Daniel</a:t>
            </a:r>
            <a:r>
              <a:rPr lang="en-US" sz="2200" dirty="0" smtClean="0">
                <a:latin typeface="Lucida Sans Unicode" panose="020B0602030504020204" pitchFamily="34" charset="0"/>
                <a:cs typeface="Lucida Sans Unicode" panose="020B0602030504020204" pitchFamily="34" charset="0"/>
              </a:rPr>
              <a:t>, and Job, were in it, they would deliver only themselves by their righteousness,” says the Lord GOD (Ezekiel 14:14).</a:t>
            </a:r>
          </a:p>
          <a:p>
            <a:pPr>
              <a:lnSpc>
                <a:spcPct val="125000"/>
              </a:lnSpc>
              <a:spcBef>
                <a:spcPts val="0"/>
              </a:spcBef>
              <a:spcAft>
                <a:spcPts val="1400"/>
              </a:spcAft>
            </a:pPr>
            <a:r>
              <a:rPr lang="en-US" sz="2200" dirty="0" smtClean="0">
                <a:latin typeface="Lucida Sans Unicode" panose="020B0602030504020204" pitchFamily="34" charset="0"/>
                <a:cs typeface="Lucida Sans Unicode" panose="020B0602030504020204" pitchFamily="34" charset="0"/>
              </a:rPr>
              <a:t>“Even though Noah, </a:t>
            </a:r>
            <a:r>
              <a:rPr lang="en-US" sz="2200" b="1" dirty="0" smtClean="0">
                <a:latin typeface="Lucida Sans Unicode" panose="020B0602030504020204" pitchFamily="34" charset="0"/>
                <a:cs typeface="Lucida Sans Unicode" panose="020B0602030504020204" pitchFamily="34" charset="0"/>
              </a:rPr>
              <a:t>Daniel</a:t>
            </a:r>
            <a:r>
              <a:rPr lang="en-US" sz="2200" dirty="0" smtClean="0">
                <a:latin typeface="Lucida Sans Unicode" panose="020B0602030504020204" pitchFamily="34" charset="0"/>
                <a:cs typeface="Lucida Sans Unicode" panose="020B0602030504020204" pitchFamily="34" charset="0"/>
              </a:rPr>
              <a:t>, and Job were in it…they would deliver neither son nor daughter; they would deliver only themselves by their righteousness” (Ezekiel 14:20).</a:t>
            </a:r>
          </a:p>
          <a:p>
            <a:pPr lvl="1">
              <a:lnSpc>
                <a:spcPct val="125000"/>
              </a:lnSpc>
              <a:spcBef>
                <a:spcPts val="0"/>
              </a:spcBef>
              <a:spcAft>
                <a:spcPts val="1400"/>
              </a:spcAft>
            </a:pPr>
            <a:r>
              <a:rPr lang="en-US" sz="2200" dirty="0" smtClean="0">
                <a:latin typeface="Lucida Sans Unicode" panose="020B0602030504020204" pitchFamily="34" charset="0"/>
                <a:cs typeface="Lucida Sans Unicode" panose="020B0602030504020204" pitchFamily="34" charset="0"/>
              </a:rPr>
              <a:t>How</a:t>
            </a:r>
            <a:r>
              <a:rPr lang="en-US" sz="2200" dirty="0" smtClean="0">
                <a:latin typeface="Lucida Sans Unicode" panose="020B0602030504020204" pitchFamily="34" charset="0"/>
                <a:cs typeface="Lucida Sans Unicode" panose="020B0602030504020204" pitchFamily="34" charset="0"/>
              </a:rPr>
              <a:t>, then, did God regard Daniel?</a:t>
            </a:r>
          </a:p>
          <a:p>
            <a:pPr>
              <a:lnSpc>
                <a:spcPct val="125000"/>
              </a:lnSpc>
              <a:spcBef>
                <a:spcPts val="0"/>
              </a:spcBef>
              <a:spcAft>
                <a:spcPts val="1400"/>
              </a:spcAft>
            </a:pPr>
            <a:r>
              <a:rPr lang="en-US" sz="2200" dirty="0" smtClean="0">
                <a:latin typeface="Lucida Sans Unicode" panose="020B0602030504020204" pitchFamily="34" charset="0"/>
                <a:cs typeface="Lucida Sans Unicode" panose="020B0602030504020204" pitchFamily="34" charset="0"/>
              </a:rPr>
              <a:t>“Behold, you are wiser than </a:t>
            </a:r>
            <a:r>
              <a:rPr lang="en-US" sz="2200" b="1" dirty="0" smtClean="0">
                <a:latin typeface="Lucida Sans Unicode" panose="020B0602030504020204" pitchFamily="34" charset="0"/>
                <a:cs typeface="Lucida Sans Unicode" panose="020B0602030504020204" pitchFamily="34" charset="0"/>
              </a:rPr>
              <a:t>Daniel</a:t>
            </a:r>
            <a:r>
              <a:rPr lang="en-US" sz="2200" dirty="0" smtClean="0">
                <a:latin typeface="Lucida Sans Unicode" panose="020B0602030504020204" pitchFamily="34" charset="0"/>
                <a:cs typeface="Lucida Sans Unicode" panose="020B0602030504020204" pitchFamily="34" charset="0"/>
              </a:rPr>
              <a:t>!” (Ezekiel 28:3).</a:t>
            </a:r>
          </a:p>
          <a:p>
            <a:pPr lvl="1">
              <a:lnSpc>
                <a:spcPct val="125000"/>
              </a:lnSpc>
              <a:spcBef>
                <a:spcPts val="0"/>
              </a:spcBef>
              <a:spcAft>
                <a:spcPts val="1400"/>
              </a:spcAft>
            </a:pPr>
            <a:r>
              <a:rPr lang="en-US" sz="2200" dirty="0" smtClean="0">
                <a:latin typeface="Lucida Sans Unicode" panose="020B0602030504020204" pitchFamily="34" charset="0"/>
                <a:cs typeface="Lucida Sans Unicode" panose="020B0602030504020204" pitchFamily="34" charset="0"/>
              </a:rPr>
              <a:t>What God said sarcastically to the king of Tyre.</a:t>
            </a:r>
          </a:p>
        </p:txBody>
      </p:sp>
    </p:spTree>
    <p:extLst>
      <p:ext uri="{BB962C8B-B14F-4D97-AF65-F5344CB8AC3E}">
        <p14:creationId xmlns:p14="http://schemas.microsoft.com/office/powerpoint/2010/main" val="108731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A Reference to Daniel by Jesus</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“Therefore when you see the ‘abomination of desolation,’ spoken of by </a:t>
            </a:r>
            <a:r>
              <a:rPr lang="en-US" b="1" dirty="0" smtClean="0">
                <a:latin typeface="Lucida Sans Unicode" panose="020B0602030504020204" pitchFamily="34" charset="0"/>
                <a:cs typeface="Lucida Sans Unicode" panose="020B0602030504020204" pitchFamily="34" charset="0"/>
              </a:rPr>
              <a:t>Daniel</a:t>
            </a:r>
            <a:r>
              <a:rPr lang="en-US" dirty="0" smtClean="0">
                <a:latin typeface="Lucida Sans Unicode" panose="020B0602030504020204" pitchFamily="34" charset="0"/>
                <a:cs typeface="Lucida Sans Unicode" panose="020B0602030504020204" pitchFamily="34" charset="0"/>
              </a:rPr>
              <a:t> </a:t>
            </a:r>
            <a:r>
              <a:rPr lang="en-US" b="1" dirty="0" smtClean="0">
                <a:latin typeface="Lucida Sans Unicode" panose="020B0602030504020204" pitchFamily="34" charset="0"/>
                <a:cs typeface="Lucida Sans Unicode" panose="020B0602030504020204" pitchFamily="34" charset="0"/>
              </a:rPr>
              <a:t>the</a:t>
            </a:r>
            <a:r>
              <a:rPr lang="en-US" dirty="0" smtClean="0">
                <a:latin typeface="Lucida Sans Unicode" panose="020B0602030504020204" pitchFamily="34" charset="0"/>
                <a:cs typeface="Lucida Sans Unicode" panose="020B0602030504020204" pitchFamily="34" charset="0"/>
              </a:rPr>
              <a:t> </a:t>
            </a:r>
            <a:r>
              <a:rPr lang="en-US" b="1" dirty="0" smtClean="0">
                <a:latin typeface="Lucida Sans Unicode" panose="020B0602030504020204" pitchFamily="34" charset="0"/>
                <a:cs typeface="Lucida Sans Unicode" panose="020B0602030504020204" pitchFamily="34" charset="0"/>
              </a:rPr>
              <a:t>prophet</a:t>
            </a:r>
            <a:r>
              <a:rPr lang="en-US" dirty="0" smtClean="0">
                <a:latin typeface="Lucida Sans Unicode" panose="020B0602030504020204" pitchFamily="34" charset="0"/>
                <a:cs typeface="Lucida Sans Unicode" panose="020B0602030504020204" pitchFamily="34" charset="0"/>
              </a:rPr>
              <a:t>, standing in the holy place” (whoever reads, let him understand) (Matthew 24:15).</a:t>
            </a:r>
          </a:p>
          <a:p>
            <a:pPr lvl="1">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Nearly identical quotation found in Mark 13:14.</a:t>
            </a:r>
          </a:p>
          <a:p>
            <a:pPr lvl="1">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Language used by Jesus in Matthew 24:30 is nearly identical to that used in Daniel 7:13-14.</a:t>
            </a:r>
          </a:p>
          <a:p>
            <a:pPr lvl="1">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Critics have a hard time acknowledging Daniel as a prophet, but Jesus didn’t!</a:t>
            </a:r>
            <a:endParaRPr lang="en-US" sz="22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5894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Another N.T. reference to Daniel?</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normAutofit/>
          </a:bodyPr>
          <a:lstStyle/>
          <a:p>
            <a:pPr>
              <a:lnSpc>
                <a:spcPct val="125000"/>
              </a:lnSpc>
              <a:spcBef>
                <a:spcPts val="0"/>
              </a:spcBef>
              <a:spcAft>
                <a:spcPts val="1200"/>
              </a:spcAft>
            </a:pPr>
            <a:r>
              <a:rPr lang="en-US" dirty="0" smtClean="0">
                <a:latin typeface="Lucida Sans Unicode" panose="020B0602030504020204" pitchFamily="34" charset="0"/>
                <a:cs typeface="Lucida Sans Unicode" panose="020B0602030504020204" pitchFamily="34" charset="0"/>
              </a:rPr>
              <a:t>“Who through faith subdued kingdoms, worked righteousness, obtained promises, </a:t>
            </a:r>
            <a:r>
              <a:rPr lang="en-US" b="1" dirty="0" smtClean="0">
                <a:latin typeface="Lucida Sans Unicode" panose="020B0602030504020204" pitchFamily="34" charset="0"/>
                <a:cs typeface="Lucida Sans Unicode" panose="020B0602030504020204" pitchFamily="34" charset="0"/>
              </a:rPr>
              <a:t>stopped the mouths of lions</a:t>
            </a:r>
            <a:r>
              <a:rPr lang="en-US" dirty="0" smtClean="0">
                <a:latin typeface="Lucida Sans Unicode" panose="020B0602030504020204" pitchFamily="34" charset="0"/>
                <a:cs typeface="Lucida Sans Unicode" panose="020B0602030504020204" pitchFamily="34" charset="0"/>
              </a:rPr>
              <a:t>” (Hebrews 11:33).</a:t>
            </a:r>
          </a:p>
          <a:p>
            <a:pPr lvl="1">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It may or may not be a specific reference to Daniel, but that is exactly what He did by faith.</a:t>
            </a:r>
          </a:p>
          <a:p>
            <a:pPr lvl="1">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“My God sent His angel and shut the lions’ mouths…” (Daniel 6:22).</a:t>
            </a:r>
          </a:p>
          <a:p>
            <a:pPr lvl="1">
              <a:lnSpc>
                <a:spcPct val="125000"/>
              </a:lnSpc>
              <a:spcBef>
                <a:spcPts val="0"/>
              </a:spcBef>
              <a:spcAft>
                <a:spcPts val="1200"/>
              </a:spcAft>
            </a:pPr>
            <a:r>
              <a:rPr lang="en-US" sz="2200" dirty="0" smtClean="0">
                <a:latin typeface="Lucida Sans Unicode" panose="020B0602030504020204" pitchFamily="34" charset="0"/>
                <a:cs typeface="Lucida Sans Unicode" panose="020B0602030504020204" pitchFamily="34" charset="0"/>
              </a:rPr>
              <a:t>Daniel was taken up out of the den, and no injury whatever was found on him, because he believed in his God (Daniel 6:23).</a:t>
            </a:r>
            <a:endParaRPr lang="en-US" sz="22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03742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ucida Sans Unicode" panose="020B0602030504020204" pitchFamily="34" charset="0"/>
                <a:cs typeface="Lucida Sans Unicode" panose="020B0602030504020204" pitchFamily="34" charset="0"/>
              </a:rPr>
              <a:t>The Book of Revelation</a:t>
            </a:r>
            <a:endParaRPr lang="en-US" sz="3600" dirty="0">
              <a:latin typeface="Lucida Sans Unicode" panose="020B0602030504020204" pitchFamily="34" charset="0"/>
              <a:cs typeface="Lucida Sans Unicode" panose="020B0602030504020204" pitchFamily="34" charset="0"/>
            </a:endParaRPr>
          </a:p>
        </p:txBody>
      </p:sp>
      <p:sp>
        <p:nvSpPr>
          <p:cNvPr id="3" name="Content Placeholder 2"/>
          <p:cNvSpPr>
            <a:spLocks noGrp="1"/>
          </p:cNvSpPr>
          <p:nvPr>
            <p:ph idx="1"/>
          </p:nvPr>
        </p:nvSpPr>
        <p:spPr>
          <a:xfrm>
            <a:off x="457200" y="1600200"/>
            <a:ext cx="8305800" cy="4876800"/>
          </a:xfrm>
        </p:spPr>
        <p:txBody>
          <a:bodyPr anchor="ctr">
            <a:normAutofit/>
          </a:bodyPr>
          <a:lstStyle/>
          <a:p>
            <a:pPr>
              <a:lnSpc>
                <a:spcPct val="125000"/>
              </a:lnSpc>
              <a:spcBef>
                <a:spcPts val="0"/>
              </a:spcBef>
              <a:spcAft>
                <a:spcPts val="2400"/>
              </a:spcAft>
            </a:pPr>
            <a:r>
              <a:rPr lang="en-US" dirty="0" smtClean="0">
                <a:latin typeface="Lucida Sans Unicode" panose="020B0602030504020204" pitchFamily="34" charset="0"/>
                <a:cs typeface="Lucida Sans Unicode" panose="020B0602030504020204" pitchFamily="34" charset="0"/>
              </a:rPr>
              <a:t>We will see a close connection between the events foretold in </a:t>
            </a:r>
            <a:r>
              <a:rPr lang="en-US" b="1" dirty="0" smtClean="0">
                <a:latin typeface="Lucida Sans Unicode" panose="020B0602030504020204" pitchFamily="34" charset="0"/>
                <a:cs typeface="Lucida Sans Unicode" panose="020B0602030504020204" pitchFamily="34" charset="0"/>
              </a:rPr>
              <a:t>Daniel</a:t>
            </a:r>
            <a:r>
              <a:rPr lang="en-US" dirty="0" smtClean="0">
                <a:latin typeface="Lucida Sans Unicode" panose="020B0602030504020204" pitchFamily="34" charset="0"/>
                <a:cs typeface="Lucida Sans Unicode" panose="020B0602030504020204" pitchFamily="34" charset="0"/>
              </a:rPr>
              <a:t>, and the events described in </a:t>
            </a:r>
            <a:r>
              <a:rPr lang="en-US" b="1" dirty="0" smtClean="0">
                <a:latin typeface="Lucida Sans Unicode" panose="020B0602030504020204" pitchFamily="34" charset="0"/>
                <a:cs typeface="Lucida Sans Unicode" panose="020B0602030504020204" pitchFamily="34" charset="0"/>
              </a:rPr>
              <a:t>Revelation</a:t>
            </a:r>
            <a:r>
              <a:rPr lang="en-US" dirty="0" smtClean="0">
                <a:latin typeface="Lucida Sans Unicode" panose="020B0602030504020204" pitchFamily="34" charset="0"/>
                <a:cs typeface="Lucida Sans Unicode" panose="020B0602030504020204" pitchFamily="34" charset="0"/>
              </a:rPr>
              <a:t>.</a:t>
            </a:r>
          </a:p>
          <a:p>
            <a:pPr>
              <a:lnSpc>
                <a:spcPct val="125000"/>
              </a:lnSpc>
              <a:spcBef>
                <a:spcPts val="0"/>
              </a:spcBef>
              <a:spcAft>
                <a:spcPts val="2400"/>
              </a:spcAft>
            </a:pPr>
            <a:r>
              <a:rPr lang="en-US" dirty="0" smtClean="0">
                <a:latin typeface="Lucida Sans Unicode" panose="020B0602030504020204" pitchFamily="34" charset="0"/>
                <a:cs typeface="Lucida Sans Unicode" panose="020B0602030504020204" pitchFamily="34" charset="0"/>
              </a:rPr>
              <a:t>We saw last quarter how </a:t>
            </a:r>
            <a:r>
              <a:rPr lang="en-US" b="1" dirty="0" smtClean="0">
                <a:latin typeface="Lucida Sans Unicode" panose="020B0602030504020204" pitchFamily="34" charset="0"/>
                <a:cs typeface="Lucida Sans Unicode" panose="020B0602030504020204" pitchFamily="34" charset="0"/>
              </a:rPr>
              <a:t>Ezekiel</a:t>
            </a:r>
            <a:r>
              <a:rPr lang="en-US" dirty="0" smtClean="0">
                <a:latin typeface="Lucida Sans Unicode" panose="020B0602030504020204" pitchFamily="34" charset="0"/>
                <a:cs typeface="Lucida Sans Unicode" panose="020B0602030504020204" pitchFamily="34" charset="0"/>
              </a:rPr>
              <a:t> helps us in our understanding of </a:t>
            </a:r>
            <a:r>
              <a:rPr lang="en-US" b="1" dirty="0" smtClean="0">
                <a:latin typeface="Lucida Sans Unicode" panose="020B0602030504020204" pitchFamily="34" charset="0"/>
                <a:cs typeface="Lucida Sans Unicode" panose="020B0602030504020204" pitchFamily="34" charset="0"/>
              </a:rPr>
              <a:t>Revelation</a:t>
            </a:r>
            <a:r>
              <a:rPr lang="en-US" dirty="0" smtClean="0">
                <a:latin typeface="Lucida Sans Unicode" panose="020B0602030504020204" pitchFamily="34" charset="0"/>
                <a:cs typeface="Lucida Sans Unicode" panose="020B0602030504020204" pitchFamily="34" charset="0"/>
              </a:rPr>
              <a:t>; the same will be true of </a:t>
            </a:r>
            <a:r>
              <a:rPr lang="en-US" b="1" dirty="0" smtClean="0">
                <a:latin typeface="Lucida Sans Unicode" panose="020B0602030504020204" pitchFamily="34" charset="0"/>
                <a:cs typeface="Lucida Sans Unicode" panose="020B0602030504020204" pitchFamily="34" charset="0"/>
              </a:rPr>
              <a:t>Daniel</a:t>
            </a:r>
            <a:r>
              <a:rPr lang="en-US" dirty="0" smtClean="0">
                <a:latin typeface="Lucida Sans Unicode" panose="020B0602030504020204" pitchFamily="34" charset="0"/>
                <a:cs typeface="Lucida Sans Unicode" panose="020B0602030504020204" pitchFamily="34" charset="0"/>
              </a:rPr>
              <a:t>.</a:t>
            </a:r>
            <a:endParaRPr lang="en-US" dirty="0" smtClean="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2224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Lucida Sans Unicode" panose="020B0602030504020204" pitchFamily="34" charset="0"/>
                <a:cs typeface="Lucida Sans Unicode" panose="020B0602030504020204" pitchFamily="34" charset="0"/>
              </a:rPr>
              <a:t>Major Theme in Daniel</a:t>
            </a:r>
            <a:endParaRPr lang="en-US" sz="3600" dirty="0">
              <a:latin typeface="Lucida Sans Unicode" panose="020B0602030504020204" pitchFamily="34" charset="0"/>
              <a:cs typeface="Lucida Sans Unicode" panose="020B0602030504020204" pitchFamily="34" charset="0"/>
            </a:endParaRPr>
          </a:p>
        </p:txBody>
      </p:sp>
      <p:pic>
        <p:nvPicPr>
          <p:cNvPr id="2050" name="Picture 2" descr="Image result for god rules in the kingdoms of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199"/>
            <a:ext cx="6248400" cy="468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619</TotalTime>
  <Words>1481</Words>
  <Application>Microsoft Office PowerPoint</Application>
  <PresentationFormat>On-screen Show (4:3)</PresentationFormat>
  <Paragraphs>71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PowerPoint Presentation</vt:lpstr>
      <vt:lpstr>Outline of Daniel</vt:lpstr>
      <vt:lpstr>Time Frame for Daniel</vt:lpstr>
      <vt:lpstr>Succession of Kingdoms</vt:lpstr>
      <vt:lpstr>References to Daniel in Ezekiel</vt:lpstr>
      <vt:lpstr>A Reference to Daniel by Jesus</vt:lpstr>
      <vt:lpstr>Another N.T. reference to Daniel?</vt:lpstr>
      <vt:lpstr>The Book of Revelation</vt:lpstr>
      <vt:lpstr>Major Theme in Daniel</vt:lpstr>
      <vt:lpstr>God rules in the kingdoms of men</vt:lpstr>
      <vt:lpstr>God rules in the kingdoms of men</vt:lpstr>
      <vt:lpstr>God rules in the kingdoms of men</vt:lpstr>
      <vt:lpstr>Does He also rule in individual lives?</vt:lpstr>
      <vt:lpstr>Another Major Theme in Daniel</vt:lpstr>
      <vt:lpstr>God’s Everlasting Kingdom</vt:lpstr>
      <vt:lpstr>Snapshots of Daniel’s Life and Work</vt:lpstr>
      <vt:lpstr>Snapshots of Daniel’s Life and Work</vt:lpstr>
      <vt:lpstr>Snapshots of Daniel’s Life and Work</vt:lpstr>
      <vt:lpstr>Snapshots of Daniel’s Life and Work</vt:lpstr>
      <vt:lpstr>Snapshots of Daniel’s Life and Work</vt:lpstr>
      <vt:lpstr>Snapshots of Daniel’s Life and Work</vt:lpstr>
      <vt:lpstr>So what do we see in Daniel?</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Daniel</dc:title>
  <dc:creator>Bryan</dc:creator>
  <cp:lastModifiedBy>Bryan</cp:lastModifiedBy>
  <cp:revision>28</cp:revision>
  <dcterms:created xsi:type="dcterms:W3CDTF">2017-10-02T20:13:22Z</dcterms:created>
  <dcterms:modified xsi:type="dcterms:W3CDTF">2017-10-04T20:18:49Z</dcterms:modified>
</cp:coreProperties>
</file>