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4" r:id="rId4"/>
    <p:sldId id="273" r:id="rId5"/>
    <p:sldId id="261" r:id="rId6"/>
    <p:sldId id="262" r:id="rId7"/>
    <p:sldId id="263" r:id="rId8"/>
    <p:sldId id="264" r:id="rId9"/>
    <p:sldId id="265" r:id="rId10"/>
    <p:sldId id="266" r:id="rId11"/>
    <p:sldId id="269" r:id="rId12"/>
    <p:sldId id="270" r:id="rId13"/>
    <p:sldId id="267" r:id="rId14"/>
    <p:sldId id="268" r:id="rId15"/>
    <p:sldId id="259"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AEE0F909-C844-4E3B-A3AA-D16C75B84B85}" type="datetimeFigureOut">
              <a:rPr lang="en-US" smtClean="0"/>
              <a:t>9/20/2017</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A276FB77-7A22-4470-B257-26C765D8EF86}"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EE0F909-C844-4E3B-A3AA-D16C75B84B85}"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6FB77-7A22-4470-B257-26C765D8EF8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E0F909-C844-4E3B-A3AA-D16C75B84B85}"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A276FB77-7A22-4470-B257-26C765D8EF8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EE0F909-C844-4E3B-A3AA-D16C75B84B85}" type="datetimeFigureOut">
              <a:rPr lang="en-US" smtClean="0"/>
              <a:t>9/20/2017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276FB77-7A22-4470-B257-26C765D8EF86}"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AEE0F909-C844-4E3B-A3AA-D16C75B84B85}" type="datetimeFigureOut">
              <a:rPr lang="en-US" smtClean="0"/>
              <a:t>9/20/2017</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A276FB77-7A22-4470-B257-26C765D8EF86}"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EE0F909-C844-4E3B-A3AA-D16C75B84B85}"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76FB77-7A22-4470-B257-26C765D8EF86}"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EE0F909-C844-4E3B-A3AA-D16C75B84B85}" type="datetimeFigureOut">
              <a:rPr lang="en-US" smtClean="0"/>
              <a:t>9/20/2017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276FB77-7A22-4470-B257-26C765D8EF86}"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AEE0F909-C844-4E3B-A3AA-D16C75B84B85}" type="datetimeFigureOut">
              <a:rPr lang="en-US" smtClean="0"/>
              <a:t>9/20/2017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276FB77-7A22-4470-B257-26C765D8EF86}"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EE0F909-C844-4E3B-A3AA-D16C75B84B85}" type="datetimeFigureOut">
              <a:rPr lang="en-US" smtClean="0"/>
              <a:t>9/20/2017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276FB77-7A22-4470-B257-26C765D8EF8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E0F909-C844-4E3B-A3AA-D16C75B84B85}"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A276FB77-7A22-4470-B257-26C765D8EF86}"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EE0F909-C844-4E3B-A3AA-D16C75B84B85}" type="datetimeFigureOut">
              <a:rPr lang="en-US" smtClean="0"/>
              <a:t>9/20/2017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276FB77-7A22-4470-B257-26C765D8EF86}"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AEE0F909-C844-4E3B-A3AA-D16C75B84B85}" type="datetimeFigureOut">
              <a:rPr lang="en-US" smtClean="0"/>
              <a:t>9/20/2017</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A276FB77-7A22-4470-B257-26C765D8EF8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vert="horz" lIns="91440" tIns="45720" rIns="91440" bIns="45720" rtlCol="0" anchor="ctr">
            <a:normAutofit/>
          </a:bodyPr>
          <a:lstStyle/>
          <a:p>
            <a:r>
              <a:rPr lang="en-US" sz="2800" dirty="0"/>
              <a:t>Lesson 25</a:t>
            </a:r>
            <a:endParaRPr lang="en-US" sz="2800" dirty="0"/>
          </a:p>
        </p:txBody>
      </p:sp>
      <p:sp>
        <p:nvSpPr>
          <p:cNvPr id="2" name="Title 1"/>
          <p:cNvSpPr>
            <a:spLocks noGrp="1"/>
          </p:cNvSpPr>
          <p:nvPr>
            <p:ph type="title"/>
          </p:nvPr>
        </p:nvSpPr>
        <p:spPr/>
        <p:txBody>
          <a:bodyPr vert="horz" lIns="91440" tIns="45720" rIns="91440" bIns="45720" rtlCol="0" anchor="ctr">
            <a:noAutofit/>
          </a:bodyPr>
          <a:lstStyle/>
          <a:p>
            <a:pPr algn="ctr">
              <a:lnSpc>
                <a:spcPct val="125000"/>
              </a:lnSpc>
            </a:pPr>
            <a:r>
              <a:rPr lang="en-US" sz="3600" cap="none" dirty="0" smtClean="0"/>
              <a:t>Quick Review</a:t>
            </a:r>
            <a:br>
              <a:rPr lang="en-US" sz="3600" cap="none" dirty="0" smtClean="0"/>
            </a:br>
            <a:r>
              <a:rPr lang="en-US" sz="3600" cap="none" dirty="0" smtClean="0"/>
              <a:t>Discussion of Ezekiel </a:t>
            </a:r>
            <a:r>
              <a:rPr lang="en-US" sz="3600" cap="none" dirty="0"/>
              <a:t>43-45</a:t>
            </a:r>
            <a:endParaRPr lang="en-US" sz="3600" cap="none" dirty="0"/>
          </a:p>
        </p:txBody>
      </p:sp>
    </p:spTree>
    <p:extLst>
      <p:ext uri="{BB962C8B-B14F-4D97-AF65-F5344CB8AC3E}">
        <p14:creationId xmlns:p14="http://schemas.microsoft.com/office/powerpoint/2010/main" val="6420503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453129"/>
          </a:xfrm>
        </p:spPr>
        <p:txBody>
          <a:bodyPr anchor="ctr">
            <a:normAutofit/>
          </a:bodyPr>
          <a:lstStyle/>
          <a:p>
            <a:pPr>
              <a:lnSpc>
                <a:spcPct val="125000"/>
              </a:lnSpc>
              <a:spcBef>
                <a:spcPts val="0"/>
              </a:spcBef>
              <a:spcAft>
                <a:spcPts val="1200"/>
              </a:spcAft>
            </a:pPr>
            <a:r>
              <a:rPr lang="en-US" sz="2400" dirty="0" smtClean="0">
                <a:solidFill>
                  <a:schemeClr val="tx1"/>
                </a:solidFill>
                <a:latin typeface="Lucida Sans Unicode" panose="020B0602030504020204" pitchFamily="34" charset="0"/>
                <a:cs typeface="Lucida Sans Unicode" panose="020B0602030504020204" pitchFamily="34" charset="0"/>
              </a:rPr>
              <a:t>My princes shall no longer oppress My people, as they have done in the past (45:8-12).</a:t>
            </a:r>
          </a:p>
          <a:p>
            <a:pPr>
              <a:lnSpc>
                <a:spcPct val="125000"/>
              </a:lnSpc>
              <a:spcBef>
                <a:spcPts val="0"/>
              </a:spcBef>
              <a:spcAft>
                <a:spcPts val="1200"/>
              </a:spcAft>
            </a:pPr>
            <a:r>
              <a:rPr lang="en-US" sz="2400" dirty="0" smtClean="0">
                <a:solidFill>
                  <a:schemeClr val="tx1"/>
                </a:solidFill>
                <a:latin typeface="Lucida Sans Unicode" panose="020B0602030504020204" pitchFamily="34" charset="0"/>
                <a:cs typeface="Lucida Sans Unicode" panose="020B0602030504020204" pitchFamily="34" charset="0"/>
              </a:rPr>
              <a:t>Offerings for the prince (45:13-17), for the sanctuary (45:18-20), and for the Passover and Feast of Tabernacles (45:21-25).</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smtClean="0"/>
              <a:t>Outline of Ezekiel 43-45</a:t>
            </a:r>
            <a:endParaRPr lang="en-US" sz="3600" cap="none" dirty="0"/>
          </a:p>
        </p:txBody>
      </p:sp>
    </p:spTree>
    <p:extLst>
      <p:ext uri="{BB962C8B-B14F-4D97-AF65-F5344CB8AC3E}">
        <p14:creationId xmlns:p14="http://schemas.microsoft.com/office/powerpoint/2010/main" val="2405326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30"/>
          </a:xfrm>
        </p:spPr>
        <p:txBody>
          <a:bodyPr anchor="ctr">
            <a:normAutofit/>
          </a:bodyPr>
          <a:lstStyle/>
          <a:p>
            <a:pPr>
              <a:lnSpc>
                <a:spcPct val="125000"/>
              </a:lnSpc>
              <a:spcBef>
                <a:spcPts val="0"/>
              </a:spcBef>
              <a:spcAft>
                <a:spcPts val="1800"/>
              </a:spcAft>
            </a:pPr>
            <a:r>
              <a:rPr lang="en-US" sz="2400" dirty="0" smtClean="0">
                <a:solidFill>
                  <a:schemeClr val="tx1"/>
                </a:solidFill>
                <a:latin typeface="Lucida Sans Unicode" panose="020B0602030504020204" pitchFamily="34" charset="0"/>
                <a:cs typeface="Lucida Sans Unicode" panose="020B0602030504020204" pitchFamily="34" charset="0"/>
              </a:rPr>
              <a:t>“Mark well who may enter the house…” (44:5).</a:t>
            </a:r>
          </a:p>
          <a:p>
            <a:pPr lvl="1">
              <a:lnSpc>
                <a:spcPct val="125000"/>
              </a:lnSpc>
              <a:spcBef>
                <a:spcPts val="0"/>
              </a:spcBef>
              <a:spcAft>
                <a:spcPts val="1800"/>
              </a:spcAft>
            </a:pPr>
            <a:r>
              <a:rPr lang="en-US" sz="2200" dirty="0" smtClean="0">
                <a:solidFill>
                  <a:schemeClr val="tx1"/>
                </a:solidFill>
                <a:latin typeface="Lucida Sans Unicode" panose="020B0602030504020204" pitchFamily="34" charset="0"/>
                <a:cs typeface="Lucida Sans Unicode" panose="020B0602030504020204" pitchFamily="34" charset="0"/>
              </a:rPr>
              <a:t>Through </a:t>
            </a:r>
            <a:r>
              <a:rPr lang="en-US" sz="2200" b="1" dirty="0" smtClean="0">
                <a:solidFill>
                  <a:schemeClr val="tx1"/>
                </a:solidFill>
                <a:latin typeface="Lucida Sans Unicode" panose="020B0602030504020204" pitchFamily="34" charset="0"/>
                <a:cs typeface="Lucida Sans Unicode" panose="020B0602030504020204" pitchFamily="34" charset="0"/>
              </a:rPr>
              <a:t>whom</a:t>
            </a:r>
            <a:r>
              <a:rPr lang="en-US" sz="2200" dirty="0" smtClean="0">
                <a:solidFill>
                  <a:schemeClr val="tx1"/>
                </a:solidFill>
                <a:latin typeface="Lucida Sans Unicode" panose="020B0602030504020204" pitchFamily="34" charset="0"/>
                <a:cs typeface="Lucida Sans Unicode" panose="020B0602030504020204" pitchFamily="34" charset="0"/>
              </a:rPr>
              <a:t> must we enter? John 10:9; </a:t>
            </a:r>
            <a:br>
              <a:rPr lang="en-US" sz="2200" dirty="0" smtClean="0">
                <a:solidFill>
                  <a:schemeClr val="tx1"/>
                </a:solidFill>
                <a:latin typeface="Lucida Sans Unicode" panose="020B0602030504020204" pitchFamily="34" charset="0"/>
                <a:cs typeface="Lucida Sans Unicode" panose="020B0602030504020204" pitchFamily="34" charset="0"/>
              </a:rPr>
            </a:br>
            <a:r>
              <a:rPr lang="en-US" sz="2200" dirty="0" smtClean="0">
                <a:solidFill>
                  <a:schemeClr val="tx1"/>
                </a:solidFill>
                <a:latin typeface="Lucida Sans Unicode" panose="020B0602030504020204" pitchFamily="34" charset="0"/>
                <a:cs typeface="Lucida Sans Unicode" panose="020B0602030504020204" pitchFamily="34" charset="0"/>
              </a:rPr>
              <a:t>Hebrews 10:19.</a:t>
            </a:r>
          </a:p>
          <a:p>
            <a:pPr lvl="1">
              <a:lnSpc>
                <a:spcPct val="125000"/>
              </a:lnSpc>
              <a:spcBef>
                <a:spcPts val="0"/>
              </a:spcBef>
              <a:spcAft>
                <a:spcPts val="1800"/>
              </a:spcAft>
            </a:pPr>
            <a:r>
              <a:rPr lang="en-US" sz="2200" dirty="0" smtClean="0">
                <a:solidFill>
                  <a:schemeClr val="tx1"/>
                </a:solidFill>
                <a:latin typeface="Lucida Sans Unicode" panose="020B0602030504020204" pitchFamily="34" charset="0"/>
                <a:cs typeface="Lucida Sans Unicode" panose="020B0602030504020204" pitchFamily="34" charset="0"/>
              </a:rPr>
              <a:t>May the “uncircumcised” enter God’s spiritual house? </a:t>
            </a:r>
            <a:r>
              <a:rPr lang="en-US" sz="2200" dirty="0" smtClean="0">
                <a:solidFill>
                  <a:schemeClr val="tx1"/>
                </a:solidFill>
                <a:latin typeface="Lucida Sans Unicode" panose="020B0602030504020204" pitchFamily="34" charset="0"/>
                <a:cs typeface="Lucida Sans Unicode" panose="020B0602030504020204" pitchFamily="34" charset="0"/>
              </a:rPr>
              <a:t>Colossians 2:11-13.</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smtClean="0"/>
              <a:t>Spiritual Themes</a:t>
            </a:r>
            <a:endParaRPr lang="en-US" sz="3600" cap="none" dirty="0"/>
          </a:p>
        </p:txBody>
      </p:sp>
    </p:spTree>
    <p:extLst>
      <p:ext uri="{BB962C8B-B14F-4D97-AF65-F5344CB8AC3E}">
        <p14:creationId xmlns:p14="http://schemas.microsoft.com/office/powerpoint/2010/main" val="2966888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diamond(i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30"/>
          </a:xfrm>
        </p:spPr>
        <p:txBody>
          <a:bodyPr anchor="ctr">
            <a:normAutofit/>
          </a:bodyPr>
          <a:lstStyle/>
          <a:p>
            <a:pPr>
              <a:lnSpc>
                <a:spcPct val="125000"/>
              </a:lnSpc>
              <a:spcBef>
                <a:spcPts val="0"/>
              </a:spcBef>
              <a:spcAft>
                <a:spcPts val="1800"/>
              </a:spcAft>
            </a:pPr>
            <a:r>
              <a:rPr lang="en-US" sz="2400" dirty="0" smtClean="0">
                <a:solidFill>
                  <a:schemeClr val="tx1"/>
                </a:solidFill>
                <a:latin typeface="Lucida Sans Unicode" panose="020B0602030504020204" pitchFamily="34" charset="0"/>
                <a:cs typeface="Lucida Sans Unicode" panose="020B0602030504020204" pitchFamily="34" charset="0"/>
              </a:rPr>
              <a:t>Those who enter become priests in the new spiritual temple:</a:t>
            </a:r>
          </a:p>
          <a:p>
            <a:pPr lvl="1">
              <a:lnSpc>
                <a:spcPct val="125000"/>
              </a:lnSpc>
              <a:spcBef>
                <a:spcPts val="0"/>
              </a:spcBef>
              <a:spcAft>
                <a:spcPts val="1800"/>
              </a:spcAft>
            </a:pPr>
            <a:r>
              <a:rPr lang="en-US" sz="2200" dirty="0" smtClean="0">
                <a:solidFill>
                  <a:schemeClr val="tx1"/>
                </a:solidFill>
                <a:latin typeface="Lucida Sans Unicode" panose="020B0602030504020204" pitchFamily="34" charset="0"/>
                <a:cs typeface="Lucida Sans Unicode" panose="020B0602030504020204" pitchFamily="34" charset="0"/>
              </a:rPr>
              <a:t>Hebrews 10:19-22</a:t>
            </a:r>
          </a:p>
          <a:p>
            <a:pPr lvl="1">
              <a:lnSpc>
                <a:spcPct val="125000"/>
              </a:lnSpc>
              <a:spcBef>
                <a:spcPts val="0"/>
              </a:spcBef>
              <a:spcAft>
                <a:spcPts val="1800"/>
              </a:spcAft>
            </a:pPr>
            <a:r>
              <a:rPr lang="en-US" sz="2200" dirty="0" smtClean="0">
                <a:solidFill>
                  <a:schemeClr val="tx1"/>
                </a:solidFill>
                <a:latin typeface="Lucida Sans Unicode" panose="020B0602030504020204" pitchFamily="34" charset="0"/>
                <a:cs typeface="Lucida Sans Unicode" panose="020B0602030504020204" pitchFamily="34" charset="0"/>
              </a:rPr>
              <a:t>“You also, as living stones, are being built up a spiritual house, a </a:t>
            </a:r>
            <a:r>
              <a:rPr lang="en-US" sz="2200" b="1" dirty="0" smtClean="0">
                <a:solidFill>
                  <a:schemeClr val="tx1"/>
                </a:solidFill>
                <a:latin typeface="Lucida Sans Unicode" panose="020B0602030504020204" pitchFamily="34" charset="0"/>
                <a:cs typeface="Lucida Sans Unicode" panose="020B0602030504020204" pitchFamily="34" charset="0"/>
              </a:rPr>
              <a:t>holy priesthood</a:t>
            </a:r>
            <a:r>
              <a:rPr lang="en-US" sz="2200" dirty="0" smtClean="0">
                <a:solidFill>
                  <a:schemeClr val="tx1"/>
                </a:solidFill>
                <a:latin typeface="Lucida Sans Unicode" panose="020B0602030504020204" pitchFamily="34" charset="0"/>
                <a:cs typeface="Lucida Sans Unicode" panose="020B0602030504020204" pitchFamily="34" charset="0"/>
              </a:rPr>
              <a:t>, to offer up spiritual sacrifices acceptable to God through Jesus Christ” (1 Peter 2:5).</a:t>
            </a:r>
          </a:p>
          <a:p>
            <a:pPr lvl="1">
              <a:lnSpc>
                <a:spcPct val="125000"/>
              </a:lnSpc>
              <a:spcBef>
                <a:spcPts val="0"/>
              </a:spcBef>
              <a:spcAft>
                <a:spcPts val="1800"/>
              </a:spcAft>
            </a:pPr>
            <a:r>
              <a:rPr lang="en-US" sz="2200" dirty="0" smtClean="0">
                <a:solidFill>
                  <a:schemeClr val="tx1"/>
                </a:solidFill>
                <a:latin typeface="Lucida Sans Unicode" panose="020B0602030504020204" pitchFamily="34" charset="0"/>
                <a:cs typeface="Lucida Sans Unicode" panose="020B0602030504020204" pitchFamily="34" charset="0"/>
              </a:rPr>
              <a:t>See also 1 Peter 2:9; Rev. 1:5; 5:10.</a:t>
            </a:r>
            <a:endParaRPr lang="en-US" sz="2200" dirty="0" smtClean="0">
              <a:solidFill>
                <a:schemeClr val="tx1"/>
              </a:solidFill>
              <a:latin typeface="Lucida Sans Unicode" panose="020B0602030504020204" pitchFamily="34" charset="0"/>
              <a:cs typeface="Lucida Sans Unicode" panose="020B0602030504020204" pitchFamily="34" charset="0"/>
            </a:endParaRP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smtClean="0"/>
              <a:t>Spiritual Themes</a:t>
            </a:r>
            <a:endParaRPr lang="en-US" sz="3600" cap="none" dirty="0"/>
          </a:p>
        </p:txBody>
      </p:sp>
    </p:spTree>
    <p:extLst>
      <p:ext uri="{BB962C8B-B14F-4D97-AF65-F5344CB8AC3E}">
        <p14:creationId xmlns:p14="http://schemas.microsoft.com/office/powerpoint/2010/main" val="919996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30"/>
          </a:xfrm>
        </p:spPr>
        <p:txBody>
          <a:bodyPr anchor="ctr">
            <a:normAutofit/>
          </a:bodyPr>
          <a:lstStyle/>
          <a:p>
            <a:pPr>
              <a:lnSpc>
                <a:spcPct val="125000"/>
              </a:lnSpc>
              <a:spcBef>
                <a:spcPts val="0"/>
              </a:spcBef>
              <a:spcAft>
                <a:spcPts val="1200"/>
              </a:spcAft>
            </a:pPr>
            <a:r>
              <a:rPr lang="en-US" sz="2400" dirty="0" smtClean="0">
                <a:solidFill>
                  <a:schemeClr val="tx1"/>
                </a:solidFill>
                <a:latin typeface="Lucida Sans Unicode" panose="020B0602030504020204" pitchFamily="34" charset="0"/>
                <a:cs typeface="Lucida Sans Unicode" panose="020B0602030504020204" pitchFamily="34" charset="0"/>
              </a:rPr>
              <a:t>Speaking of a HOLY priesthood (recall 43:12</a:t>
            </a:r>
            <a:r>
              <a:rPr lang="en-US" sz="2400" dirty="0" smtClean="0">
                <a:solidFill>
                  <a:schemeClr val="tx1"/>
                </a:solidFill>
                <a:latin typeface="Lucida Sans Unicode" panose="020B0602030504020204" pitchFamily="34" charset="0"/>
                <a:cs typeface="Lucida Sans Unicode" panose="020B0602030504020204" pitchFamily="34" charset="0"/>
              </a:rPr>
              <a:t>).</a:t>
            </a:r>
            <a:endParaRPr lang="en-US" sz="2400" dirty="0" smtClean="0">
              <a:solidFill>
                <a:schemeClr val="tx1"/>
              </a:solidFill>
              <a:latin typeface="Lucida Sans Unicode" panose="020B0602030504020204" pitchFamily="34" charset="0"/>
              <a:cs typeface="Lucida Sans Unicode" panose="020B0602030504020204" pitchFamily="34" charset="0"/>
            </a:endParaRPr>
          </a:p>
          <a:p>
            <a:pPr lvl="1">
              <a:lnSpc>
                <a:spcPct val="125000"/>
              </a:lnSpc>
              <a:spcBef>
                <a:spcPts val="0"/>
              </a:spcBef>
              <a:spcAft>
                <a:spcPts val="1200"/>
              </a:spcAft>
            </a:pPr>
            <a:r>
              <a:rPr lang="en-US" sz="2200" dirty="0" smtClean="0">
                <a:solidFill>
                  <a:schemeClr val="tx1"/>
                </a:solidFill>
                <a:latin typeface="Lucida Sans Unicode" panose="020B0602030504020204" pitchFamily="34" charset="0"/>
                <a:cs typeface="Lucida Sans Unicode" panose="020B0602030504020204" pitchFamily="34" charset="0"/>
              </a:rPr>
              <a:t>The word holy is used 17 times in chapters 43-45.</a:t>
            </a:r>
          </a:p>
          <a:p>
            <a:pPr lvl="1">
              <a:lnSpc>
                <a:spcPct val="125000"/>
              </a:lnSpc>
              <a:spcBef>
                <a:spcPts val="0"/>
              </a:spcBef>
              <a:spcAft>
                <a:spcPts val="1200"/>
              </a:spcAft>
            </a:pPr>
            <a:r>
              <a:rPr lang="en-US" sz="2200" dirty="0" smtClean="0">
                <a:solidFill>
                  <a:schemeClr val="tx1"/>
                </a:solidFill>
                <a:latin typeface="Lucida Sans Unicode" panose="020B0602030504020204" pitchFamily="34" charset="0"/>
                <a:cs typeface="Lucida Sans Unicode" panose="020B0602030504020204" pitchFamily="34" charset="0"/>
              </a:rPr>
              <a:t>“In whom [Christ] the whole building, being fitted together, grows into a </a:t>
            </a:r>
            <a:r>
              <a:rPr lang="en-US" sz="2200" b="1" dirty="0" smtClean="0">
                <a:solidFill>
                  <a:schemeClr val="tx1"/>
                </a:solidFill>
                <a:latin typeface="Lucida Sans Unicode" panose="020B0602030504020204" pitchFamily="34" charset="0"/>
                <a:cs typeface="Lucida Sans Unicode" panose="020B0602030504020204" pitchFamily="34" charset="0"/>
              </a:rPr>
              <a:t>holy</a:t>
            </a:r>
            <a:r>
              <a:rPr lang="en-US" sz="2200" dirty="0" smtClean="0">
                <a:solidFill>
                  <a:schemeClr val="tx1"/>
                </a:solidFill>
                <a:latin typeface="Lucida Sans Unicode" panose="020B0602030504020204" pitchFamily="34" charset="0"/>
                <a:cs typeface="Lucida Sans Unicode" panose="020B0602030504020204" pitchFamily="34" charset="0"/>
              </a:rPr>
              <a:t> temple in the Lord, in whom you also are being built together for a </a:t>
            </a:r>
            <a:r>
              <a:rPr lang="en-US" sz="2200" b="1" dirty="0" smtClean="0">
                <a:solidFill>
                  <a:schemeClr val="tx1"/>
                </a:solidFill>
                <a:latin typeface="Lucida Sans Unicode" panose="020B0602030504020204" pitchFamily="34" charset="0"/>
                <a:cs typeface="Lucida Sans Unicode" panose="020B0602030504020204" pitchFamily="34" charset="0"/>
              </a:rPr>
              <a:t>dwelling place of God</a:t>
            </a:r>
            <a:r>
              <a:rPr lang="en-US" sz="2200" dirty="0" smtClean="0">
                <a:solidFill>
                  <a:schemeClr val="tx1"/>
                </a:solidFill>
                <a:latin typeface="Lucida Sans Unicode" panose="020B0602030504020204" pitchFamily="34" charset="0"/>
                <a:cs typeface="Lucida Sans Unicode" panose="020B0602030504020204" pitchFamily="34" charset="0"/>
              </a:rPr>
              <a:t> in the Spirit” (Eph. 2:21-22).</a:t>
            </a:r>
          </a:p>
          <a:p>
            <a:pPr lvl="1">
              <a:lnSpc>
                <a:spcPct val="125000"/>
              </a:lnSpc>
              <a:spcBef>
                <a:spcPts val="0"/>
              </a:spcBef>
              <a:spcAft>
                <a:spcPts val="1200"/>
              </a:spcAft>
            </a:pPr>
            <a:r>
              <a:rPr lang="en-US" sz="2200" dirty="0" smtClean="0">
                <a:solidFill>
                  <a:schemeClr val="tx1"/>
                </a:solidFill>
                <a:latin typeface="Lucida Sans Unicode" panose="020B0602030504020204" pitchFamily="34" charset="0"/>
                <a:cs typeface="Lucida Sans Unicode" panose="020B0602030504020204" pitchFamily="34" charset="0"/>
              </a:rPr>
              <a:t>“But as He who called you is </a:t>
            </a:r>
            <a:r>
              <a:rPr lang="en-US" sz="2200" b="1" dirty="0" smtClean="0">
                <a:solidFill>
                  <a:schemeClr val="tx1"/>
                </a:solidFill>
                <a:latin typeface="Lucida Sans Unicode" panose="020B0602030504020204" pitchFamily="34" charset="0"/>
                <a:cs typeface="Lucida Sans Unicode" panose="020B0602030504020204" pitchFamily="34" charset="0"/>
              </a:rPr>
              <a:t>holy</a:t>
            </a:r>
            <a:r>
              <a:rPr lang="en-US" sz="2200" dirty="0" smtClean="0">
                <a:solidFill>
                  <a:schemeClr val="tx1"/>
                </a:solidFill>
                <a:latin typeface="Lucida Sans Unicode" panose="020B0602030504020204" pitchFamily="34" charset="0"/>
                <a:cs typeface="Lucida Sans Unicode" panose="020B0602030504020204" pitchFamily="34" charset="0"/>
              </a:rPr>
              <a:t>, you also be </a:t>
            </a:r>
            <a:r>
              <a:rPr lang="en-US" sz="2200" b="1" dirty="0" smtClean="0">
                <a:solidFill>
                  <a:schemeClr val="tx1"/>
                </a:solidFill>
                <a:latin typeface="Lucida Sans Unicode" panose="020B0602030504020204" pitchFamily="34" charset="0"/>
                <a:cs typeface="Lucida Sans Unicode" panose="020B0602030504020204" pitchFamily="34" charset="0"/>
              </a:rPr>
              <a:t>holy</a:t>
            </a:r>
            <a:r>
              <a:rPr lang="en-US" sz="2200" dirty="0" smtClean="0">
                <a:solidFill>
                  <a:schemeClr val="tx1"/>
                </a:solidFill>
                <a:latin typeface="Lucida Sans Unicode" panose="020B0602030504020204" pitchFamily="34" charset="0"/>
                <a:cs typeface="Lucida Sans Unicode" panose="020B0602030504020204" pitchFamily="34" charset="0"/>
              </a:rPr>
              <a:t> in all your conduct, because it is written, ‘Be </a:t>
            </a:r>
            <a:r>
              <a:rPr lang="en-US" sz="2200" b="1" dirty="0" smtClean="0">
                <a:solidFill>
                  <a:schemeClr val="tx1"/>
                </a:solidFill>
                <a:latin typeface="Lucida Sans Unicode" panose="020B0602030504020204" pitchFamily="34" charset="0"/>
                <a:cs typeface="Lucida Sans Unicode" panose="020B0602030504020204" pitchFamily="34" charset="0"/>
              </a:rPr>
              <a:t>holy</a:t>
            </a:r>
            <a:r>
              <a:rPr lang="en-US" sz="2200" dirty="0" smtClean="0">
                <a:solidFill>
                  <a:schemeClr val="tx1"/>
                </a:solidFill>
                <a:latin typeface="Lucida Sans Unicode" panose="020B0602030504020204" pitchFamily="34" charset="0"/>
                <a:cs typeface="Lucida Sans Unicode" panose="020B0602030504020204" pitchFamily="34" charset="0"/>
              </a:rPr>
              <a:t>, for I am </a:t>
            </a:r>
            <a:r>
              <a:rPr lang="en-US" sz="2200" b="1" dirty="0" smtClean="0">
                <a:solidFill>
                  <a:schemeClr val="tx1"/>
                </a:solidFill>
                <a:latin typeface="Lucida Sans Unicode" panose="020B0602030504020204" pitchFamily="34" charset="0"/>
                <a:cs typeface="Lucida Sans Unicode" panose="020B0602030504020204" pitchFamily="34" charset="0"/>
              </a:rPr>
              <a:t>holy</a:t>
            </a:r>
            <a:r>
              <a:rPr lang="en-US" sz="2200" dirty="0" smtClean="0">
                <a:solidFill>
                  <a:schemeClr val="tx1"/>
                </a:solidFill>
                <a:latin typeface="Lucida Sans Unicode" panose="020B0602030504020204" pitchFamily="34" charset="0"/>
                <a:cs typeface="Lucida Sans Unicode" panose="020B0602030504020204" pitchFamily="34" charset="0"/>
              </a:rPr>
              <a:t>’” (1 Peter 1:15-16).</a:t>
            </a:r>
            <a:endParaRPr lang="en-US" sz="2200" dirty="0" smtClean="0">
              <a:solidFill>
                <a:schemeClr val="tx1"/>
              </a:solidFill>
              <a:latin typeface="Lucida Sans Unicode" panose="020B0602030504020204" pitchFamily="34" charset="0"/>
              <a:cs typeface="Lucida Sans Unicode" panose="020B0602030504020204" pitchFamily="34" charset="0"/>
            </a:endParaRP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smtClean="0"/>
              <a:t>Spiritual Themes</a:t>
            </a:r>
            <a:endParaRPr lang="en-US" sz="3600" cap="none" dirty="0"/>
          </a:p>
        </p:txBody>
      </p:sp>
    </p:spTree>
    <p:extLst>
      <p:ext uri="{BB962C8B-B14F-4D97-AF65-F5344CB8AC3E}">
        <p14:creationId xmlns:p14="http://schemas.microsoft.com/office/powerpoint/2010/main" val="3690451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81730"/>
          </a:xfrm>
        </p:spPr>
        <p:txBody>
          <a:bodyPr anchor="ctr">
            <a:normAutofit/>
          </a:bodyPr>
          <a:lstStyle/>
          <a:p>
            <a:pPr>
              <a:lnSpc>
                <a:spcPct val="125000"/>
              </a:lnSpc>
              <a:spcBef>
                <a:spcPts val="0"/>
              </a:spcBef>
              <a:spcAft>
                <a:spcPts val="600"/>
              </a:spcAft>
            </a:pPr>
            <a:r>
              <a:rPr lang="en-US" sz="2400" dirty="0" smtClean="0">
                <a:solidFill>
                  <a:schemeClr val="tx1"/>
                </a:solidFill>
                <a:latin typeface="Lucida Sans Unicode" panose="020B0602030504020204" pitchFamily="34" charset="0"/>
                <a:cs typeface="Lucida Sans Unicode" panose="020B0602030504020204" pitchFamily="34" charset="0"/>
              </a:rPr>
              <a:t>Holiness demands that we put away, put off, or lay aside certain things (43:7-9).</a:t>
            </a:r>
          </a:p>
          <a:p>
            <a:pPr lvl="1">
              <a:lnSpc>
                <a:spcPct val="125000"/>
              </a:lnSpc>
              <a:spcBef>
                <a:spcPts val="0"/>
              </a:spcBef>
              <a:spcAft>
                <a:spcPts val="600"/>
              </a:spcAft>
            </a:pPr>
            <a:r>
              <a:rPr lang="en-US" sz="2200" dirty="0" smtClean="0">
                <a:solidFill>
                  <a:schemeClr val="tx1"/>
                </a:solidFill>
                <a:latin typeface="Lucida Sans Unicode" panose="020B0602030504020204" pitchFamily="34" charset="0"/>
                <a:cs typeface="Lucida Sans Unicode" panose="020B0602030504020204" pitchFamily="34" charset="0"/>
              </a:rPr>
              <a:t>“The old man which grows corrupt according to the deceitful lusts” (Eph. 4:22); “the old man with his deeds” (Col. 3:9); “anger, wrath, malice, blasphemy, filthy language out of your mouth” (Col. 3:8); “bitterness</a:t>
            </a:r>
            <a:r>
              <a:rPr lang="en-US" sz="2200" dirty="0">
                <a:solidFill>
                  <a:schemeClr val="tx1"/>
                </a:solidFill>
                <a:latin typeface="Lucida Sans Unicode" panose="020B0602030504020204" pitchFamily="34" charset="0"/>
                <a:cs typeface="Lucida Sans Unicode" panose="020B0602030504020204" pitchFamily="34" charset="0"/>
              </a:rPr>
              <a:t>, wrath, anger, clamor, and evil </a:t>
            </a:r>
            <a:r>
              <a:rPr lang="en-US" sz="2200" dirty="0" smtClean="0">
                <a:solidFill>
                  <a:schemeClr val="tx1"/>
                </a:solidFill>
                <a:latin typeface="Lucida Sans Unicode" panose="020B0602030504020204" pitchFamily="34" charset="0"/>
                <a:cs typeface="Lucida Sans Unicode" panose="020B0602030504020204" pitchFamily="34" charset="0"/>
              </a:rPr>
              <a:t>speaking” (Eph. 4:31); “all malice, all deceit, hypocrisy, envy, and all evil speaking” (1 Pet. 2:1); “every weight” (Heb. 12:1).</a:t>
            </a:r>
            <a:endParaRPr lang="en-US" sz="2200" dirty="0" smtClean="0">
              <a:solidFill>
                <a:schemeClr val="tx1"/>
              </a:solidFill>
              <a:latin typeface="Lucida Sans Unicode" panose="020B0602030504020204" pitchFamily="34" charset="0"/>
              <a:cs typeface="Lucida Sans Unicode" panose="020B0602030504020204" pitchFamily="34" charset="0"/>
            </a:endParaRP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smtClean="0"/>
              <a:t>Spiritual Themes</a:t>
            </a:r>
            <a:endParaRPr lang="en-US" sz="3600" cap="none" dirty="0"/>
          </a:p>
        </p:txBody>
      </p:sp>
    </p:spTree>
    <p:extLst>
      <p:ext uri="{BB962C8B-B14F-4D97-AF65-F5344CB8AC3E}">
        <p14:creationId xmlns:p14="http://schemas.microsoft.com/office/powerpoint/2010/main" val="2444013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05529"/>
          </a:xfrm>
        </p:spPr>
        <p:txBody>
          <a:bodyPr anchor="ctr">
            <a:normAutofit/>
          </a:bodyPr>
          <a:lstStyle/>
          <a:p>
            <a:pPr>
              <a:lnSpc>
                <a:spcPct val="125000"/>
              </a:lnSpc>
              <a:spcBef>
                <a:spcPts val="0"/>
              </a:spcBef>
              <a:spcAft>
                <a:spcPts val="1200"/>
              </a:spcAft>
            </a:pPr>
            <a:r>
              <a:rPr lang="en-US" sz="2300" dirty="0" smtClean="0">
                <a:solidFill>
                  <a:schemeClr val="tx1"/>
                </a:solidFill>
                <a:latin typeface="Lucida Sans Unicode" panose="020B0602030504020204" pitchFamily="34" charset="0"/>
                <a:cs typeface="Lucida Sans Unicode" panose="020B0602030504020204" pitchFamily="34" charset="0"/>
              </a:rPr>
              <a:t>The garments of the </a:t>
            </a:r>
            <a:r>
              <a:rPr lang="en-US" sz="2300" dirty="0" smtClean="0">
                <a:solidFill>
                  <a:schemeClr val="tx1"/>
                </a:solidFill>
                <a:latin typeface="Lucida Sans Unicode" panose="020B0602030504020204" pitchFamily="34" charset="0"/>
                <a:cs typeface="Lucida Sans Unicode" panose="020B0602030504020204" pitchFamily="34" charset="0"/>
              </a:rPr>
              <a:t>priests (holy, linen garments—42:14; 44:17-19).</a:t>
            </a:r>
            <a:endParaRPr lang="en-US" sz="2300" dirty="0" smtClean="0">
              <a:solidFill>
                <a:schemeClr val="tx1"/>
              </a:solidFill>
              <a:latin typeface="Lucida Sans Unicode" panose="020B0602030504020204" pitchFamily="34" charset="0"/>
              <a:cs typeface="Lucida Sans Unicode" panose="020B0602030504020204" pitchFamily="34" charset="0"/>
            </a:endParaRPr>
          </a:p>
          <a:p>
            <a:pPr lvl="1">
              <a:lnSpc>
                <a:spcPct val="125000"/>
              </a:lnSpc>
              <a:spcBef>
                <a:spcPts val="0"/>
              </a:spcBef>
              <a:spcAft>
                <a:spcPts val="1200"/>
              </a:spcAft>
            </a:pPr>
            <a:r>
              <a:rPr lang="en-US" sz="2100" dirty="0" smtClean="0">
                <a:solidFill>
                  <a:schemeClr val="tx1"/>
                </a:solidFill>
                <a:latin typeface="Lucida Sans Unicode" panose="020B0602030504020204" pitchFamily="34" charset="0"/>
                <a:cs typeface="Lucida Sans Unicode" panose="020B0602030504020204" pitchFamily="34" charset="0"/>
              </a:rPr>
              <a:t>Made white by blood of the Lamb (Rev. 7:13-14); but must be kept clean (Rev. 16:15). </a:t>
            </a:r>
            <a:endParaRPr lang="en-US" sz="2100" dirty="0" smtClean="0">
              <a:solidFill>
                <a:schemeClr val="tx1"/>
              </a:solidFill>
              <a:latin typeface="Lucida Sans Unicode" panose="020B0602030504020204" pitchFamily="34" charset="0"/>
              <a:cs typeface="Lucida Sans Unicode" panose="020B0602030504020204" pitchFamily="34" charset="0"/>
            </a:endParaRPr>
          </a:p>
          <a:p>
            <a:pPr lvl="1">
              <a:lnSpc>
                <a:spcPct val="125000"/>
              </a:lnSpc>
              <a:spcBef>
                <a:spcPts val="0"/>
              </a:spcBef>
              <a:spcAft>
                <a:spcPts val="1200"/>
              </a:spcAft>
            </a:pPr>
            <a:r>
              <a:rPr lang="en-US" sz="2100" dirty="0" smtClean="0">
                <a:solidFill>
                  <a:schemeClr val="tx1"/>
                </a:solidFill>
                <a:latin typeface="Lucida Sans Unicode" panose="020B0602030504020204" pitchFamily="34" charset="0"/>
                <a:cs typeface="Lucida Sans Unicode" panose="020B0602030504020204" pitchFamily="34" charset="0"/>
              </a:rPr>
              <a:t>Put </a:t>
            </a:r>
            <a:r>
              <a:rPr lang="en-US" sz="2100" dirty="0" smtClean="0">
                <a:solidFill>
                  <a:schemeClr val="tx1"/>
                </a:solidFill>
                <a:latin typeface="Lucida Sans Unicode" panose="020B0602030504020204" pitchFamily="34" charset="0"/>
                <a:cs typeface="Lucida Sans Unicode" panose="020B0602030504020204" pitchFamily="34" charset="0"/>
              </a:rPr>
              <a:t>on tender mercies, kindness, humility, meekness, longsuffering, love (Col. 3:12-13</a:t>
            </a:r>
            <a:r>
              <a:rPr lang="en-US" sz="2100" dirty="0" smtClean="0">
                <a:solidFill>
                  <a:schemeClr val="tx1"/>
                </a:solidFill>
                <a:latin typeface="Lucida Sans Unicode" panose="020B0602030504020204" pitchFamily="34" charset="0"/>
                <a:cs typeface="Lucida Sans Unicode" panose="020B0602030504020204" pitchFamily="34" charset="0"/>
              </a:rPr>
              <a:t>; 1 </a:t>
            </a:r>
            <a:r>
              <a:rPr lang="en-US" sz="2100" dirty="0" smtClean="0">
                <a:solidFill>
                  <a:schemeClr val="tx1"/>
                </a:solidFill>
                <a:latin typeface="Lucida Sans Unicode" panose="020B0602030504020204" pitchFamily="34" charset="0"/>
                <a:cs typeface="Lucida Sans Unicode" panose="020B0602030504020204" pitchFamily="34" charset="0"/>
              </a:rPr>
              <a:t>Pet. 5:5); righteousness and holiness (Eph. 4:24); a meek and quiet spirit (1 Pet. 3:3-4); the whole armor of God (Eph. 6:11); the Lord Jesus Christ (Rom. 13:14).</a:t>
            </a:r>
            <a:endParaRPr lang="en-US" sz="2100" dirty="0">
              <a:solidFill>
                <a:schemeClr val="tx1"/>
              </a:solidFill>
              <a:latin typeface="Lucida Sans Unicode" panose="020B0602030504020204" pitchFamily="34" charset="0"/>
              <a:cs typeface="Lucida Sans Unicode" panose="020B0602030504020204" pitchFamily="34" charset="0"/>
            </a:endParaRP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smtClean="0"/>
              <a:t>Spiritual Themes</a:t>
            </a:r>
            <a:endParaRPr lang="en-US" sz="3600" cap="none" dirty="0"/>
          </a:p>
        </p:txBody>
      </p:sp>
    </p:spTree>
    <p:extLst>
      <p:ext uri="{BB962C8B-B14F-4D97-AF65-F5344CB8AC3E}">
        <p14:creationId xmlns:p14="http://schemas.microsoft.com/office/powerpoint/2010/main" val="1681994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05529"/>
          </a:xfrm>
        </p:spPr>
        <p:txBody>
          <a:bodyPr anchor="ctr">
            <a:normAutofit/>
          </a:bodyPr>
          <a:lstStyle/>
          <a:p>
            <a:pPr>
              <a:lnSpc>
                <a:spcPct val="125000"/>
              </a:lnSpc>
              <a:spcBef>
                <a:spcPts val="0"/>
              </a:spcBef>
              <a:spcAft>
                <a:spcPts val="1200"/>
              </a:spcAft>
            </a:pPr>
            <a:r>
              <a:rPr lang="en-US" sz="2300" dirty="0" smtClean="0">
                <a:solidFill>
                  <a:schemeClr val="tx1"/>
                </a:solidFill>
                <a:latin typeface="Lucida Sans Unicode" panose="020B0602030504020204" pitchFamily="34" charset="0"/>
                <a:cs typeface="Lucida Sans Unicode" panose="020B0602030504020204" pitchFamily="34" charset="0"/>
              </a:rPr>
              <a:t>The “measuring rod” used in this new spiritual temple. What is it, or more precisely, WHO is it?</a:t>
            </a:r>
            <a:endParaRPr lang="en-US" sz="2300" dirty="0" smtClean="0">
              <a:solidFill>
                <a:schemeClr val="tx1"/>
              </a:solidFill>
              <a:latin typeface="Lucida Sans Unicode" panose="020B0602030504020204" pitchFamily="34" charset="0"/>
              <a:cs typeface="Lucida Sans Unicode" panose="020B0602030504020204" pitchFamily="34" charset="0"/>
            </a:endParaRPr>
          </a:p>
          <a:p>
            <a:pPr lvl="1">
              <a:lnSpc>
                <a:spcPct val="125000"/>
              </a:lnSpc>
              <a:spcBef>
                <a:spcPts val="0"/>
              </a:spcBef>
              <a:spcAft>
                <a:spcPts val="1200"/>
              </a:spcAft>
            </a:pPr>
            <a:r>
              <a:rPr lang="en-US" sz="2100" dirty="0" smtClean="0">
                <a:solidFill>
                  <a:schemeClr val="tx1"/>
                </a:solidFill>
                <a:latin typeface="Lucida Sans Unicode" panose="020B0602030504020204" pitchFamily="34" charset="0"/>
                <a:cs typeface="Lucida Sans Unicode" panose="020B0602030504020204" pitchFamily="34" charset="0"/>
              </a:rPr>
              <a:t>“Till we all come to the unity of the faith and of the knowledge of the Son of God, to a perfect man, to the </a:t>
            </a:r>
            <a:r>
              <a:rPr lang="en-US" sz="2100" b="1" dirty="0" smtClean="0">
                <a:solidFill>
                  <a:schemeClr val="tx1"/>
                </a:solidFill>
                <a:latin typeface="Lucida Sans Unicode" panose="020B0602030504020204" pitchFamily="34" charset="0"/>
                <a:cs typeface="Lucida Sans Unicode" panose="020B0602030504020204" pitchFamily="34" charset="0"/>
              </a:rPr>
              <a:t>measure</a:t>
            </a:r>
            <a:r>
              <a:rPr lang="en-US" sz="2100" dirty="0" smtClean="0">
                <a:solidFill>
                  <a:schemeClr val="tx1"/>
                </a:solidFill>
                <a:latin typeface="Lucida Sans Unicode" panose="020B0602030504020204" pitchFamily="34" charset="0"/>
                <a:cs typeface="Lucida Sans Unicode" panose="020B0602030504020204" pitchFamily="34" charset="0"/>
              </a:rPr>
              <a:t> of the stature of the fullness of Christ” </a:t>
            </a:r>
            <a:br>
              <a:rPr lang="en-US" sz="2100" dirty="0" smtClean="0">
                <a:solidFill>
                  <a:schemeClr val="tx1"/>
                </a:solidFill>
                <a:latin typeface="Lucida Sans Unicode" panose="020B0602030504020204" pitchFamily="34" charset="0"/>
                <a:cs typeface="Lucida Sans Unicode" panose="020B0602030504020204" pitchFamily="34" charset="0"/>
              </a:rPr>
            </a:br>
            <a:r>
              <a:rPr lang="en-US" sz="2100" dirty="0" smtClean="0">
                <a:solidFill>
                  <a:schemeClr val="tx1"/>
                </a:solidFill>
                <a:latin typeface="Lucida Sans Unicode" panose="020B0602030504020204" pitchFamily="34" charset="0"/>
                <a:cs typeface="Lucida Sans Unicode" panose="020B0602030504020204" pitchFamily="34" charset="0"/>
              </a:rPr>
              <a:t>(Eph. 4:13).</a:t>
            </a:r>
          </a:p>
          <a:p>
            <a:pPr lvl="1">
              <a:lnSpc>
                <a:spcPct val="125000"/>
              </a:lnSpc>
              <a:spcBef>
                <a:spcPts val="0"/>
              </a:spcBef>
              <a:spcAft>
                <a:spcPts val="1200"/>
              </a:spcAft>
            </a:pPr>
            <a:r>
              <a:rPr lang="en-US" sz="2100" dirty="0" smtClean="0">
                <a:solidFill>
                  <a:schemeClr val="tx1"/>
                </a:solidFill>
                <a:latin typeface="Lucida Sans Unicode" panose="020B0602030504020204" pitchFamily="34" charset="0"/>
                <a:cs typeface="Lucida Sans Unicode" panose="020B0602030504020204" pitchFamily="34" charset="0"/>
              </a:rPr>
              <a:t>Does this measurement make us ashamed?</a:t>
            </a:r>
          </a:p>
          <a:p>
            <a:pPr lvl="1">
              <a:lnSpc>
                <a:spcPct val="125000"/>
              </a:lnSpc>
              <a:spcBef>
                <a:spcPts val="0"/>
              </a:spcBef>
              <a:spcAft>
                <a:spcPts val="1200"/>
              </a:spcAft>
            </a:pPr>
            <a:r>
              <a:rPr lang="en-US" sz="2100" dirty="0" smtClean="0">
                <a:solidFill>
                  <a:schemeClr val="tx1"/>
                </a:solidFill>
                <a:latin typeface="Lucida Sans Unicode" panose="020B0602030504020204" pitchFamily="34" charset="0"/>
                <a:cs typeface="Lucida Sans Unicode" panose="020B0602030504020204" pitchFamily="34" charset="0"/>
              </a:rPr>
              <a:t>Next week: another sense in which measurement is used in the N.T. Hint: </a:t>
            </a:r>
            <a:r>
              <a:rPr lang="en-US" sz="2100" b="1" dirty="0" smtClean="0">
                <a:solidFill>
                  <a:schemeClr val="tx1"/>
                </a:solidFill>
                <a:latin typeface="Lucida Sans Unicode" panose="020B0602030504020204" pitchFamily="34" charset="0"/>
                <a:cs typeface="Lucida Sans Unicode" panose="020B0602030504020204" pitchFamily="34" charset="0"/>
              </a:rPr>
              <a:t>Revelation 11:1-2</a:t>
            </a:r>
            <a:r>
              <a:rPr lang="en-US" sz="2100" dirty="0" smtClean="0">
                <a:solidFill>
                  <a:schemeClr val="tx1"/>
                </a:solidFill>
                <a:latin typeface="Lucida Sans Unicode" panose="020B0602030504020204" pitchFamily="34" charset="0"/>
                <a:cs typeface="Lucida Sans Unicode" panose="020B0602030504020204" pitchFamily="34" charset="0"/>
              </a:rPr>
              <a:t>.</a:t>
            </a:r>
            <a:endParaRPr lang="en-US" sz="2100" dirty="0" smtClean="0">
              <a:solidFill>
                <a:schemeClr val="tx1"/>
              </a:solidFill>
              <a:latin typeface="Lucida Sans Unicode" panose="020B0602030504020204" pitchFamily="34" charset="0"/>
              <a:cs typeface="Lucida Sans Unicode" panose="020B0602030504020204" pitchFamily="34" charset="0"/>
            </a:endParaRP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smtClean="0"/>
              <a:t>Spiritual Themes</a:t>
            </a:r>
            <a:endParaRPr lang="en-US" sz="3600" cap="none" dirty="0"/>
          </a:p>
        </p:txBody>
      </p:sp>
    </p:spTree>
    <p:extLst>
      <p:ext uri="{BB962C8B-B14F-4D97-AF65-F5344CB8AC3E}">
        <p14:creationId xmlns:p14="http://schemas.microsoft.com/office/powerpoint/2010/main" val="36504014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05529"/>
          </a:xfrm>
        </p:spPr>
        <p:txBody>
          <a:bodyPr anchor="ctr">
            <a:normAutofit/>
          </a:bodyPr>
          <a:lstStyle/>
          <a:p>
            <a:pPr>
              <a:lnSpc>
                <a:spcPct val="125000"/>
              </a:lnSpc>
              <a:spcBef>
                <a:spcPts val="0"/>
              </a:spcBef>
              <a:spcAft>
                <a:spcPts val="1200"/>
              </a:spcAft>
            </a:pPr>
            <a:r>
              <a:rPr lang="en-US" sz="2300" dirty="0" smtClean="0">
                <a:solidFill>
                  <a:schemeClr val="tx1"/>
                </a:solidFill>
                <a:latin typeface="Lucida Sans Unicode" panose="020B0602030504020204" pitchFamily="34" charset="0"/>
                <a:cs typeface="Lucida Sans Unicode" panose="020B0602030504020204" pitchFamily="34" charset="0"/>
              </a:rPr>
              <a:t>Faithfulness required of God’s ministers, His priests. Remember the contrast between the Levites who went astray, and the sons of </a:t>
            </a:r>
            <a:r>
              <a:rPr lang="en-US" sz="2300" dirty="0" err="1" smtClean="0">
                <a:solidFill>
                  <a:schemeClr val="tx1"/>
                </a:solidFill>
                <a:latin typeface="Lucida Sans Unicode" panose="020B0602030504020204" pitchFamily="34" charset="0"/>
                <a:cs typeface="Lucida Sans Unicode" panose="020B0602030504020204" pitchFamily="34" charset="0"/>
              </a:rPr>
              <a:t>Zadok</a:t>
            </a:r>
            <a:r>
              <a:rPr lang="en-US" sz="2300" dirty="0" smtClean="0">
                <a:solidFill>
                  <a:schemeClr val="tx1"/>
                </a:solidFill>
                <a:latin typeface="Lucida Sans Unicode" panose="020B0602030504020204" pitchFamily="34" charset="0"/>
                <a:cs typeface="Lucida Sans Unicode" panose="020B0602030504020204" pitchFamily="34" charset="0"/>
              </a:rPr>
              <a:t> who did not (44:10-16).</a:t>
            </a:r>
          </a:p>
          <a:p>
            <a:pPr lvl="1">
              <a:lnSpc>
                <a:spcPct val="125000"/>
              </a:lnSpc>
              <a:spcBef>
                <a:spcPts val="0"/>
              </a:spcBef>
              <a:spcAft>
                <a:spcPts val="1200"/>
              </a:spcAft>
            </a:pPr>
            <a:r>
              <a:rPr lang="en-US" sz="2100" dirty="0" smtClean="0">
                <a:solidFill>
                  <a:schemeClr val="tx1"/>
                </a:solidFill>
                <a:latin typeface="Lucida Sans Unicode" panose="020B0602030504020204" pitchFamily="34" charset="0"/>
                <a:cs typeface="Lucida Sans Unicode" panose="020B0602030504020204" pitchFamily="34" charset="0"/>
              </a:rPr>
              <a:t>N.T. speaks of </a:t>
            </a:r>
            <a:r>
              <a:rPr lang="en-US" sz="2100" b="1" dirty="0" smtClean="0">
                <a:solidFill>
                  <a:schemeClr val="tx1"/>
                </a:solidFill>
                <a:latin typeface="Lucida Sans Unicode" panose="020B0602030504020204" pitchFamily="34" charset="0"/>
                <a:cs typeface="Lucida Sans Unicode" panose="020B0602030504020204" pitchFamily="34" charset="0"/>
              </a:rPr>
              <a:t>faithful</a:t>
            </a:r>
            <a:r>
              <a:rPr lang="en-US" sz="2100" dirty="0" smtClean="0">
                <a:solidFill>
                  <a:schemeClr val="tx1"/>
                </a:solidFill>
                <a:latin typeface="Lucida Sans Unicode" panose="020B0602030504020204" pitchFamily="34" charset="0"/>
                <a:cs typeface="Lucida Sans Unicode" panose="020B0602030504020204" pitchFamily="34" charset="0"/>
              </a:rPr>
              <a:t> ministers, </a:t>
            </a:r>
            <a:r>
              <a:rPr lang="en-US" sz="2100" b="1" dirty="0" smtClean="0">
                <a:solidFill>
                  <a:schemeClr val="tx1"/>
                </a:solidFill>
                <a:latin typeface="Lucida Sans Unicode" panose="020B0602030504020204" pitchFamily="34" charset="0"/>
                <a:cs typeface="Lucida Sans Unicode" panose="020B0602030504020204" pitchFamily="34" charset="0"/>
              </a:rPr>
              <a:t>faithful</a:t>
            </a:r>
            <a:r>
              <a:rPr lang="en-US" sz="2100" dirty="0" smtClean="0">
                <a:solidFill>
                  <a:schemeClr val="tx1"/>
                </a:solidFill>
                <a:latin typeface="Lucida Sans Unicode" panose="020B0602030504020204" pitchFamily="34" charset="0"/>
                <a:cs typeface="Lucida Sans Unicode" panose="020B0602030504020204" pitchFamily="34" charset="0"/>
              </a:rPr>
              <a:t> brethren, etc.</a:t>
            </a:r>
          </a:p>
          <a:p>
            <a:pPr lvl="1">
              <a:lnSpc>
                <a:spcPct val="125000"/>
              </a:lnSpc>
              <a:spcBef>
                <a:spcPts val="0"/>
              </a:spcBef>
              <a:spcAft>
                <a:spcPts val="1200"/>
              </a:spcAft>
            </a:pPr>
            <a:r>
              <a:rPr lang="en-US" sz="2100" dirty="0" smtClean="0">
                <a:solidFill>
                  <a:schemeClr val="tx1"/>
                </a:solidFill>
                <a:latin typeface="Lucida Sans Unicode" panose="020B0602030504020204" pitchFamily="34" charset="0"/>
                <a:cs typeface="Lucida Sans Unicode" panose="020B0602030504020204" pitchFamily="34" charset="0"/>
              </a:rPr>
              <a:t>Must be faithful to “keep its whole design and all its ordinances” (43:11). “Hold fast the pattern of sound words which you have heard from me” (2 Tim. 1:13).</a:t>
            </a:r>
            <a:endParaRPr lang="en-US" sz="2100" dirty="0" smtClean="0">
              <a:solidFill>
                <a:schemeClr val="tx1"/>
              </a:solidFill>
              <a:latin typeface="Lucida Sans Unicode" panose="020B0602030504020204" pitchFamily="34" charset="0"/>
              <a:cs typeface="Lucida Sans Unicode" panose="020B0602030504020204" pitchFamily="34" charset="0"/>
            </a:endParaRP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smtClean="0"/>
              <a:t>Spiritual Themes</a:t>
            </a:r>
            <a:endParaRPr lang="en-US" sz="3600" cap="none" dirty="0"/>
          </a:p>
        </p:txBody>
      </p:sp>
    </p:spTree>
    <p:extLst>
      <p:ext uri="{BB962C8B-B14F-4D97-AF65-F5344CB8AC3E}">
        <p14:creationId xmlns:p14="http://schemas.microsoft.com/office/powerpoint/2010/main" val="9541436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05529"/>
          </a:xfrm>
        </p:spPr>
        <p:txBody>
          <a:bodyPr anchor="ctr">
            <a:noAutofit/>
          </a:bodyPr>
          <a:lstStyle/>
          <a:p>
            <a:pPr>
              <a:lnSpc>
                <a:spcPct val="125000"/>
              </a:lnSpc>
              <a:spcBef>
                <a:spcPts val="0"/>
              </a:spcBef>
              <a:spcAft>
                <a:spcPts val="1200"/>
              </a:spcAft>
            </a:pPr>
            <a:r>
              <a:rPr lang="en-US" sz="2300" dirty="0" smtClean="0">
                <a:solidFill>
                  <a:schemeClr val="tx1"/>
                </a:solidFill>
                <a:latin typeface="Lucida Sans Unicode" panose="020B0602030504020204" pitchFamily="34" charset="0"/>
                <a:cs typeface="Lucida Sans Unicode" panose="020B0602030504020204" pitchFamily="34" charset="0"/>
              </a:rPr>
              <a:t>Ezekiel is shown in a vision a grand and glorious temple (chapters 40-48).</a:t>
            </a:r>
          </a:p>
          <a:p>
            <a:pPr>
              <a:lnSpc>
                <a:spcPct val="125000"/>
              </a:lnSpc>
              <a:spcBef>
                <a:spcPts val="0"/>
              </a:spcBef>
              <a:spcAft>
                <a:spcPts val="1200"/>
              </a:spcAft>
            </a:pPr>
            <a:r>
              <a:rPr lang="en-US" sz="2300" dirty="0" smtClean="0">
                <a:solidFill>
                  <a:schemeClr val="tx1"/>
                </a:solidFill>
                <a:latin typeface="Lucida Sans Unicode" panose="020B0602030504020204" pitchFamily="34" charset="0"/>
                <a:cs typeface="Lucida Sans Unicode" panose="020B0602030504020204" pitchFamily="34" charset="0"/>
              </a:rPr>
              <a:t>It CANNOT be any of the previous temples built for God’s people (pattern, dimensions different).</a:t>
            </a:r>
          </a:p>
          <a:p>
            <a:pPr>
              <a:lnSpc>
                <a:spcPct val="125000"/>
              </a:lnSpc>
              <a:spcBef>
                <a:spcPts val="0"/>
              </a:spcBef>
              <a:spcAft>
                <a:spcPts val="1200"/>
              </a:spcAft>
            </a:pPr>
            <a:r>
              <a:rPr lang="en-US" sz="2300" dirty="0" smtClean="0">
                <a:solidFill>
                  <a:schemeClr val="tx1"/>
                </a:solidFill>
                <a:latin typeface="Lucida Sans Unicode" panose="020B0602030504020204" pitchFamily="34" charset="0"/>
                <a:cs typeface="Lucida Sans Unicode" panose="020B0602030504020204" pitchFamily="34" charset="0"/>
              </a:rPr>
              <a:t>It CANNOT be a future, literal temple (</a:t>
            </a:r>
            <a:r>
              <a:rPr lang="en-US" sz="2300" dirty="0" smtClean="0">
                <a:solidFill>
                  <a:schemeClr val="tx1"/>
                </a:solidFill>
                <a:latin typeface="Lucida Sans Unicode" panose="020B0602030504020204" pitchFamily="34" charset="0"/>
                <a:cs typeface="Lucida Sans Unicode" panose="020B0602030504020204" pitchFamily="34" charset="0"/>
              </a:rPr>
              <a:t>so much </a:t>
            </a:r>
            <a:r>
              <a:rPr lang="en-US" sz="2300" dirty="0" smtClean="0">
                <a:solidFill>
                  <a:schemeClr val="tx1"/>
                </a:solidFill>
                <a:latin typeface="Lucida Sans Unicode" panose="020B0602030504020204" pitchFamily="34" charset="0"/>
                <a:cs typeface="Lucida Sans Unicode" panose="020B0602030504020204" pitchFamily="34" charset="0"/>
              </a:rPr>
              <a:t>suggests a symbolic, spiritual fulfillment).</a:t>
            </a:r>
          </a:p>
          <a:p>
            <a:pPr>
              <a:lnSpc>
                <a:spcPct val="125000"/>
              </a:lnSpc>
              <a:spcBef>
                <a:spcPts val="0"/>
              </a:spcBef>
              <a:spcAft>
                <a:spcPts val="1200"/>
              </a:spcAft>
            </a:pPr>
            <a:r>
              <a:rPr lang="en-US" sz="2300" dirty="0" smtClean="0">
                <a:solidFill>
                  <a:schemeClr val="tx1"/>
                </a:solidFill>
                <a:latin typeface="Lucida Sans Unicode" panose="020B0602030504020204" pitchFamily="34" charset="0"/>
                <a:cs typeface="Lucida Sans Unicode" panose="020B0602030504020204" pitchFamily="34" charset="0"/>
              </a:rPr>
              <a:t>Terminology used throughout this section is also used in the N.T. to describe God’s spiritual temple.</a:t>
            </a:r>
            <a:endParaRPr lang="en-US" sz="2300" dirty="0" smtClean="0">
              <a:solidFill>
                <a:schemeClr val="tx1"/>
              </a:solidFill>
              <a:latin typeface="Lucida Sans Unicode" panose="020B0602030504020204" pitchFamily="34" charset="0"/>
              <a:cs typeface="Lucida Sans Unicode" panose="020B0602030504020204" pitchFamily="34" charset="0"/>
            </a:endParaRP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smtClean="0"/>
              <a:t>Review</a:t>
            </a:r>
            <a:endParaRPr lang="en-US" sz="3600" cap="none" dirty="0"/>
          </a:p>
        </p:txBody>
      </p:sp>
    </p:spTree>
    <p:extLst>
      <p:ext uri="{BB962C8B-B14F-4D97-AF65-F5344CB8AC3E}">
        <p14:creationId xmlns:p14="http://schemas.microsoft.com/office/powerpoint/2010/main" val="699640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05529"/>
          </a:xfrm>
        </p:spPr>
        <p:txBody>
          <a:bodyPr anchor="ctr">
            <a:noAutofit/>
          </a:bodyPr>
          <a:lstStyle/>
          <a:p>
            <a:pPr>
              <a:lnSpc>
                <a:spcPct val="125000"/>
              </a:lnSpc>
              <a:spcBef>
                <a:spcPts val="0"/>
              </a:spcBef>
              <a:spcAft>
                <a:spcPts val="1800"/>
              </a:spcAft>
            </a:pPr>
            <a:r>
              <a:rPr lang="en-US" sz="2400" dirty="0" smtClean="0">
                <a:solidFill>
                  <a:schemeClr val="tx1"/>
                </a:solidFill>
                <a:latin typeface="Lucida Sans Unicode" panose="020B0602030504020204" pitchFamily="34" charset="0"/>
                <a:cs typeface="Lucida Sans Unicode" panose="020B0602030504020204" pitchFamily="34" charset="0"/>
              </a:rPr>
              <a:t>“Do you not know that you are the temple of God and that the Spirit of God dwells in you? If anyone defiles the temple of God, God will destroy him. For the temple of God is holy, which temple you are” (1 Corinthians 3:16-17).</a:t>
            </a:r>
          </a:p>
          <a:p>
            <a:pPr lvl="1">
              <a:lnSpc>
                <a:spcPct val="125000"/>
              </a:lnSpc>
              <a:spcBef>
                <a:spcPts val="0"/>
              </a:spcBef>
              <a:spcAft>
                <a:spcPts val="1800"/>
              </a:spcAft>
            </a:pPr>
            <a:r>
              <a:rPr lang="en-US" sz="2200" dirty="0" smtClean="0">
                <a:solidFill>
                  <a:schemeClr val="tx1"/>
                </a:solidFill>
                <a:latin typeface="Lucida Sans Unicode" panose="020B0602030504020204" pitchFamily="34" charset="0"/>
                <a:cs typeface="Lucida Sans Unicode" panose="020B0602030504020204" pitchFamily="34" charset="0"/>
              </a:rPr>
              <a:t>Note the warnings given in this section about defiling the temple (43:7-8; 44:7, 25).</a:t>
            </a:r>
            <a:endParaRPr lang="en-US" sz="2200" dirty="0" smtClean="0">
              <a:solidFill>
                <a:schemeClr val="tx1"/>
              </a:solidFill>
              <a:latin typeface="Lucida Sans Unicode" panose="020B0602030504020204" pitchFamily="34" charset="0"/>
              <a:cs typeface="Lucida Sans Unicode" panose="020B0602030504020204" pitchFamily="34" charset="0"/>
            </a:endParaRP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smtClean="0"/>
              <a:t>Theme Verse for This Week</a:t>
            </a:r>
            <a:endParaRPr lang="en-US" sz="3600" cap="none" dirty="0"/>
          </a:p>
        </p:txBody>
      </p:sp>
    </p:spTree>
    <p:extLst>
      <p:ext uri="{BB962C8B-B14F-4D97-AF65-F5344CB8AC3E}">
        <p14:creationId xmlns:p14="http://schemas.microsoft.com/office/powerpoint/2010/main" val="60852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nSpc>
                <a:spcPct val="125000"/>
              </a:lnSpc>
              <a:spcBef>
                <a:spcPts val="0"/>
              </a:spcBef>
              <a:spcAft>
                <a:spcPts val="2400"/>
              </a:spcAft>
            </a:pPr>
            <a:r>
              <a:rPr lang="en-US" sz="2400" dirty="0" smtClean="0">
                <a:solidFill>
                  <a:schemeClr val="tx1"/>
                </a:solidFill>
                <a:latin typeface="Lucida Sans Unicode" panose="020B0602030504020204" pitchFamily="34" charset="0"/>
                <a:cs typeface="Lucida Sans Unicode" panose="020B0602030504020204" pitchFamily="34" charset="0"/>
              </a:rPr>
              <a:t>Ezekiel sees the glory of the LORD fill the temple (43:1-5).</a:t>
            </a:r>
          </a:p>
          <a:p>
            <a:pPr>
              <a:lnSpc>
                <a:spcPct val="125000"/>
              </a:lnSpc>
              <a:spcBef>
                <a:spcPts val="0"/>
              </a:spcBef>
              <a:spcAft>
                <a:spcPts val="2400"/>
              </a:spcAft>
            </a:pPr>
            <a:r>
              <a:rPr lang="en-US" sz="2400" dirty="0" smtClean="0">
                <a:solidFill>
                  <a:schemeClr val="tx1"/>
                </a:solidFill>
                <a:latin typeface="Lucida Sans Unicode" panose="020B0602030504020204" pitchFamily="34" charset="0"/>
                <a:cs typeface="Lucida Sans Unicode" panose="020B0602030504020204" pitchFamily="34" charset="0"/>
              </a:rPr>
              <a:t>Ezekiel hears the LORD speaking from the </a:t>
            </a:r>
            <a:r>
              <a:rPr lang="en-US" sz="2400" dirty="0" smtClean="0">
                <a:solidFill>
                  <a:schemeClr val="tx1"/>
                </a:solidFill>
                <a:latin typeface="Lucida Sans Unicode" panose="020B0602030504020204" pitchFamily="34" charset="0"/>
                <a:cs typeface="Lucida Sans Unicode" panose="020B0602030504020204" pitchFamily="34" charset="0"/>
              </a:rPr>
              <a:t>temple: </a:t>
            </a:r>
            <a:r>
              <a:rPr lang="en-US" sz="2400" dirty="0" smtClean="0">
                <a:solidFill>
                  <a:schemeClr val="tx1"/>
                </a:solidFill>
                <a:latin typeface="Lucida Sans Unicode" panose="020B0602030504020204" pitchFamily="34" charset="0"/>
                <a:cs typeface="Lucida Sans Unicode" panose="020B0602030504020204" pitchFamily="34" charset="0"/>
              </a:rPr>
              <a:t>My people shall no longer defile My holy name; they will put off their abominations and I will dwell in their midst forever (43:7-9).</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smtClean="0"/>
              <a:t>Outline of Ezekiel 43-45</a:t>
            </a:r>
            <a:endParaRPr lang="en-US" sz="3600" cap="none" dirty="0"/>
          </a:p>
        </p:txBody>
      </p:sp>
    </p:spTree>
    <p:extLst>
      <p:ext uri="{BB962C8B-B14F-4D97-AF65-F5344CB8AC3E}">
        <p14:creationId xmlns:p14="http://schemas.microsoft.com/office/powerpoint/2010/main" val="63527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chor="ctr">
            <a:normAutofit/>
          </a:bodyPr>
          <a:lstStyle/>
          <a:p>
            <a:pPr>
              <a:lnSpc>
                <a:spcPct val="125000"/>
              </a:lnSpc>
              <a:spcBef>
                <a:spcPts val="0"/>
              </a:spcBef>
              <a:spcAft>
                <a:spcPts val="1800"/>
              </a:spcAft>
            </a:pPr>
            <a:r>
              <a:rPr lang="en-US" sz="2400" dirty="0" smtClean="0">
                <a:solidFill>
                  <a:schemeClr val="tx1"/>
                </a:solidFill>
                <a:latin typeface="Lucida Sans Unicode" panose="020B0602030504020204" pitchFamily="34" charset="0"/>
                <a:cs typeface="Lucida Sans Unicode" panose="020B0602030504020204" pitchFamily="34" charset="0"/>
              </a:rPr>
              <a:t>Ezekiel is instructed to </a:t>
            </a:r>
            <a:r>
              <a:rPr lang="en-US" sz="2400" b="1" dirty="0" smtClean="0">
                <a:solidFill>
                  <a:schemeClr val="tx1"/>
                </a:solidFill>
                <a:latin typeface="Lucida Sans Unicode" panose="020B0602030504020204" pitchFamily="34" charset="0"/>
                <a:cs typeface="Lucida Sans Unicode" panose="020B0602030504020204" pitchFamily="34" charset="0"/>
              </a:rPr>
              <a:t>describe</a:t>
            </a:r>
            <a:r>
              <a:rPr lang="en-US" sz="2400" dirty="0" smtClean="0">
                <a:solidFill>
                  <a:schemeClr val="tx1"/>
                </a:solidFill>
                <a:latin typeface="Lucida Sans Unicode" panose="020B0602030504020204" pitchFamily="34" charset="0"/>
                <a:cs typeface="Lucida Sans Unicode" panose="020B0602030504020204" pitchFamily="34" charset="0"/>
              </a:rPr>
              <a:t> the temple to Israel, to </a:t>
            </a:r>
            <a:r>
              <a:rPr lang="en-US" sz="2400" b="1" dirty="0" smtClean="0">
                <a:solidFill>
                  <a:schemeClr val="tx1"/>
                </a:solidFill>
                <a:latin typeface="Lucida Sans Unicode" panose="020B0602030504020204" pitchFamily="34" charset="0"/>
                <a:cs typeface="Lucida Sans Unicode" panose="020B0602030504020204" pitchFamily="34" charset="0"/>
              </a:rPr>
              <a:t>write</a:t>
            </a:r>
            <a:r>
              <a:rPr lang="en-US" sz="2400" dirty="0" smtClean="0">
                <a:solidFill>
                  <a:schemeClr val="tx1"/>
                </a:solidFill>
                <a:latin typeface="Lucida Sans Unicode" panose="020B0602030504020204" pitchFamily="34" charset="0"/>
                <a:cs typeface="Lucida Sans Unicode" panose="020B0602030504020204" pitchFamily="34" charset="0"/>
              </a:rPr>
              <a:t> it down in their sight, and to let them </a:t>
            </a:r>
            <a:r>
              <a:rPr lang="en-US" sz="2400" b="1" dirty="0" smtClean="0">
                <a:solidFill>
                  <a:schemeClr val="tx1"/>
                </a:solidFill>
                <a:latin typeface="Lucida Sans Unicode" panose="020B0602030504020204" pitchFamily="34" charset="0"/>
                <a:cs typeface="Lucida Sans Unicode" panose="020B0602030504020204" pitchFamily="34" charset="0"/>
              </a:rPr>
              <a:t>measure</a:t>
            </a:r>
            <a:r>
              <a:rPr lang="en-US" sz="2400" dirty="0" smtClean="0">
                <a:solidFill>
                  <a:schemeClr val="tx1"/>
                </a:solidFill>
                <a:latin typeface="Lucida Sans Unicode" panose="020B0602030504020204" pitchFamily="34" charset="0"/>
                <a:cs typeface="Lucida Sans Unicode" panose="020B0602030504020204" pitchFamily="34" charset="0"/>
              </a:rPr>
              <a:t> the pattern. This would have two purposes: (1) “that they may be ashamed of their iniquities”, and (2) “that they may keep its whole design and all its ordinances.” The law of this temple? “The whole area surrounding the mountaintop is most holy” (43:10-12</a:t>
            </a:r>
            <a:r>
              <a:rPr lang="en-US" sz="2400" dirty="0" smtClean="0">
                <a:solidFill>
                  <a:schemeClr val="tx1"/>
                </a:solidFill>
                <a:latin typeface="Lucida Sans Unicode" panose="020B0602030504020204" pitchFamily="34" charset="0"/>
                <a:cs typeface="Lucida Sans Unicode" panose="020B0602030504020204" pitchFamily="34" charset="0"/>
              </a:rPr>
              <a:t>).</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smtClean="0"/>
              <a:t>Outline of Ezekiel 43-45</a:t>
            </a:r>
            <a:endParaRPr lang="en-US" sz="3600" cap="none" dirty="0"/>
          </a:p>
        </p:txBody>
      </p:sp>
    </p:spTree>
    <p:extLst>
      <p:ext uri="{BB962C8B-B14F-4D97-AF65-F5344CB8AC3E}">
        <p14:creationId xmlns:p14="http://schemas.microsoft.com/office/powerpoint/2010/main" val="3741084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453129"/>
          </a:xfrm>
        </p:spPr>
        <p:txBody>
          <a:bodyPr anchor="ctr">
            <a:normAutofit/>
          </a:bodyPr>
          <a:lstStyle/>
          <a:p>
            <a:pPr>
              <a:lnSpc>
                <a:spcPct val="125000"/>
              </a:lnSpc>
              <a:spcBef>
                <a:spcPts val="0"/>
              </a:spcBef>
              <a:spcAft>
                <a:spcPts val="1200"/>
              </a:spcAft>
            </a:pPr>
            <a:r>
              <a:rPr lang="en-US" sz="2400" dirty="0" smtClean="0">
                <a:solidFill>
                  <a:schemeClr val="tx1"/>
                </a:solidFill>
                <a:latin typeface="Lucida Sans Unicode" panose="020B0602030504020204" pitchFamily="34" charset="0"/>
                <a:cs typeface="Lucida Sans Unicode" panose="020B0602030504020204" pitchFamily="34" charset="0"/>
              </a:rPr>
              <a:t>Dimensions for the altar of burnt offering are given (43:13-17).</a:t>
            </a:r>
          </a:p>
          <a:p>
            <a:pPr>
              <a:lnSpc>
                <a:spcPct val="125000"/>
              </a:lnSpc>
              <a:spcBef>
                <a:spcPts val="0"/>
              </a:spcBef>
              <a:spcAft>
                <a:spcPts val="1200"/>
              </a:spcAft>
            </a:pPr>
            <a:r>
              <a:rPr lang="en-US" sz="2400" dirty="0" smtClean="0">
                <a:solidFill>
                  <a:schemeClr val="tx1"/>
                </a:solidFill>
                <a:latin typeface="Lucida Sans Unicode" panose="020B0602030504020204" pitchFamily="34" charset="0"/>
                <a:cs typeface="Lucida Sans Unicode" panose="020B0602030504020204" pitchFamily="34" charset="0"/>
              </a:rPr>
              <a:t>Before this altar could be used for sacrifices, </a:t>
            </a:r>
            <a:r>
              <a:rPr lang="en-US" sz="2400" b="1" dirty="0" smtClean="0">
                <a:solidFill>
                  <a:schemeClr val="tx1"/>
                </a:solidFill>
                <a:latin typeface="Lucida Sans Unicode" panose="020B0602030504020204" pitchFamily="34" charset="0"/>
                <a:cs typeface="Lucida Sans Unicode" panose="020B0602030504020204" pitchFamily="34" charset="0"/>
              </a:rPr>
              <a:t>atonement</a:t>
            </a:r>
            <a:r>
              <a:rPr lang="en-US" sz="2400" dirty="0" smtClean="0">
                <a:solidFill>
                  <a:schemeClr val="tx1"/>
                </a:solidFill>
                <a:latin typeface="Lucida Sans Unicode" panose="020B0602030504020204" pitchFamily="34" charset="0"/>
                <a:cs typeface="Lucida Sans Unicode" panose="020B0602030504020204" pitchFamily="34" charset="0"/>
              </a:rPr>
              <a:t> had to be made for it, and it had to be </a:t>
            </a:r>
            <a:r>
              <a:rPr lang="en-US" sz="2400" b="1" dirty="0" smtClean="0">
                <a:solidFill>
                  <a:schemeClr val="tx1"/>
                </a:solidFill>
                <a:latin typeface="Lucida Sans Unicode" panose="020B0602030504020204" pitchFamily="34" charset="0"/>
                <a:cs typeface="Lucida Sans Unicode" panose="020B0602030504020204" pitchFamily="34" charset="0"/>
              </a:rPr>
              <a:t>cleansed</a:t>
            </a:r>
            <a:r>
              <a:rPr lang="en-US" sz="2400" dirty="0" smtClean="0">
                <a:solidFill>
                  <a:schemeClr val="tx1"/>
                </a:solidFill>
                <a:latin typeface="Lucida Sans Unicode" panose="020B0602030504020204" pitchFamily="34" charset="0"/>
                <a:cs typeface="Lucida Sans Unicode" panose="020B0602030504020204" pitchFamily="34" charset="0"/>
              </a:rPr>
              <a:t>. Various offerings would be made by the priests (descendants of </a:t>
            </a:r>
            <a:r>
              <a:rPr lang="en-US" sz="2400" dirty="0" err="1" smtClean="0">
                <a:solidFill>
                  <a:schemeClr val="tx1"/>
                </a:solidFill>
                <a:latin typeface="Lucida Sans Unicode" panose="020B0602030504020204" pitchFamily="34" charset="0"/>
                <a:cs typeface="Lucida Sans Unicode" panose="020B0602030504020204" pitchFamily="34" charset="0"/>
              </a:rPr>
              <a:t>Zadok</a:t>
            </a:r>
            <a:r>
              <a:rPr lang="en-US" sz="2400" dirty="0" smtClean="0">
                <a:solidFill>
                  <a:schemeClr val="tx1"/>
                </a:solidFill>
                <a:latin typeface="Lucida Sans Unicode" panose="020B0602030504020204" pitchFamily="34" charset="0"/>
                <a:cs typeface="Lucida Sans Unicode" panose="020B0602030504020204" pitchFamily="34" charset="0"/>
              </a:rPr>
              <a:t>) for </a:t>
            </a:r>
            <a:r>
              <a:rPr lang="en-US" sz="2400" b="1" dirty="0" smtClean="0">
                <a:solidFill>
                  <a:schemeClr val="tx1"/>
                </a:solidFill>
                <a:latin typeface="Lucida Sans Unicode" panose="020B0602030504020204" pitchFamily="34" charset="0"/>
                <a:cs typeface="Lucida Sans Unicode" panose="020B0602030504020204" pitchFamily="34" charset="0"/>
              </a:rPr>
              <a:t>seven</a:t>
            </a:r>
            <a:r>
              <a:rPr lang="en-US" sz="2400" dirty="0" smtClean="0">
                <a:solidFill>
                  <a:schemeClr val="tx1"/>
                </a:solidFill>
                <a:latin typeface="Lucida Sans Unicode" panose="020B0602030504020204" pitchFamily="34" charset="0"/>
                <a:cs typeface="Lucida Sans Unicode" panose="020B0602030504020204" pitchFamily="34" charset="0"/>
              </a:rPr>
              <a:t> </a:t>
            </a:r>
            <a:r>
              <a:rPr lang="en-US" sz="2400" b="1" dirty="0" smtClean="0">
                <a:solidFill>
                  <a:schemeClr val="tx1"/>
                </a:solidFill>
                <a:latin typeface="Lucida Sans Unicode" panose="020B0602030504020204" pitchFamily="34" charset="0"/>
                <a:cs typeface="Lucida Sans Unicode" panose="020B0602030504020204" pitchFamily="34" charset="0"/>
              </a:rPr>
              <a:t>days</a:t>
            </a:r>
            <a:r>
              <a:rPr lang="en-US" sz="2400" dirty="0" smtClean="0">
                <a:solidFill>
                  <a:schemeClr val="tx1"/>
                </a:solidFill>
                <a:latin typeface="Lucida Sans Unicode" panose="020B0602030504020204" pitchFamily="34" charset="0"/>
                <a:cs typeface="Lucida Sans Unicode" panose="020B0602030504020204" pitchFamily="34" charset="0"/>
              </a:rPr>
              <a:t>— “thereafter…the priests shall offer your burnt offerings and your peace offerings on the altar; and I will accept you” (43:18-27).</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smtClean="0"/>
              <a:t>Outline of Ezekiel 43-45</a:t>
            </a:r>
            <a:endParaRPr lang="en-US" sz="3600" cap="none" dirty="0"/>
          </a:p>
        </p:txBody>
      </p:sp>
    </p:spTree>
    <p:extLst>
      <p:ext uri="{BB962C8B-B14F-4D97-AF65-F5344CB8AC3E}">
        <p14:creationId xmlns:p14="http://schemas.microsoft.com/office/powerpoint/2010/main" val="1658502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453129"/>
          </a:xfrm>
        </p:spPr>
        <p:txBody>
          <a:bodyPr anchor="ctr">
            <a:normAutofit/>
          </a:bodyPr>
          <a:lstStyle/>
          <a:p>
            <a:pPr>
              <a:lnSpc>
                <a:spcPct val="125000"/>
              </a:lnSpc>
              <a:spcBef>
                <a:spcPts val="0"/>
              </a:spcBef>
              <a:spcAft>
                <a:spcPts val="1200"/>
              </a:spcAft>
            </a:pPr>
            <a:r>
              <a:rPr lang="en-US" sz="2400" dirty="0" smtClean="0">
                <a:solidFill>
                  <a:schemeClr val="tx1"/>
                </a:solidFill>
                <a:latin typeface="Lucida Sans Unicode" panose="020B0602030504020204" pitchFamily="34" charset="0"/>
                <a:cs typeface="Lucida Sans Unicode" panose="020B0602030504020204" pitchFamily="34" charset="0"/>
              </a:rPr>
              <a:t>The outer gate of the sanctuary which faces east—it shall be shut; no man shall enter by it, because the LORD entered by it. However, “the prince, because he is prince, may sit in it to eat bread before the LORD” (44:1-3).</a:t>
            </a:r>
          </a:p>
          <a:p>
            <a:pPr>
              <a:lnSpc>
                <a:spcPct val="125000"/>
              </a:lnSpc>
              <a:spcBef>
                <a:spcPts val="0"/>
              </a:spcBef>
              <a:spcAft>
                <a:spcPts val="1200"/>
              </a:spcAft>
            </a:pPr>
            <a:r>
              <a:rPr lang="en-US" sz="2400" dirty="0" smtClean="0">
                <a:solidFill>
                  <a:schemeClr val="tx1"/>
                </a:solidFill>
                <a:latin typeface="Lucida Sans Unicode" panose="020B0602030504020204" pitchFamily="34" charset="0"/>
                <a:cs typeface="Lucida Sans Unicode" panose="020B0602030504020204" pitchFamily="34" charset="0"/>
              </a:rPr>
              <a:t>In contrast to the past, “No foreigner…shall enter My sanctuary, including any foreigner who is among the children of Israel” (44:4-9). </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smtClean="0"/>
              <a:t>Outline of Ezekiel 43-45</a:t>
            </a:r>
            <a:endParaRPr lang="en-US" sz="3600" cap="none" dirty="0"/>
          </a:p>
        </p:txBody>
      </p:sp>
    </p:spTree>
    <p:extLst>
      <p:ext uri="{BB962C8B-B14F-4D97-AF65-F5344CB8AC3E}">
        <p14:creationId xmlns:p14="http://schemas.microsoft.com/office/powerpoint/2010/main" val="114411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605530"/>
          </a:xfrm>
        </p:spPr>
        <p:txBody>
          <a:bodyPr anchor="ctr">
            <a:normAutofit/>
          </a:bodyPr>
          <a:lstStyle/>
          <a:p>
            <a:pPr>
              <a:lnSpc>
                <a:spcPct val="125000"/>
              </a:lnSpc>
              <a:spcBef>
                <a:spcPts val="0"/>
              </a:spcBef>
              <a:spcAft>
                <a:spcPts val="1200"/>
              </a:spcAft>
            </a:pPr>
            <a:r>
              <a:rPr lang="en-US" sz="2300" dirty="0" smtClean="0">
                <a:solidFill>
                  <a:schemeClr val="tx1"/>
                </a:solidFill>
                <a:latin typeface="Lucida Sans Unicode" panose="020B0602030504020204" pitchFamily="34" charset="0"/>
                <a:cs typeface="Lucida Sans Unicode" panose="020B0602030504020204" pitchFamily="34" charset="0"/>
              </a:rPr>
              <a:t>The Levites who went far from Me shall bear their iniquity; they shall not come near to Me to minister as priests. The sons of </a:t>
            </a:r>
            <a:r>
              <a:rPr lang="en-US" sz="2300" dirty="0" err="1" smtClean="0">
                <a:solidFill>
                  <a:schemeClr val="tx1"/>
                </a:solidFill>
                <a:latin typeface="Lucida Sans Unicode" panose="020B0602030504020204" pitchFamily="34" charset="0"/>
                <a:cs typeface="Lucida Sans Unicode" panose="020B0602030504020204" pitchFamily="34" charset="0"/>
              </a:rPr>
              <a:t>Zadok</a:t>
            </a:r>
            <a:r>
              <a:rPr lang="en-US" sz="2300" dirty="0" smtClean="0">
                <a:solidFill>
                  <a:schemeClr val="tx1"/>
                </a:solidFill>
                <a:latin typeface="Lucida Sans Unicode" panose="020B0602030504020204" pitchFamily="34" charset="0"/>
                <a:cs typeface="Lucida Sans Unicode" panose="020B0602030504020204" pitchFamily="34" charset="0"/>
              </a:rPr>
              <a:t>, who remained faithful when others went astray, will come near Me to minister to Me. They will follow my commandments carefully—in the way they minister, in their personal lives, and in the way they teach others (44:10-27</a:t>
            </a:r>
            <a:r>
              <a:rPr lang="en-US" sz="2300" dirty="0" smtClean="0">
                <a:solidFill>
                  <a:schemeClr val="tx1"/>
                </a:solidFill>
                <a:latin typeface="Lucida Sans Unicode" panose="020B0602030504020204" pitchFamily="34" charset="0"/>
                <a:cs typeface="Lucida Sans Unicode" panose="020B0602030504020204" pitchFamily="34" charset="0"/>
              </a:rPr>
              <a:t>).</a:t>
            </a:r>
          </a:p>
          <a:p>
            <a:pPr lvl="1">
              <a:lnSpc>
                <a:spcPct val="125000"/>
              </a:lnSpc>
              <a:spcBef>
                <a:spcPts val="0"/>
              </a:spcBef>
              <a:spcAft>
                <a:spcPts val="1200"/>
              </a:spcAft>
            </a:pPr>
            <a:r>
              <a:rPr lang="en-US" sz="2200" dirty="0" smtClean="0">
                <a:solidFill>
                  <a:schemeClr val="tx1"/>
                </a:solidFill>
                <a:latin typeface="Lucida Sans Unicode" panose="020B0602030504020204" pitchFamily="34" charset="0"/>
                <a:cs typeface="Lucida Sans Unicode" panose="020B0602030504020204" pitchFamily="34" charset="0"/>
              </a:rPr>
              <a:t>Think it possible to find sons of </a:t>
            </a:r>
            <a:r>
              <a:rPr lang="en-US" sz="2200" dirty="0" err="1" smtClean="0">
                <a:solidFill>
                  <a:schemeClr val="tx1"/>
                </a:solidFill>
                <a:latin typeface="Lucida Sans Unicode" panose="020B0602030504020204" pitchFamily="34" charset="0"/>
                <a:cs typeface="Lucida Sans Unicode" panose="020B0602030504020204" pitchFamily="34" charset="0"/>
              </a:rPr>
              <a:t>Zadok</a:t>
            </a:r>
            <a:r>
              <a:rPr lang="en-US" sz="2200" dirty="0" smtClean="0">
                <a:solidFill>
                  <a:schemeClr val="tx1"/>
                </a:solidFill>
                <a:latin typeface="Lucida Sans Unicode" panose="020B0602030504020204" pitchFamily="34" charset="0"/>
                <a:cs typeface="Lucida Sans Unicode" panose="020B0602030504020204" pitchFamily="34" charset="0"/>
              </a:rPr>
              <a:t> to serve in a future literal temple?</a:t>
            </a:r>
            <a:endParaRPr lang="en-US" sz="2200" dirty="0" smtClean="0">
              <a:solidFill>
                <a:schemeClr val="tx1"/>
              </a:solidFill>
              <a:latin typeface="Lucida Sans Unicode" panose="020B0602030504020204" pitchFamily="34" charset="0"/>
              <a:cs typeface="Lucida Sans Unicode" panose="020B0602030504020204" pitchFamily="34" charset="0"/>
            </a:endParaRP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smtClean="0"/>
              <a:t>Outline of Ezekiel 43-45</a:t>
            </a:r>
            <a:endParaRPr lang="en-US" sz="3600" cap="none" dirty="0"/>
          </a:p>
        </p:txBody>
      </p:sp>
    </p:spTree>
    <p:extLst>
      <p:ext uri="{BB962C8B-B14F-4D97-AF65-F5344CB8AC3E}">
        <p14:creationId xmlns:p14="http://schemas.microsoft.com/office/powerpoint/2010/main" val="1661114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453129"/>
          </a:xfrm>
        </p:spPr>
        <p:txBody>
          <a:bodyPr anchor="ctr">
            <a:normAutofit/>
          </a:bodyPr>
          <a:lstStyle/>
          <a:p>
            <a:pPr>
              <a:lnSpc>
                <a:spcPct val="125000"/>
              </a:lnSpc>
              <a:spcBef>
                <a:spcPts val="0"/>
              </a:spcBef>
              <a:spcAft>
                <a:spcPts val="1200"/>
              </a:spcAft>
            </a:pPr>
            <a:r>
              <a:rPr lang="en-US" sz="2400" dirty="0" smtClean="0">
                <a:solidFill>
                  <a:schemeClr val="tx1"/>
                </a:solidFill>
                <a:latin typeface="Lucida Sans Unicode" panose="020B0602030504020204" pitchFamily="34" charset="0"/>
                <a:cs typeface="Lucida Sans Unicode" panose="020B0602030504020204" pitchFamily="34" charset="0"/>
              </a:rPr>
              <a:t>The priests will not receive an inheritance, because God is their inheritance. He will provide for them through the offerings made by the people (44:28-31).</a:t>
            </a:r>
          </a:p>
          <a:p>
            <a:pPr>
              <a:lnSpc>
                <a:spcPct val="125000"/>
              </a:lnSpc>
              <a:spcBef>
                <a:spcPts val="0"/>
              </a:spcBef>
              <a:spcAft>
                <a:spcPts val="1200"/>
              </a:spcAft>
            </a:pPr>
            <a:r>
              <a:rPr lang="en-US" sz="2400" dirty="0" smtClean="0">
                <a:solidFill>
                  <a:schemeClr val="tx1"/>
                </a:solidFill>
                <a:latin typeface="Lucida Sans Unicode" panose="020B0602030504020204" pitchFamily="34" charset="0"/>
                <a:cs typeface="Lucida Sans Unicode" panose="020B0602030504020204" pitchFamily="34" charset="0"/>
              </a:rPr>
              <a:t>Central portion of the land for the LORD, reserved for temple and priests. To the north an area for the Levites, </a:t>
            </a:r>
            <a:r>
              <a:rPr lang="en-US" sz="2400" dirty="0" smtClean="0">
                <a:solidFill>
                  <a:schemeClr val="tx1"/>
                </a:solidFill>
                <a:latin typeface="Lucida Sans Unicode" panose="020B0602030504020204" pitchFamily="34" charset="0"/>
                <a:cs typeface="Lucida Sans Unicode" panose="020B0602030504020204" pitchFamily="34" charset="0"/>
              </a:rPr>
              <a:t>to </a:t>
            </a:r>
            <a:r>
              <a:rPr lang="en-US" sz="2400" dirty="0" smtClean="0">
                <a:solidFill>
                  <a:schemeClr val="tx1"/>
                </a:solidFill>
                <a:latin typeface="Lucida Sans Unicode" panose="020B0602030504020204" pitchFamily="34" charset="0"/>
                <a:cs typeface="Lucida Sans Unicode" panose="020B0602030504020204" pitchFamily="34" charset="0"/>
              </a:rPr>
              <a:t>the south an area for the city. On east and west sides equal portions assigned to the prince (45:1-7).</a:t>
            </a:r>
          </a:p>
        </p:txBody>
      </p:sp>
      <p:sp>
        <p:nvSpPr>
          <p:cNvPr id="3" name="Title 2"/>
          <p:cNvSpPr>
            <a:spLocks noGrp="1"/>
          </p:cNvSpPr>
          <p:nvPr>
            <p:ph type="title"/>
          </p:nvPr>
        </p:nvSpPr>
        <p:spPr/>
        <p:txBody>
          <a:bodyPr vert="horz" lIns="91440" tIns="45720" rIns="91440" bIns="45720" rtlCol="0" anchor="ctr">
            <a:noAutofit/>
          </a:bodyPr>
          <a:lstStyle/>
          <a:p>
            <a:r>
              <a:rPr lang="en-US" sz="3600" cap="none" dirty="0" smtClean="0"/>
              <a:t>Outline of Ezekiel 43-45</a:t>
            </a:r>
            <a:endParaRPr lang="en-US" sz="3600" cap="none" dirty="0"/>
          </a:p>
        </p:txBody>
      </p:sp>
    </p:spTree>
    <p:extLst>
      <p:ext uri="{BB962C8B-B14F-4D97-AF65-F5344CB8AC3E}">
        <p14:creationId xmlns:p14="http://schemas.microsoft.com/office/powerpoint/2010/main" val="545008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670</TotalTime>
  <Words>1232</Words>
  <Application>Microsoft Office PowerPoint</Application>
  <PresentationFormat>On-screen Show (4:3)</PresentationFormat>
  <Paragraphs>60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Grid</vt:lpstr>
      <vt:lpstr>Quick Review Discussion of Ezekiel 43-45</vt:lpstr>
      <vt:lpstr>Review</vt:lpstr>
      <vt:lpstr>Theme Verse for This Week</vt:lpstr>
      <vt:lpstr>Outline of Ezekiel 43-45</vt:lpstr>
      <vt:lpstr>Outline of Ezekiel 43-45</vt:lpstr>
      <vt:lpstr>Outline of Ezekiel 43-45</vt:lpstr>
      <vt:lpstr>Outline of Ezekiel 43-45</vt:lpstr>
      <vt:lpstr>Outline of Ezekiel 43-45</vt:lpstr>
      <vt:lpstr>Outline of Ezekiel 43-45</vt:lpstr>
      <vt:lpstr>Outline of Ezekiel 43-45</vt:lpstr>
      <vt:lpstr>Spiritual Themes</vt:lpstr>
      <vt:lpstr>Spiritual Themes</vt:lpstr>
      <vt:lpstr>Spiritual Themes</vt:lpstr>
      <vt:lpstr>Spiritual Themes</vt:lpstr>
      <vt:lpstr>Spiritual Themes</vt:lpstr>
      <vt:lpstr>Spiritual Themes</vt:lpstr>
      <vt:lpstr>Spiritual Themes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dc:creator>
  <cp:lastModifiedBy>Bryan</cp:lastModifiedBy>
  <cp:revision>28</cp:revision>
  <dcterms:created xsi:type="dcterms:W3CDTF">2017-09-13T17:27:12Z</dcterms:created>
  <dcterms:modified xsi:type="dcterms:W3CDTF">2017-09-20T21:28:31Z</dcterms:modified>
</cp:coreProperties>
</file>