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3" r:id="rId3"/>
    <p:sldId id="274" r:id="rId4"/>
    <p:sldId id="275" r:id="rId5"/>
    <p:sldId id="278" r:id="rId6"/>
    <p:sldId id="276" r:id="rId7"/>
    <p:sldId id="260" r:id="rId8"/>
    <p:sldId id="257" r:id="rId9"/>
    <p:sldId id="277" r:id="rId10"/>
    <p:sldId id="269" r:id="rId11"/>
    <p:sldId id="270" r:id="rId12"/>
    <p:sldId id="259" r:id="rId13"/>
    <p:sldId id="258" r:id="rId14"/>
    <p:sldId id="279" r:id="rId15"/>
    <p:sldId id="271" r:id="rId16"/>
    <p:sldId id="261" r:id="rId17"/>
    <p:sldId id="273" r:id="rId18"/>
    <p:sldId id="264" r:id="rId19"/>
    <p:sldId id="26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969B373A-9663-4C38-8120-31596D653392}" type="datetimeFigureOut">
              <a:rPr lang="en-US" smtClean="0"/>
              <a:pPr/>
              <a:t>9/13/2017</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89390F85-AD91-4558-B403-D086C0DCB7C0}"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9B373A-9663-4C38-8120-31596D653392}" type="datetimeFigureOut">
              <a:rPr lang="en-US" smtClean="0"/>
              <a:pPr/>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90F85-AD91-4558-B403-D086C0DCB7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9B373A-9663-4C38-8120-31596D653392}" type="datetimeFigureOut">
              <a:rPr lang="en-US" smtClean="0"/>
              <a:pPr/>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89390F85-AD91-4558-B403-D086C0DCB7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9B373A-9663-4C38-8120-31596D653392}" type="datetimeFigureOut">
              <a:rPr lang="en-US" smtClean="0"/>
              <a:pPr/>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90F85-AD91-4558-B403-D086C0DCB7C0}"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969B373A-9663-4C38-8120-31596D653392}" type="datetimeFigureOut">
              <a:rPr lang="en-US" smtClean="0"/>
              <a:pPr/>
              <a:t>9/13/2017</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89390F85-AD91-4558-B403-D086C0DCB7C0}"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9B373A-9663-4C38-8120-31596D653392}" type="datetimeFigureOut">
              <a:rPr lang="en-US" smtClean="0"/>
              <a:pPr/>
              <a:t>9/13/2017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390F85-AD91-4558-B403-D086C0DCB7C0}"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9B373A-9663-4C38-8120-31596D653392}" type="datetimeFigureOut">
              <a:rPr lang="en-US" smtClean="0"/>
              <a:pPr/>
              <a:t>9/13/2017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390F85-AD91-4558-B403-D086C0DCB7C0}"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69B373A-9663-4C38-8120-31596D653392}" type="datetimeFigureOut">
              <a:rPr lang="en-US" smtClean="0"/>
              <a:pPr/>
              <a:t>9/13/2017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390F85-AD91-4558-B403-D086C0DCB7C0}"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69B373A-9663-4C38-8120-31596D653392}" type="datetimeFigureOut">
              <a:rPr lang="en-US" smtClean="0"/>
              <a:pPr/>
              <a:t>9/13/2017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390F85-AD91-4558-B403-D086C0DCB7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9B373A-9663-4C38-8120-31596D653392}" type="datetimeFigureOut">
              <a:rPr lang="en-US" smtClean="0"/>
              <a:pPr/>
              <a:t>9/13/2017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89390F85-AD91-4558-B403-D086C0DCB7C0}"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9B373A-9663-4C38-8120-31596D653392}" type="datetimeFigureOut">
              <a:rPr lang="en-US" smtClean="0"/>
              <a:pPr/>
              <a:t>9/13/2017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390F85-AD91-4558-B403-D086C0DCB7C0}"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969B373A-9663-4C38-8120-31596D653392}" type="datetimeFigureOut">
              <a:rPr lang="en-US" smtClean="0"/>
              <a:pPr/>
              <a:t>9/13/2017</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89390F85-AD91-4558-B403-D086C0DCB7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800" dirty="0" smtClean="0"/>
              <a:t>Lesson 24</a:t>
            </a:r>
            <a:endParaRPr lang="en-US" sz="2800" dirty="0"/>
          </a:p>
        </p:txBody>
      </p:sp>
      <p:sp>
        <p:nvSpPr>
          <p:cNvPr id="2" name="Title 1"/>
          <p:cNvSpPr>
            <a:spLocks noGrp="1"/>
          </p:cNvSpPr>
          <p:nvPr>
            <p:ph type="title"/>
          </p:nvPr>
        </p:nvSpPr>
        <p:spPr>
          <a:xfrm>
            <a:off x="304800" y="2057400"/>
            <a:ext cx="6324600" cy="1828800"/>
          </a:xfrm>
        </p:spPr>
        <p:txBody>
          <a:bodyPr/>
          <a:lstStyle/>
          <a:p>
            <a:pPr algn="ctr"/>
            <a:r>
              <a:rPr lang="en-US" sz="3600" cap="none" dirty="0" smtClean="0"/>
              <a:t>Overview of Ezekiel 40-48, Chapters 40-42</a:t>
            </a:r>
            <a:endParaRPr lang="en-US" sz="3600" cap="none" dirty="0"/>
          </a:p>
        </p:txBody>
      </p:sp>
      <p:sp>
        <p:nvSpPr>
          <p:cNvPr id="4" name="TextBox 3"/>
          <p:cNvSpPr txBox="1"/>
          <p:nvPr/>
        </p:nvSpPr>
        <p:spPr>
          <a:xfrm>
            <a:off x="1143000" y="4267197"/>
            <a:ext cx="4648200" cy="1031051"/>
          </a:xfrm>
          <a:prstGeom prst="rect">
            <a:avLst/>
          </a:prstGeom>
          <a:noFill/>
        </p:spPr>
        <p:txBody>
          <a:bodyPr wrap="square" rtlCol="0">
            <a:spAutoFit/>
          </a:bodyPr>
          <a:lstStyle/>
          <a:p>
            <a:pPr>
              <a:spcAft>
                <a:spcPts val="600"/>
              </a:spcAft>
            </a:pPr>
            <a:r>
              <a:rPr lang="en-US" sz="2800" dirty="0" smtClean="0">
                <a:solidFill>
                  <a:schemeClr val="bg1"/>
                </a:solidFill>
              </a:rPr>
              <a:t>September 20: Ezekiel 43-45</a:t>
            </a:r>
          </a:p>
          <a:p>
            <a:pPr>
              <a:spcAft>
                <a:spcPts val="600"/>
              </a:spcAft>
            </a:pPr>
            <a:r>
              <a:rPr lang="en-US" sz="2800" dirty="0" smtClean="0">
                <a:solidFill>
                  <a:schemeClr val="bg1"/>
                </a:solidFill>
              </a:rPr>
              <a:t>September 27: Ezekiel 46-48</a:t>
            </a:r>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834129"/>
          </a:xfrm>
        </p:spPr>
        <p:txBody>
          <a:bodyPr anchor="ctr">
            <a:noAutofit/>
          </a:bodyPr>
          <a:lstStyle/>
          <a:p>
            <a:pPr>
              <a:lnSpc>
                <a:spcPct val="125000"/>
              </a:lnSpc>
              <a:spcBef>
                <a:spcPts val="0"/>
              </a:spcBef>
              <a:spcAft>
                <a:spcPts val="1200"/>
              </a:spcAft>
            </a:pPr>
            <a:r>
              <a:rPr lang="en-US" sz="2200" dirty="0" smtClean="0">
                <a:solidFill>
                  <a:schemeClr val="tx1"/>
                </a:solidFill>
                <a:latin typeface="Lucida Sans Unicode" panose="020B0602030504020204" pitchFamily="34" charset="0"/>
                <a:cs typeface="Lucida Sans Unicode" panose="020B0602030504020204" pitchFamily="34" charset="0"/>
              </a:rPr>
              <a:t>Built on a very high mountain (40:2).</a:t>
            </a:r>
          </a:p>
          <a:p>
            <a:pPr lvl="1">
              <a:lnSpc>
                <a:spcPct val="125000"/>
              </a:lnSpc>
              <a:spcBef>
                <a:spcPts val="0"/>
              </a:spcBef>
              <a:spcAft>
                <a:spcPts val="1200"/>
              </a:spcAft>
            </a:pPr>
            <a:r>
              <a:rPr lang="en-US" sz="2200" dirty="0" smtClean="0">
                <a:solidFill>
                  <a:schemeClr val="tx1"/>
                </a:solidFill>
                <a:latin typeface="Lucida Sans Unicode" panose="020B0602030504020204" pitchFamily="34" charset="0"/>
                <a:cs typeface="Lucida Sans Unicode" panose="020B0602030504020204" pitchFamily="34" charset="0"/>
              </a:rPr>
              <a:t>Doesn’t fit Mt. Moriah, but does fit the prophecies of Isa. 2:2; Micah 4:1; Daniel 2:35:</a:t>
            </a:r>
          </a:p>
          <a:p>
            <a:pPr lvl="1">
              <a:lnSpc>
                <a:spcPct val="125000"/>
              </a:lnSpc>
              <a:spcBef>
                <a:spcPts val="0"/>
              </a:spcBef>
              <a:spcAft>
                <a:spcPts val="1200"/>
              </a:spcAft>
            </a:pPr>
            <a:r>
              <a:rPr lang="en-US" sz="2200" dirty="0" smtClean="0">
                <a:solidFill>
                  <a:schemeClr val="tx1"/>
                </a:solidFill>
                <a:latin typeface="Lucida Sans Unicode" panose="020B0602030504020204" pitchFamily="34" charset="0"/>
                <a:cs typeface="Lucida Sans Unicode" panose="020B0602030504020204" pitchFamily="34" charset="0"/>
              </a:rPr>
              <a:t>“In the latter days…the mountain of the LORD’S house shall be established on the top of the mountains…” (Isa. 2:2; Micah 4:1).</a:t>
            </a:r>
          </a:p>
          <a:p>
            <a:pPr lvl="1">
              <a:lnSpc>
                <a:spcPct val="125000"/>
              </a:lnSpc>
              <a:spcBef>
                <a:spcPts val="0"/>
              </a:spcBef>
              <a:spcAft>
                <a:spcPts val="1200"/>
              </a:spcAft>
            </a:pPr>
            <a:r>
              <a:rPr lang="en-US" sz="2200" dirty="0" smtClean="0">
                <a:solidFill>
                  <a:schemeClr val="tx1"/>
                </a:solidFill>
                <a:latin typeface="Lucida Sans Unicode" panose="020B0602030504020204" pitchFamily="34" charset="0"/>
                <a:cs typeface="Lucida Sans Unicode" panose="020B0602030504020204" pitchFamily="34" charset="0"/>
              </a:rPr>
              <a:t>“The stone that struck the image became a great mountain and filled the whole earth” (Dan. 2:35).</a:t>
            </a:r>
          </a:p>
          <a:p>
            <a:pPr lvl="1">
              <a:lnSpc>
                <a:spcPct val="125000"/>
              </a:lnSpc>
              <a:spcBef>
                <a:spcPts val="0"/>
              </a:spcBef>
              <a:spcAft>
                <a:spcPts val="1200"/>
              </a:spcAft>
            </a:pPr>
            <a:r>
              <a:rPr lang="en-US" sz="2200" dirty="0" smtClean="0">
                <a:solidFill>
                  <a:schemeClr val="tx1"/>
                </a:solidFill>
                <a:latin typeface="Lucida Sans Unicode" panose="020B0602030504020204" pitchFamily="34" charset="0"/>
                <a:cs typeface="Lucida Sans Unicode" panose="020B0602030504020204" pitchFamily="34" charset="0"/>
              </a:rPr>
              <a:t>Coincidence? We think NOT.</a:t>
            </a:r>
          </a:p>
        </p:txBody>
      </p:sp>
      <p:sp>
        <p:nvSpPr>
          <p:cNvPr id="3" name="Title 2"/>
          <p:cNvSpPr>
            <a:spLocks noGrp="1"/>
          </p:cNvSpPr>
          <p:nvPr>
            <p:ph type="title"/>
          </p:nvPr>
        </p:nvSpPr>
        <p:spPr/>
        <p:txBody>
          <a:bodyPr vert="horz" lIns="91440" tIns="45720" rIns="91440" bIns="45720" rtlCol="0" anchor="ctr">
            <a:noAutofit/>
          </a:bodyPr>
          <a:lstStyle/>
          <a:p>
            <a:r>
              <a:rPr lang="en-US" cap="none" dirty="0"/>
              <a:t>Pattern for a Physical Temple?</a:t>
            </a:r>
          </a:p>
        </p:txBody>
      </p:sp>
    </p:spTree>
    <p:extLst>
      <p:ext uri="{BB962C8B-B14F-4D97-AF65-F5344CB8AC3E}">
        <p14:creationId xmlns:p14="http://schemas.microsoft.com/office/powerpoint/2010/main" val="1473041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05529"/>
          </a:xfrm>
        </p:spPr>
        <p:txBody>
          <a:bodyPr>
            <a:noAutofit/>
          </a:bodyPr>
          <a:lstStyle/>
          <a:p>
            <a:pPr>
              <a:lnSpc>
                <a:spcPct val="125000"/>
              </a:lnSpc>
              <a:spcBef>
                <a:spcPts val="0"/>
              </a:spcBef>
              <a:spcAft>
                <a:spcPts val="1200"/>
              </a:spcAft>
            </a:pPr>
            <a:r>
              <a:rPr lang="en-US" sz="2300" dirty="0" smtClean="0">
                <a:solidFill>
                  <a:schemeClr val="tx1"/>
                </a:solidFill>
                <a:latin typeface="Lucida Sans Unicode" panose="020B0602030504020204" pitchFamily="34" charset="0"/>
                <a:cs typeface="Lucida Sans Unicode" panose="020B0602030504020204" pitchFamily="34" charset="0"/>
              </a:rPr>
              <a:t>No temple was EVER built like this one.</a:t>
            </a:r>
          </a:p>
          <a:p>
            <a:pPr lvl="1">
              <a:lnSpc>
                <a:spcPct val="125000"/>
              </a:lnSpc>
              <a:spcBef>
                <a:spcPts val="0"/>
              </a:spcBef>
              <a:spcAft>
                <a:spcPts val="1200"/>
              </a:spcAft>
            </a:pPr>
            <a:r>
              <a:rPr lang="en-US" sz="2200" dirty="0" smtClean="0">
                <a:solidFill>
                  <a:schemeClr val="tx1"/>
                </a:solidFill>
                <a:latin typeface="Lucida Sans Unicode" panose="020B0602030504020204" pitchFamily="34" charset="0"/>
                <a:cs typeface="Lucida Sans Unicode" panose="020B0602030504020204" pitchFamily="34" charset="0"/>
              </a:rPr>
              <a:t>NOT the one built by Solomon, because the details were altogether different (1 Kings 6-7).</a:t>
            </a:r>
          </a:p>
          <a:p>
            <a:pPr lvl="1">
              <a:lnSpc>
                <a:spcPct val="125000"/>
              </a:lnSpc>
              <a:spcBef>
                <a:spcPts val="0"/>
              </a:spcBef>
              <a:spcAft>
                <a:spcPts val="1200"/>
              </a:spcAft>
            </a:pPr>
            <a:r>
              <a:rPr lang="en-US" sz="2200" dirty="0" smtClean="0">
                <a:solidFill>
                  <a:schemeClr val="tx1"/>
                </a:solidFill>
                <a:latin typeface="Lucida Sans Unicode" panose="020B0602030504020204" pitchFamily="34" charset="0"/>
                <a:cs typeface="Lucida Sans Unicode" panose="020B0602030504020204" pitchFamily="34" charset="0"/>
              </a:rPr>
              <a:t>NOT the temple they rebuilt after their return from captivity (Ezra 1-6).</a:t>
            </a:r>
          </a:p>
          <a:p>
            <a:pPr lvl="1">
              <a:lnSpc>
                <a:spcPct val="125000"/>
              </a:lnSpc>
              <a:spcBef>
                <a:spcPts val="0"/>
              </a:spcBef>
              <a:spcAft>
                <a:spcPts val="1200"/>
              </a:spcAft>
            </a:pPr>
            <a:r>
              <a:rPr lang="en-US" sz="2200" dirty="0" smtClean="0">
                <a:solidFill>
                  <a:schemeClr val="tx1"/>
                </a:solidFill>
                <a:latin typeface="Lucida Sans Unicode" panose="020B0602030504020204" pitchFamily="34" charset="0"/>
                <a:cs typeface="Lucida Sans Unicode" panose="020B0602030504020204" pitchFamily="34" charset="0"/>
              </a:rPr>
              <a:t>NOT the one built by Herod the Great, the one in which Jesus worshiped.</a:t>
            </a:r>
          </a:p>
          <a:p>
            <a:pPr lvl="1">
              <a:lnSpc>
                <a:spcPct val="125000"/>
              </a:lnSpc>
              <a:spcBef>
                <a:spcPts val="0"/>
              </a:spcBef>
              <a:spcAft>
                <a:spcPts val="1200"/>
              </a:spcAft>
            </a:pPr>
            <a:r>
              <a:rPr lang="en-US" sz="2200" dirty="0" smtClean="0">
                <a:solidFill>
                  <a:schemeClr val="tx1"/>
                </a:solidFill>
                <a:latin typeface="Lucida Sans Unicode" panose="020B0602030504020204" pitchFamily="34" charset="0"/>
                <a:cs typeface="Lucida Sans Unicode" panose="020B0602030504020204" pitchFamily="34" charset="0"/>
              </a:rPr>
              <a:t>Would God let them take liberties with His details? Exodus 25:9; 1 Chronicles 28:11-19.</a:t>
            </a:r>
            <a:endParaRPr lang="en-US" sz="2200" dirty="0">
              <a:solidFill>
                <a:schemeClr val="tx1"/>
              </a:solidFill>
              <a:latin typeface="Lucida Sans Unicode" panose="020B0602030504020204" pitchFamily="34" charset="0"/>
              <a:cs typeface="Lucida Sans Unicode" panose="020B0602030504020204" pitchFamily="34" charset="0"/>
            </a:endParaRPr>
          </a:p>
        </p:txBody>
      </p:sp>
      <p:sp>
        <p:nvSpPr>
          <p:cNvPr id="3" name="Title 2"/>
          <p:cNvSpPr>
            <a:spLocks noGrp="1"/>
          </p:cNvSpPr>
          <p:nvPr>
            <p:ph type="title"/>
          </p:nvPr>
        </p:nvSpPr>
        <p:spPr/>
        <p:txBody>
          <a:bodyPr vert="horz" lIns="91440" tIns="45720" rIns="91440" bIns="45720" rtlCol="0" anchor="ctr">
            <a:noAutofit/>
          </a:bodyPr>
          <a:lstStyle/>
          <a:p>
            <a:r>
              <a:rPr lang="en-US" cap="none" dirty="0"/>
              <a:t>Pattern for a Physical Temple?</a:t>
            </a:r>
          </a:p>
        </p:txBody>
      </p:sp>
    </p:spTree>
    <p:extLst>
      <p:ext uri="{BB962C8B-B14F-4D97-AF65-F5344CB8AC3E}">
        <p14:creationId xmlns:p14="http://schemas.microsoft.com/office/powerpoint/2010/main" val="445536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30"/>
          </a:xfrm>
        </p:spPr>
        <p:txBody>
          <a:bodyPr>
            <a:normAutofit/>
          </a:bodyPr>
          <a:lstStyle/>
          <a:p>
            <a:pPr>
              <a:lnSpc>
                <a:spcPct val="125000"/>
              </a:lnSpc>
              <a:spcBef>
                <a:spcPts val="0"/>
              </a:spcBef>
              <a:spcAft>
                <a:spcPts val="1200"/>
              </a:spcAft>
            </a:pPr>
            <a:r>
              <a:rPr lang="en-US" sz="2300" dirty="0" smtClean="0">
                <a:solidFill>
                  <a:schemeClr val="tx1"/>
                </a:solidFill>
                <a:latin typeface="Lucida Sans Unicode" panose="020B0602030504020204" pitchFamily="34" charset="0"/>
                <a:cs typeface="Lucida Sans Unicode" panose="020B0602030504020204" pitchFamily="34" charset="0"/>
              </a:rPr>
              <a:t>43:10-12.</a:t>
            </a:r>
          </a:p>
          <a:p>
            <a:pPr lvl="1">
              <a:lnSpc>
                <a:spcPct val="125000"/>
              </a:lnSpc>
              <a:spcBef>
                <a:spcPts val="0"/>
              </a:spcBef>
              <a:spcAft>
                <a:spcPts val="1200"/>
              </a:spcAft>
            </a:pPr>
            <a:r>
              <a:rPr lang="en-US" sz="2100" dirty="0" smtClean="0">
                <a:solidFill>
                  <a:schemeClr val="tx1"/>
                </a:solidFill>
                <a:latin typeface="Lucida Sans Unicode" panose="020B0602030504020204" pitchFamily="34" charset="0"/>
                <a:cs typeface="Lucida Sans Unicode" panose="020B0602030504020204" pitchFamily="34" charset="0"/>
              </a:rPr>
              <a:t>“Describe the temple of the house of Israel, that they may be ashamed of their iniquities…if they are ashamed of all they have done, make known to them the design of the temple and its arrangement” (43:10-11).</a:t>
            </a:r>
          </a:p>
          <a:p>
            <a:pPr lvl="1">
              <a:lnSpc>
                <a:spcPct val="125000"/>
              </a:lnSpc>
              <a:spcBef>
                <a:spcPts val="0"/>
              </a:spcBef>
              <a:spcAft>
                <a:spcPts val="1200"/>
              </a:spcAft>
            </a:pPr>
            <a:r>
              <a:rPr lang="en-US" sz="2100" dirty="0" smtClean="0">
                <a:solidFill>
                  <a:schemeClr val="tx1"/>
                </a:solidFill>
                <a:latin typeface="Lucida Sans Unicode" panose="020B0602030504020204" pitchFamily="34" charset="0"/>
                <a:cs typeface="Lucida Sans Unicode" panose="020B0602030504020204" pitchFamily="34" charset="0"/>
              </a:rPr>
              <a:t>Ashamed because they defiled God’s house (43:7-9).</a:t>
            </a:r>
          </a:p>
          <a:p>
            <a:pPr lvl="1">
              <a:lnSpc>
                <a:spcPct val="125000"/>
              </a:lnSpc>
              <a:spcBef>
                <a:spcPts val="0"/>
              </a:spcBef>
              <a:spcAft>
                <a:spcPts val="1200"/>
              </a:spcAft>
            </a:pPr>
            <a:r>
              <a:rPr lang="en-US" sz="2100" dirty="0" smtClean="0">
                <a:solidFill>
                  <a:schemeClr val="tx1"/>
                </a:solidFill>
                <a:latin typeface="Lucida Sans Unicode" panose="020B0602030504020204" pitchFamily="34" charset="0"/>
                <a:cs typeface="Lucida Sans Unicode" panose="020B0602030504020204" pitchFamily="34" charset="0"/>
              </a:rPr>
              <a:t>“This is the </a:t>
            </a:r>
            <a:r>
              <a:rPr lang="en-US" sz="2100" b="1" dirty="0" smtClean="0">
                <a:solidFill>
                  <a:schemeClr val="tx1"/>
                </a:solidFill>
                <a:latin typeface="Lucida Sans Unicode" panose="020B0602030504020204" pitchFamily="34" charset="0"/>
                <a:cs typeface="Lucida Sans Unicode" panose="020B0602030504020204" pitchFamily="34" charset="0"/>
              </a:rPr>
              <a:t>law of the temple</a:t>
            </a:r>
            <a:r>
              <a:rPr lang="en-US" sz="2100" dirty="0" smtClean="0">
                <a:solidFill>
                  <a:schemeClr val="tx1"/>
                </a:solidFill>
                <a:latin typeface="Lucida Sans Unicode" panose="020B0602030504020204" pitchFamily="34" charset="0"/>
                <a:cs typeface="Lucida Sans Unicode" panose="020B0602030504020204" pitchFamily="34" charset="0"/>
              </a:rPr>
              <a:t>: the whole area surrounding the temple is most holy. Behold, this is the </a:t>
            </a:r>
            <a:r>
              <a:rPr lang="en-US" sz="2100" b="1" dirty="0" smtClean="0">
                <a:solidFill>
                  <a:schemeClr val="tx1"/>
                </a:solidFill>
                <a:latin typeface="Lucida Sans Unicode" panose="020B0602030504020204" pitchFamily="34" charset="0"/>
                <a:cs typeface="Lucida Sans Unicode" panose="020B0602030504020204" pitchFamily="34" charset="0"/>
              </a:rPr>
              <a:t>law of the temple</a:t>
            </a:r>
            <a:r>
              <a:rPr lang="en-US" sz="2100" dirty="0" smtClean="0">
                <a:solidFill>
                  <a:schemeClr val="tx1"/>
                </a:solidFill>
                <a:latin typeface="Lucida Sans Unicode" panose="020B0602030504020204" pitchFamily="34" charset="0"/>
                <a:cs typeface="Lucida Sans Unicode" panose="020B0602030504020204" pitchFamily="34" charset="0"/>
              </a:rPr>
              <a:t>” (43:12).</a:t>
            </a:r>
          </a:p>
        </p:txBody>
      </p:sp>
      <p:sp>
        <p:nvSpPr>
          <p:cNvPr id="3" name="Title 2"/>
          <p:cNvSpPr>
            <a:spLocks noGrp="1"/>
          </p:cNvSpPr>
          <p:nvPr>
            <p:ph type="title"/>
          </p:nvPr>
        </p:nvSpPr>
        <p:spPr/>
        <p:txBody>
          <a:bodyPr vert="horz" lIns="91440" tIns="45720" rIns="91440" bIns="45720" rtlCol="0" anchor="ctr">
            <a:noAutofit/>
          </a:bodyPr>
          <a:lstStyle/>
          <a:p>
            <a:r>
              <a:rPr lang="en-US" cap="none" dirty="0"/>
              <a:t>Pattern for a Physical Temple?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29"/>
          </a:xfrm>
        </p:spPr>
        <p:txBody>
          <a:bodyPr anchor="ctr">
            <a:normAutofit/>
          </a:bodyPr>
          <a:lstStyle/>
          <a:p>
            <a:pPr>
              <a:lnSpc>
                <a:spcPct val="125000"/>
              </a:lnSpc>
              <a:spcBef>
                <a:spcPts val="0"/>
              </a:spcBef>
              <a:spcAft>
                <a:spcPts val="1200"/>
              </a:spcAft>
            </a:pPr>
            <a:r>
              <a:rPr lang="en-US" sz="2300" dirty="0" smtClean="0">
                <a:solidFill>
                  <a:schemeClr val="tx1"/>
                </a:solidFill>
                <a:latin typeface="Lucida Sans Unicode" panose="020B0602030504020204" pitchFamily="34" charset="0"/>
                <a:cs typeface="Lucida Sans Unicode" panose="020B0602030504020204" pitchFamily="34" charset="0"/>
              </a:rPr>
              <a:t>Consider the </a:t>
            </a:r>
            <a:r>
              <a:rPr lang="en-US" sz="2300" b="1" dirty="0" smtClean="0">
                <a:solidFill>
                  <a:schemeClr val="tx1"/>
                </a:solidFill>
                <a:latin typeface="Lucida Sans Unicode" panose="020B0602030504020204" pitchFamily="34" charset="0"/>
                <a:cs typeface="Lucida Sans Unicode" panose="020B0602030504020204" pitchFamily="34" charset="0"/>
              </a:rPr>
              <a:t>river</a:t>
            </a:r>
            <a:r>
              <a:rPr lang="en-US" sz="2300" dirty="0" smtClean="0">
                <a:solidFill>
                  <a:schemeClr val="tx1"/>
                </a:solidFill>
                <a:latin typeface="Lucida Sans Unicode" panose="020B0602030504020204" pitchFamily="34" charset="0"/>
                <a:cs typeface="Lucida Sans Unicode" panose="020B0602030504020204" pitchFamily="34" charset="0"/>
              </a:rPr>
              <a:t> that flowed from under the threshold of the temple (47:1-12).</a:t>
            </a:r>
          </a:p>
          <a:p>
            <a:pPr lvl="1">
              <a:lnSpc>
                <a:spcPct val="125000"/>
              </a:lnSpc>
              <a:spcBef>
                <a:spcPts val="0"/>
              </a:spcBef>
              <a:spcAft>
                <a:spcPts val="1200"/>
              </a:spcAft>
            </a:pPr>
            <a:r>
              <a:rPr lang="en-US" sz="2100" dirty="0" smtClean="0">
                <a:solidFill>
                  <a:schemeClr val="tx1"/>
                </a:solidFill>
                <a:latin typeface="Lucida Sans Unicode" panose="020B0602030504020204" pitchFamily="34" charset="0"/>
                <a:cs typeface="Lucida Sans Unicode" panose="020B0602030504020204" pitchFamily="34" charset="0"/>
              </a:rPr>
              <a:t>Ankle deep, then knee deep, then hip deep, and then water that could not be crossed.</a:t>
            </a:r>
          </a:p>
          <a:p>
            <a:pPr lvl="1">
              <a:lnSpc>
                <a:spcPct val="125000"/>
              </a:lnSpc>
              <a:spcBef>
                <a:spcPts val="0"/>
              </a:spcBef>
              <a:spcAft>
                <a:spcPts val="1200"/>
              </a:spcAft>
            </a:pPr>
            <a:r>
              <a:rPr lang="en-US" sz="2100" dirty="0" smtClean="0">
                <a:solidFill>
                  <a:schemeClr val="tx1"/>
                </a:solidFill>
                <a:latin typeface="Lucida Sans Unicode" panose="020B0602030504020204" pitchFamily="34" charset="0"/>
                <a:cs typeface="Lucida Sans Unicode" panose="020B0602030504020204" pitchFamily="34" charset="0"/>
              </a:rPr>
              <a:t>Trees along either side of the river; everything thrived along the banks and in the river itself.</a:t>
            </a:r>
            <a:endParaRPr lang="en-US" sz="2100" dirty="0">
              <a:solidFill>
                <a:schemeClr val="tx1"/>
              </a:solidFill>
              <a:latin typeface="Lucida Sans Unicode" panose="020B0602030504020204" pitchFamily="34" charset="0"/>
              <a:cs typeface="Lucida Sans Unicode" panose="020B0602030504020204" pitchFamily="34" charset="0"/>
            </a:endParaRPr>
          </a:p>
          <a:p>
            <a:pPr lvl="1">
              <a:lnSpc>
                <a:spcPct val="125000"/>
              </a:lnSpc>
              <a:spcBef>
                <a:spcPts val="0"/>
              </a:spcBef>
              <a:spcAft>
                <a:spcPts val="1200"/>
              </a:spcAft>
            </a:pPr>
            <a:r>
              <a:rPr lang="en-US" sz="2100" dirty="0" smtClean="0">
                <a:solidFill>
                  <a:schemeClr val="tx1"/>
                </a:solidFill>
                <a:latin typeface="Lucida Sans Unicode" panose="020B0602030504020204" pitchFamily="34" charset="0"/>
                <a:cs typeface="Lucida Sans Unicode" panose="020B0602030504020204" pitchFamily="34" charset="0"/>
              </a:rPr>
              <a:t>No actual river like that in Jerusalem, nor has there ever been.</a:t>
            </a:r>
          </a:p>
          <a:p>
            <a:pPr lvl="1">
              <a:lnSpc>
                <a:spcPct val="125000"/>
              </a:lnSpc>
              <a:spcBef>
                <a:spcPts val="0"/>
              </a:spcBef>
              <a:spcAft>
                <a:spcPts val="1200"/>
              </a:spcAft>
            </a:pPr>
            <a:r>
              <a:rPr lang="en-US" sz="2100" dirty="0" smtClean="0">
                <a:solidFill>
                  <a:schemeClr val="tx1"/>
                </a:solidFill>
                <a:latin typeface="Lucida Sans Unicode" panose="020B0602030504020204" pitchFamily="34" charset="0"/>
                <a:cs typeface="Lucida Sans Unicode" panose="020B0602030504020204" pitchFamily="34" charset="0"/>
              </a:rPr>
              <a:t>But, compare 47:12 with Revelation 22:1-2.</a:t>
            </a:r>
          </a:p>
        </p:txBody>
      </p:sp>
      <p:sp>
        <p:nvSpPr>
          <p:cNvPr id="3" name="Title 2"/>
          <p:cNvSpPr>
            <a:spLocks noGrp="1"/>
          </p:cNvSpPr>
          <p:nvPr>
            <p:ph type="title"/>
          </p:nvPr>
        </p:nvSpPr>
        <p:spPr/>
        <p:txBody>
          <a:bodyPr vert="horz" lIns="91440" tIns="45720" rIns="91440" bIns="45720" rtlCol="0" anchor="ctr">
            <a:noAutofit/>
          </a:bodyPr>
          <a:lstStyle/>
          <a:p>
            <a:r>
              <a:rPr lang="en-US" cap="none" dirty="0"/>
              <a:t>Pattern for a Physical Temple?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29"/>
          </a:xfrm>
        </p:spPr>
        <p:txBody>
          <a:bodyPr anchor="ctr">
            <a:normAutofit/>
          </a:bodyPr>
          <a:lstStyle/>
          <a:p>
            <a:pPr>
              <a:lnSpc>
                <a:spcPct val="125000"/>
              </a:lnSpc>
              <a:spcBef>
                <a:spcPts val="0"/>
              </a:spcBef>
              <a:spcAft>
                <a:spcPts val="1800"/>
              </a:spcAft>
            </a:pPr>
            <a:r>
              <a:rPr lang="en-US" sz="2400" dirty="0" smtClean="0">
                <a:solidFill>
                  <a:schemeClr val="tx1"/>
                </a:solidFill>
                <a:latin typeface="Lucida Sans Unicode" panose="020B0602030504020204" pitchFamily="34" charset="0"/>
                <a:cs typeface="Lucida Sans Unicode" panose="020B0602030504020204" pitchFamily="34" charset="0"/>
              </a:rPr>
              <a:t>More on this the next two weeks, but consider other elements of this vision given a spiritual application in the N.T.</a:t>
            </a:r>
          </a:p>
          <a:p>
            <a:pPr lvl="1">
              <a:lnSpc>
                <a:spcPct val="125000"/>
              </a:lnSpc>
              <a:spcBef>
                <a:spcPts val="0"/>
              </a:spcBef>
              <a:spcAft>
                <a:spcPts val="1800"/>
              </a:spcAft>
            </a:pPr>
            <a:r>
              <a:rPr lang="en-US" sz="2200" dirty="0" smtClean="0">
                <a:solidFill>
                  <a:schemeClr val="tx1"/>
                </a:solidFill>
                <a:latin typeface="Lucida Sans Unicode" panose="020B0602030504020204" pitchFamily="34" charset="0"/>
                <a:cs typeface="Lucida Sans Unicode" panose="020B0602030504020204" pitchFamily="34" charset="0"/>
              </a:rPr>
              <a:t>City, temple, God dwelling in the temple, gates, priests, garments, circumcision, inheritance, “law of the temple” (holiness), “My table.”</a:t>
            </a:r>
            <a:endParaRPr lang="en-US" sz="2200" dirty="0" smtClean="0">
              <a:solidFill>
                <a:schemeClr val="tx1"/>
              </a:solidFill>
              <a:latin typeface="Lucida Sans Unicode" panose="020B0602030504020204" pitchFamily="34" charset="0"/>
              <a:cs typeface="Lucida Sans Unicode" panose="020B0602030504020204" pitchFamily="34" charset="0"/>
            </a:endParaRPr>
          </a:p>
        </p:txBody>
      </p:sp>
      <p:sp>
        <p:nvSpPr>
          <p:cNvPr id="3" name="Title 2"/>
          <p:cNvSpPr>
            <a:spLocks noGrp="1"/>
          </p:cNvSpPr>
          <p:nvPr>
            <p:ph type="title"/>
          </p:nvPr>
        </p:nvSpPr>
        <p:spPr/>
        <p:txBody>
          <a:bodyPr vert="horz" lIns="91440" tIns="45720" rIns="91440" bIns="45720" rtlCol="0" anchor="ctr">
            <a:noAutofit/>
          </a:bodyPr>
          <a:lstStyle/>
          <a:p>
            <a:r>
              <a:rPr lang="en-US" cap="none" dirty="0"/>
              <a:t>Pattern for a Physical Temple?</a:t>
            </a:r>
          </a:p>
        </p:txBody>
      </p:sp>
    </p:spTree>
    <p:extLst>
      <p:ext uri="{BB962C8B-B14F-4D97-AF65-F5344CB8AC3E}">
        <p14:creationId xmlns:p14="http://schemas.microsoft.com/office/powerpoint/2010/main" val="861386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nSpc>
                <a:spcPct val="125000"/>
              </a:lnSpc>
              <a:spcBef>
                <a:spcPts val="0"/>
              </a:spcBef>
              <a:spcAft>
                <a:spcPts val="1200"/>
              </a:spcAft>
            </a:pPr>
            <a:r>
              <a:rPr lang="en-US" sz="2400" dirty="0" smtClean="0">
                <a:solidFill>
                  <a:schemeClr val="tx1"/>
                </a:solidFill>
                <a:latin typeface="Lucida Sans Unicode" panose="020B0602030504020204" pitchFamily="34" charset="0"/>
                <a:cs typeface="Lucida Sans Unicode" panose="020B0602030504020204" pitchFamily="34" charset="0"/>
              </a:rPr>
              <a:t>Consider the division of the land among the tribes (47-48).</a:t>
            </a:r>
          </a:p>
          <a:p>
            <a:pPr lvl="1">
              <a:lnSpc>
                <a:spcPct val="125000"/>
              </a:lnSpc>
              <a:spcBef>
                <a:spcPts val="0"/>
              </a:spcBef>
              <a:spcAft>
                <a:spcPts val="1200"/>
              </a:spcAft>
            </a:pPr>
            <a:r>
              <a:rPr lang="en-US" sz="2200" dirty="0" smtClean="0">
                <a:solidFill>
                  <a:schemeClr val="tx1"/>
                </a:solidFill>
                <a:latin typeface="Lucida Sans Unicode" panose="020B0602030504020204" pitchFamily="34" charset="0"/>
                <a:cs typeface="Lucida Sans Unicode" panose="020B0602030504020204" pitchFamily="34" charset="0"/>
              </a:rPr>
              <a:t>Does not match the tribal lines of Joshua’s day, when the land was divided among the 12 tribes.</a:t>
            </a:r>
          </a:p>
          <a:p>
            <a:pPr lvl="1">
              <a:lnSpc>
                <a:spcPct val="125000"/>
              </a:lnSpc>
              <a:spcBef>
                <a:spcPts val="0"/>
              </a:spcBef>
              <a:spcAft>
                <a:spcPts val="1200"/>
              </a:spcAft>
            </a:pPr>
            <a:r>
              <a:rPr lang="en-US" sz="2200" dirty="0" smtClean="0">
                <a:solidFill>
                  <a:schemeClr val="tx1"/>
                </a:solidFill>
                <a:latin typeface="Lucida Sans Unicode" panose="020B0602030504020204" pitchFamily="34" charset="0"/>
                <a:cs typeface="Lucida Sans Unicode" panose="020B0602030504020204" pitchFamily="34" charset="0"/>
              </a:rPr>
              <a:t>There is no record of the land being divided again.</a:t>
            </a:r>
          </a:p>
          <a:p>
            <a:pPr lvl="1">
              <a:lnSpc>
                <a:spcPct val="125000"/>
              </a:lnSpc>
              <a:spcBef>
                <a:spcPts val="0"/>
              </a:spcBef>
              <a:spcAft>
                <a:spcPts val="1200"/>
              </a:spcAft>
            </a:pPr>
            <a:r>
              <a:rPr lang="en-US" sz="2200" dirty="0" smtClean="0">
                <a:solidFill>
                  <a:schemeClr val="tx1"/>
                </a:solidFill>
                <a:latin typeface="Lucida Sans Unicode" panose="020B0602030504020204" pitchFamily="34" charset="0"/>
                <a:cs typeface="Lucida Sans Unicode" panose="020B0602030504020204" pitchFamily="34" charset="0"/>
              </a:rPr>
              <a:t>Ezekiel’s vision depicts the land as a perfect rectangle, each border exactly 25,000 cubits wide</a:t>
            </a:r>
            <a:r>
              <a:rPr lang="en-US" sz="2200" dirty="0">
                <a:solidFill>
                  <a:schemeClr val="tx1"/>
                </a:solidFill>
                <a:latin typeface="Lucida Sans Unicode" panose="020B0602030504020204" pitchFamily="34" charset="0"/>
                <a:cs typeface="Lucida Sans Unicode" panose="020B0602030504020204" pitchFamily="34" charset="0"/>
              </a:rPr>
              <a:t>.</a:t>
            </a:r>
          </a:p>
        </p:txBody>
      </p:sp>
      <p:sp>
        <p:nvSpPr>
          <p:cNvPr id="3" name="Title 2"/>
          <p:cNvSpPr>
            <a:spLocks noGrp="1"/>
          </p:cNvSpPr>
          <p:nvPr>
            <p:ph type="title"/>
          </p:nvPr>
        </p:nvSpPr>
        <p:spPr/>
        <p:txBody>
          <a:bodyPr vert="horz" lIns="91440" tIns="45720" rIns="91440" bIns="45720" rtlCol="0" anchor="ctr">
            <a:noAutofit/>
          </a:bodyPr>
          <a:lstStyle/>
          <a:p>
            <a:r>
              <a:rPr lang="en-US" cap="none" dirty="0"/>
              <a:t>Pattern for a Physical Temple?</a:t>
            </a:r>
          </a:p>
        </p:txBody>
      </p:sp>
    </p:spTree>
    <p:extLst>
      <p:ext uri="{BB962C8B-B14F-4D97-AF65-F5344CB8AC3E}">
        <p14:creationId xmlns:p14="http://schemas.microsoft.com/office/powerpoint/2010/main" val="3880654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757930"/>
          </a:xfrm>
        </p:spPr>
        <p:txBody>
          <a:bodyPr>
            <a:noAutofit/>
          </a:bodyPr>
          <a:lstStyle/>
          <a:p>
            <a:pPr marL="0" indent="0">
              <a:lnSpc>
                <a:spcPct val="107000"/>
              </a:lnSpc>
              <a:spcBef>
                <a:spcPts val="0"/>
              </a:spcBef>
              <a:buNone/>
            </a:pPr>
            <a:r>
              <a:rPr lang="en-US" sz="2200" u="sng" dirty="0" smtClean="0">
                <a:solidFill>
                  <a:schemeClr val="tx1"/>
                </a:solidFill>
                <a:latin typeface="Lucida Sans Unicode" panose="020B0602030504020204" pitchFamily="34" charset="0"/>
                <a:cs typeface="Lucida Sans Unicode" panose="020B0602030504020204" pitchFamily="34" charset="0"/>
              </a:rPr>
              <a:t>Bob Waldron</a:t>
            </a:r>
            <a:r>
              <a:rPr lang="en-US" sz="2200" dirty="0" smtClean="0">
                <a:solidFill>
                  <a:schemeClr val="tx1"/>
                </a:solidFill>
                <a:latin typeface="Lucida Sans Unicode" panose="020B0602030504020204" pitchFamily="34" charset="0"/>
                <a:cs typeface="Lucida Sans Unicode" panose="020B0602030504020204" pitchFamily="34" charset="0"/>
              </a:rPr>
              <a:t>: “The point of this whole incredible vision is that Jehovah was planning to establish a new spiritual realm, with a wonderful, fruitful land in which to live, and with a marvelous temple in which to worship Him. This temple is the spiritual temple, the church (Eph. 2:20-22). The land represents the spiritual realm or relationship in which God’s blessings are given. The priests and the Levites are the holy nation that Christians are, serving the Lord and offering up spiritual sacrifices (1 Pet. 2:5, 9). The river represents the spiritual blessings that flow from His temple and benefit all who come into contact with them.”</a:t>
            </a:r>
            <a:endParaRPr lang="en-US" sz="2200" dirty="0">
              <a:solidFill>
                <a:schemeClr val="tx1"/>
              </a:solidFill>
              <a:latin typeface="Lucida Sans Unicode" panose="020B0602030504020204" pitchFamily="34" charset="0"/>
              <a:cs typeface="Lucida Sans Unicode" panose="020B0602030504020204" pitchFamily="34" charset="0"/>
            </a:endParaRPr>
          </a:p>
        </p:txBody>
      </p:sp>
      <p:sp>
        <p:nvSpPr>
          <p:cNvPr id="3" name="Title 2"/>
          <p:cNvSpPr>
            <a:spLocks noGrp="1"/>
          </p:cNvSpPr>
          <p:nvPr>
            <p:ph type="title"/>
          </p:nvPr>
        </p:nvSpPr>
        <p:spPr/>
        <p:txBody>
          <a:bodyPr vert="horz" lIns="91440" tIns="45720" rIns="91440" bIns="45720" rtlCol="0" anchor="ctr">
            <a:noAutofit/>
          </a:bodyPr>
          <a:lstStyle/>
          <a:p>
            <a:r>
              <a:rPr lang="en-US" cap="none" dirty="0"/>
              <a:t>The Main Point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nSpc>
                <a:spcPct val="125000"/>
              </a:lnSpc>
              <a:spcBef>
                <a:spcPts val="0"/>
              </a:spcBef>
              <a:spcAft>
                <a:spcPts val="1200"/>
              </a:spcAft>
            </a:pPr>
            <a:r>
              <a:rPr lang="en-US" sz="2400" dirty="0" smtClean="0">
                <a:solidFill>
                  <a:schemeClr val="tx1"/>
                </a:solidFill>
                <a:latin typeface="Lucida Sans Unicode" panose="020B0602030504020204" pitchFamily="34" charset="0"/>
                <a:cs typeface="Lucida Sans Unicode" panose="020B0602030504020204" pitchFamily="34" charset="0"/>
              </a:rPr>
              <a:t>Descriptions of a wall outside the temple, the three gateways on the north, south, and east sides, and the outer court (40:5-27).</a:t>
            </a:r>
          </a:p>
          <a:p>
            <a:pPr>
              <a:lnSpc>
                <a:spcPct val="125000"/>
              </a:lnSpc>
              <a:spcBef>
                <a:spcPts val="0"/>
              </a:spcBef>
              <a:spcAft>
                <a:spcPts val="1200"/>
              </a:spcAft>
            </a:pPr>
            <a:r>
              <a:rPr lang="en-US" sz="2400" dirty="0" smtClean="0">
                <a:solidFill>
                  <a:schemeClr val="tx1"/>
                </a:solidFill>
                <a:latin typeface="Lucida Sans Unicode" panose="020B0602030504020204" pitchFamily="34" charset="0"/>
                <a:cs typeface="Lucida Sans Unicode" panose="020B0602030504020204" pitchFamily="34" charset="0"/>
              </a:rPr>
              <a:t>Ezekiel is then shown the inner court, which has gates and chambers for the priests, and tables for slaughtering animals (40:28-47).</a:t>
            </a:r>
            <a:endParaRPr lang="en-US" sz="2400" dirty="0">
              <a:solidFill>
                <a:schemeClr val="tx1"/>
              </a:solidFill>
              <a:latin typeface="Lucida Sans Unicode" panose="020B0602030504020204" pitchFamily="34" charset="0"/>
              <a:cs typeface="Lucida Sans Unicode" panose="020B0602030504020204" pitchFamily="34" charset="0"/>
            </a:endParaRPr>
          </a:p>
        </p:txBody>
      </p:sp>
      <p:sp>
        <p:nvSpPr>
          <p:cNvPr id="3" name="Title 2"/>
          <p:cNvSpPr>
            <a:spLocks noGrp="1"/>
          </p:cNvSpPr>
          <p:nvPr>
            <p:ph type="title"/>
          </p:nvPr>
        </p:nvSpPr>
        <p:spPr/>
        <p:txBody>
          <a:bodyPr/>
          <a:lstStyle/>
          <a:p>
            <a:r>
              <a:rPr lang="en-US" cap="none" dirty="0" smtClean="0"/>
              <a:t>Outline (40-42)</a:t>
            </a:r>
            <a:endParaRPr lang="en-US" cap="none" dirty="0"/>
          </a:p>
        </p:txBody>
      </p:sp>
    </p:spTree>
    <p:extLst>
      <p:ext uri="{BB962C8B-B14F-4D97-AF65-F5344CB8AC3E}">
        <p14:creationId xmlns:p14="http://schemas.microsoft.com/office/powerpoint/2010/main" val="861417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nSpc>
                <a:spcPct val="125000"/>
              </a:lnSpc>
              <a:spcBef>
                <a:spcPts val="0"/>
              </a:spcBef>
              <a:spcAft>
                <a:spcPts val="1200"/>
              </a:spcAft>
            </a:pPr>
            <a:r>
              <a:rPr lang="en-US" sz="2400" dirty="0" smtClean="0">
                <a:solidFill>
                  <a:schemeClr val="tx1"/>
                </a:solidFill>
                <a:latin typeface="Lucida Sans Unicode" panose="020B0602030504020204" pitchFamily="34" charset="0"/>
                <a:cs typeface="Lucida Sans Unicode" panose="020B0602030504020204" pitchFamily="34" charset="0"/>
              </a:rPr>
              <a:t>The temple itself is described, with its various parts (40:48-41:26).</a:t>
            </a:r>
          </a:p>
          <a:p>
            <a:pPr lvl="1">
              <a:lnSpc>
                <a:spcPct val="125000"/>
              </a:lnSpc>
              <a:spcBef>
                <a:spcPts val="0"/>
              </a:spcBef>
              <a:spcAft>
                <a:spcPts val="1200"/>
              </a:spcAft>
            </a:pPr>
            <a:r>
              <a:rPr lang="en-US" sz="2200" dirty="0" smtClean="0">
                <a:solidFill>
                  <a:schemeClr val="tx1"/>
                </a:solidFill>
                <a:latin typeface="Lucida Sans Unicode" panose="020B0602030504020204" pitchFamily="34" charset="0"/>
                <a:cs typeface="Lucida Sans Unicode" panose="020B0602030504020204" pitchFamily="34" charset="0"/>
              </a:rPr>
              <a:t>Vestibule, or porch (40:48-49).</a:t>
            </a:r>
          </a:p>
          <a:p>
            <a:pPr lvl="1">
              <a:lnSpc>
                <a:spcPct val="125000"/>
              </a:lnSpc>
              <a:spcBef>
                <a:spcPts val="0"/>
              </a:spcBef>
              <a:spcAft>
                <a:spcPts val="1200"/>
              </a:spcAft>
            </a:pPr>
            <a:r>
              <a:rPr lang="en-US" sz="2200" dirty="0" smtClean="0">
                <a:solidFill>
                  <a:schemeClr val="tx1"/>
                </a:solidFill>
                <a:latin typeface="Lucida Sans Unicode" panose="020B0602030504020204" pitchFamily="34" charset="0"/>
                <a:cs typeface="Lucida Sans Unicode" panose="020B0602030504020204" pitchFamily="34" charset="0"/>
              </a:rPr>
              <a:t>The holy place (41:1)</a:t>
            </a:r>
          </a:p>
          <a:p>
            <a:pPr lvl="1">
              <a:lnSpc>
                <a:spcPct val="125000"/>
              </a:lnSpc>
              <a:spcBef>
                <a:spcPts val="0"/>
              </a:spcBef>
              <a:spcAft>
                <a:spcPts val="1200"/>
              </a:spcAft>
            </a:pPr>
            <a:r>
              <a:rPr lang="en-US" sz="2200" dirty="0" smtClean="0">
                <a:solidFill>
                  <a:schemeClr val="tx1"/>
                </a:solidFill>
                <a:latin typeface="Lucida Sans Unicode" panose="020B0602030504020204" pitchFamily="34" charset="0"/>
                <a:cs typeface="Lucida Sans Unicode" panose="020B0602030504020204" pitchFamily="34" charset="0"/>
              </a:rPr>
              <a:t>The most holy place (41:4).</a:t>
            </a:r>
          </a:p>
          <a:p>
            <a:pPr lvl="1">
              <a:lnSpc>
                <a:spcPct val="125000"/>
              </a:lnSpc>
              <a:spcBef>
                <a:spcPts val="0"/>
              </a:spcBef>
              <a:spcAft>
                <a:spcPts val="1200"/>
              </a:spcAft>
            </a:pPr>
            <a:r>
              <a:rPr lang="en-US" sz="2200" dirty="0" smtClean="0">
                <a:solidFill>
                  <a:schemeClr val="tx1"/>
                </a:solidFill>
                <a:latin typeface="Lucida Sans Unicode" panose="020B0602030504020204" pitchFamily="34" charset="0"/>
                <a:cs typeface="Lucida Sans Unicode" panose="020B0602030504020204" pitchFamily="34" charset="0"/>
              </a:rPr>
              <a:t>Wall of the temple, side-chambers for the priests, various other details (41:5-26).</a:t>
            </a:r>
          </a:p>
        </p:txBody>
      </p:sp>
      <p:sp>
        <p:nvSpPr>
          <p:cNvPr id="3" name="Title 2"/>
          <p:cNvSpPr>
            <a:spLocks noGrp="1"/>
          </p:cNvSpPr>
          <p:nvPr>
            <p:ph type="title"/>
          </p:nvPr>
        </p:nvSpPr>
        <p:spPr/>
        <p:txBody>
          <a:bodyPr vert="horz" lIns="91440" tIns="45720" rIns="91440" bIns="45720" rtlCol="0" anchor="ctr">
            <a:noAutofit/>
          </a:bodyPr>
          <a:lstStyle/>
          <a:p>
            <a:r>
              <a:rPr lang="en-US" cap="none" dirty="0"/>
              <a:t>Outline (40-42)</a:t>
            </a:r>
            <a:endParaRPr lang="en-US" cap="non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nSpc>
                <a:spcPct val="125000"/>
              </a:lnSpc>
              <a:spcBef>
                <a:spcPts val="0"/>
              </a:spcBef>
              <a:spcAft>
                <a:spcPts val="1800"/>
              </a:spcAft>
            </a:pPr>
            <a:r>
              <a:rPr lang="en-US" sz="2300" dirty="0" smtClean="0">
                <a:solidFill>
                  <a:schemeClr val="tx1"/>
                </a:solidFill>
                <a:latin typeface="Lucida Sans Unicode" panose="020B0602030504020204" pitchFamily="34" charset="0"/>
                <a:cs typeface="Lucida Sans Unicode" panose="020B0602030504020204" pitchFamily="34" charset="0"/>
              </a:rPr>
              <a:t>Man with the measuring rod shows Ezekiel the measurements for the greater temple </a:t>
            </a:r>
            <a:r>
              <a:rPr lang="en-US" sz="2300" dirty="0" smtClean="0">
                <a:solidFill>
                  <a:schemeClr val="tx1"/>
                </a:solidFill>
                <a:latin typeface="Lucida Sans Unicode" panose="020B0602030504020204" pitchFamily="34" charset="0"/>
                <a:cs typeface="Lucida Sans Unicode" panose="020B0602030504020204" pitchFamily="34" charset="0"/>
              </a:rPr>
              <a:t>area—including </a:t>
            </a:r>
            <a:r>
              <a:rPr lang="en-US" sz="2300" dirty="0" smtClean="0">
                <a:solidFill>
                  <a:schemeClr val="tx1"/>
                </a:solidFill>
                <a:latin typeface="Lucida Sans Unicode" panose="020B0602030504020204" pitchFamily="34" charset="0"/>
                <a:cs typeface="Lucida Sans Unicode" panose="020B0602030504020204" pitchFamily="34" charset="0"/>
              </a:rPr>
              <a:t>its outer walls, plus a specified portion outside the walls on each side (42:1-20).</a:t>
            </a:r>
          </a:p>
          <a:p>
            <a:pPr lvl="1">
              <a:lnSpc>
                <a:spcPct val="125000"/>
              </a:lnSpc>
              <a:spcBef>
                <a:spcPts val="0"/>
              </a:spcBef>
              <a:spcAft>
                <a:spcPts val="1800"/>
              </a:spcAft>
            </a:pPr>
            <a:r>
              <a:rPr lang="en-US" sz="2100" dirty="0" smtClean="0">
                <a:solidFill>
                  <a:schemeClr val="tx1"/>
                </a:solidFill>
                <a:latin typeface="Lucida Sans Unicode" panose="020B0602030504020204" pitchFamily="34" charset="0"/>
                <a:cs typeface="Lucida Sans Unicode" panose="020B0602030504020204" pitchFamily="34" charset="0"/>
              </a:rPr>
              <a:t>Chambers for the priests in the outer wall, where they could eat of the holy things, and change into their holy garments for service.</a:t>
            </a:r>
          </a:p>
        </p:txBody>
      </p:sp>
      <p:sp>
        <p:nvSpPr>
          <p:cNvPr id="3" name="Title 2"/>
          <p:cNvSpPr>
            <a:spLocks noGrp="1"/>
          </p:cNvSpPr>
          <p:nvPr>
            <p:ph type="title"/>
          </p:nvPr>
        </p:nvSpPr>
        <p:spPr/>
        <p:txBody>
          <a:bodyPr vert="horz" lIns="91440" tIns="45720" rIns="91440" bIns="45720" rtlCol="0" anchor="ctr">
            <a:noAutofit/>
          </a:bodyPr>
          <a:lstStyle/>
          <a:p>
            <a:r>
              <a:rPr lang="en-US" cap="none" dirty="0"/>
              <a:t>Outline (40-42)</a:t>
            </a:r>
            <a:endParaRPr lang="en-US" cap="non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nSpc>
                <a:spcPct val="125000"/>
              </a:lnSpc>
              <a:spcBef>
                <a:spcPts val="0"/>
              </a:spcBef>
              <a:spcAft>
                <a:spcPts val="1800"/>
              </a:spcAft>
            </a:pPr>
            <a:r>
              <a:rPr lang="en-US" sz="2400" dirty="0" smtClean="0">
                <a:solidFill>
                  <a:schemeClr val="tx1"/>
                </a:solidFill>
                <a:latin typeface="Lucida Sans Unicode" panose="020B0602030504020204" pitchFamily="34" charset="0"/>
                <a:cs typeface="Lucida Sans Unicode" panose="020B0602030504020204" pitchFamily="34" charset="0"/>
              </a:rPr>
              <a:t>Ezekiel was taken captive in 597 B.C.</a:t>
            </a:r>
          </a:p>
          <a:p>
            <a:pPr>
              <a:lnSpc>
                <a:spcPct val="125000"/>
              </a:lnSpc>
              <a:spcBef>
                <a:spcPts val="0"/>
              </a:spcBef>
              <a:spcAft>
                <a:spcPts val="1800"/>
              </a:spcAft>
            </a:pPr>
            <a:r>
              <a:rPr lang="en-US" sz="2400" dirty="0" smtClean="0">
                <a:solidFill>
                  <a:schemeClr val="tx1"/>
                </a:solidFill>
                <a:latin typeface="Lucida Sans Unicode" panose="020B0602030504020204" pitchFamily="34" charset="0"/>
                <a:cs typeface="Lucida Sans Unicode" panose="020B0602030504020204" pitchFamily="34" charset="0"/>
              </a:rPr>
              <a:t>Jerusalem was destroyed in 586 B.C.</a:t>
            </a:r>
          </a:p>
          <a:p>
            <a:pPr>
              <a:lnSpc>
                <a:spcPct val="125000"/>
              </a:lnSpc>
              <a:spcBef>
                <a:spcPts val="0"/>
              </a:spcBef>
              <a:spcAft>
                <a:spcPts val="1800"/>
              </a:spcAft>
            </a:pPr>
            <a:r>
              <a:rPr lang="en-US" sz="2400" dirty="0" smtClean="0">
                <a:solidFill>
                  <a:schemeClr val="tx1"/>
                </a:solidFill>
                <a:latin typeface="Lucida Sans Unicode" panose="020B0602030504020204" pitchFamily="34" charset="0"/>
                <a:cs typeface="Lucida Sans Unicode" panose="020B0602030504020204" pitchFamily="34" charset="0"/>
              </a:rPr>
              <a:t>Ezekiel is given this vision in the 25</a:t>
            </a:r>
            <a:r>
              <a:rPr lang="en-US" sz="2400" baseline="30000" dirty="0" smtClean="0">
                <a:solidFill>
                  <a:schemeClr val="tx1"/>
                </a:solidFill>
                <a:latin typeface="Lucida Sans Unicode" panose="020B0602030504020204" pitchFamily="34" charset="0"/>
                <a:cs typeface="Lucida Sans Unicode" panose="020B0602030504020204" pitchFamily="34" charset="0"/>
              </a:rPr>
              <a:t>th</a:t>
            </a:r>
            <a:r>
              <a:rPr lang="en-US" sz="2400" dirty="0" smtClean="0">
                <a:solidFill>
                  <a:schemeClr val="tx1"/>
                </a:solidFill>
                <a:latin typeface="Lucida Sans Unicode" panose="020B0602030504020204" pitchFamily="34" charset="0"/>
                <a:cs typeface="Lucida Sans Unicode" panose="020B0602030504020204" pitchFamily="34" charset="0"/>
              </a:rPr>
              <a:t> year of his captivity, and 14 years after Jerusalem was destroyed.</a:t>
            </a:r>
          </a:p>
          <a:p>
            <a:pPr lvl="1">
              <a:lnSpc>
                <a:spcPct val="125000"/>
              </a:lnSpc>
              <a:spcBef>
                <a:spcPts val="0"/>
              </a:spcBef>
              <a:spcAft>
                <a:spcPts val="1800"/>
              </a:spcAft>
            </a:pPr>
            <a:r>
              <a:rPr lang="en-US" sz="2200" dirty="0" smtClean="0">
                <a:solidFill>
                  <a:schemeClr val="tx1"/>
                </a:solidFill>
                <a:latin typeface="Lucida Sans Unicode" panose="020B0602030504020204" pitchFamily="34" charset="0"/>
                <a:cs typeface="Lucida Sans Unicode" panose="020B0602030504020204" pitchFamily="34" charset="0"/>
              </a:rPr>
              <a:t>572 B.C. </a:t>
            </a:r>
            <a:endParaRPr lang="en-US" sz="2200" dirty="0">
              <a:solidFill>
                <a:schemeClr val="tx1"/>
              </a:solidFill>
              <a:latin typeface="Lucida Sans Unicode" panose="020B0602030504020204" pitchFamily="34" charset="0"/>
              <a:cs typeface="Lucida Sans Unicode" panose="020B0602030504020204" pitchFamily="34" charset="0"/>
            </a:endParaRPr>
          </a:p>
        </p:txBody>
      </p:sp>
      <p:sp>
        <p:nvSpPr>
          <p:cNvPr id="3" name="Title 2"/>
          <p:cNvSpPr>
            <a:spLocks noGrp="1"/>
          </p:cNvSpPr>
          <p:nvPr>
            <p:ph type="title"/>
          </p:nvPr>
        </p:nvSpPr>
        <p:spPr/>
        <p:txBody>
          <a:bodyPr/>
          <a:lstStyle/>
          <a:p>
            <a:r>
              <a:rPr lang="en-US" cap="none" dirty="0" smtClean="0"/>
              <a:t>Date of Ezekiel’s Vision (40:1)</a:t>
            </a:r>
            <a:endParaRPr lang="en-US" cap="non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19070"/>
            <a:ext cx="8382000" cy="4681729"/>
          </a:xfrm>
        </p:spPr>
        <p:txBody>
          <a:bodyPr anchor="ctr">
            <a:normAutofit/>
          </a:bodyPr>
          <a:lstStyle/>
          <a:p>
            <a:pPr>
              <a:lnSpc>
                <a:spcPct val="125000"/>
              </a:lnSpc>
              <a:spcBef>
                <a:spcPts val="0"/>
              </a:spcBef>
              <a:spcAft>
                <a:spcPts val="1800"/>
              </a:spcAft>
            </a:pPr>
            <a:r>
              <a:rPr lang="en-US" sz="2300" dirty="0" smtClean="0">
                <a:solidFill>
                  <a:schemeClr val="tx1"/>
                </a:solidFill>
                <a:latin typeface="Lucida Sans Unicode" panose="020B0602030504020204" pitchFamily="34" charset="0"/>
                <a:cs typeface="Lucida Sans Unicode" panose="020B0602030504020204" pitchFamily="34" charset="0"/>
              </a:rPr>
              <a:t>Where was Ezekiel taken “in the visions of God”?</a:t>
            </a:r>
          </a:p>
          <a:p>
            <a:pPr>
              <a:lnSpc>
                <a:spcPct val="125000"/>
              </a:lnSpc>
              <a:spcBef>
                <a:spcPts val="0"/>
              </a:spcBef>
              <a:spcAft>
                <a:spcPts val="1800"/>
              </a:spcAft>
            </a:pPr>
            <a:r>
              <a:rPr lang="en-US" sz="2300" dirty="0" smtClean="0">
                <a:solidFill>
                  <a:schemeClr val="tx1"/>
                </a:solidFill>
                <a:latin typeface="Lucida Sans Unicode" panose="020B0602030504020204" pitchFamily="34" charset="0"/>
                <a:cs typeface="Lucida Sans Unicode" panose="020B0602030504020204" pitchFamily="34" charset="0"/>
              </a:rPr>
              <a:t>“Toward the south was something like the structure of a _____”</a:t>
            </a:r>
          </a:p>
          <a:p>
            <a:pPr lvl="1">
              <a:lnSpc>
                <a:spcPct val="125000"/>
              </a:lnSpc>
              <a:spcBef>
                <a:spcPts val="0"/>
              </a:spcBef>
              <a:spcAft>
                <a:spcPts val="1800"/>
              </a:spcAft>
            </a:pPr>
            <a:r>
              <a:rPr lang="en-US" sz="2100" dirty="0" smtClean="0">
                <a:solidFill>
                  <a:schemeClr val="tx1"/>
                </a:solidFill>
                <a:latin typeface="Lucida Sans Unicode" panose="020B0602030504020204" pitchFamily="34" charset="0"/>
                <a:cs typeface="Lucida Sans Unicode" panose="020B0602030504020204" pitchFamily="34" charset="0"/>
              </a:rPr>
              <a:t>“But you have come to Mount Zion and to the city of the living God, the heavenly Jerusalem” (Heb. 12:22).</a:t>
            </a:r>
          </a:p>
          <a:p>
            <a:pPr>
              <a:lnSpc>
                <a:spcPct val="125000"/>
              </a:lnSpc>
              <a:spcBef>
                <a:spcPts val="0"/>
              </a:spcBef>
              <a:spcAft>
                <a:spcPts val="1800"/>
              </a:spcAft>
            </a:pPr>
            <a:r>
              <a:rPr lang="en-US" sz="2400" dirty="0" smtClean="0">
                <a:solidFill>
                  <a:schemeClr val="tx1"/>
                </a:solidFill>
                <a:latin typeface="Lucida Sans Unicode" panose="020B0602030504020204" pitchFamily="34" charset="0"/>
                <a:cs typeface="Lucida Sans Unicode" panose="020B0602030504020204" pitchFamily="34" charset="0"/>
              </a:rPr>
              <a:t>Describe the man Ezekiel saw.</a:t>
            </a:r>
          </a:p>
          <a:p>
            <a:pPr>
              <a:lnSpc>
                <a:spcPct val="125000"/>
              </a:lnSpc>
              <a:spcBef>
                <a:spcPts val="0"/>
              </a:spcBef>
              <a:spcAft>
                <a:spcPts val="1800"/>
              </a:spcAft>
            </a:pPr>
            <a:r>
              <a:rPr lang="en-US" sz="2400" dirty="0" smtClean="0">
                <a:solidFill>
                  <a:schemeClr val="tx1"/>
                </a:solidFill>
                <a:latin typeface="Lucida Sans Unicode" panose="020B0602030504020204" pitchFamily="34" charset="0"/>
                <a:cs typeface="Lucida Sans Unicode" panose="020B0602030504020204" pitchFamily="34" charset="0"/>
              </a:rPr>
              <a:t>What instructions did this man give Ezekiel?</a:t>
            </a:r>
          </a:p>
        </p:txBody>
      </p:sp>
      <p:sp>
        <p:nvSpPr>
          <p:cNvPr id="3" name="Title 2"/>
          <p:cNvSpPr>
            <a:spLocks noGrp="1"/>
          </p:cNvSpPr>
          <p:nvPr>
            <p:ph type="title"/>
          </p:nvPr>
        </p:nvSpPr>
        <p:spPr/>
        <p:txBody>
          <a:bodyPr/>
          <a:lstStyle/>
          <a:p>
            <a:r>
              <a:rPr lang="en-US" cap="none" dirty="0" smtClean="0"/>
              <a:t>Introduction to the Vision (40:1-4)</a:t>
            </a:r>
            <a:endParaRPr lang="en-US" cap="none" dirty="0"/>
          </a:p>
        </p:txBody>
      </p:sp>
    </p:spTree>
    <p:extLst>
      <p:ext uri="{BB962C8B-B14F-4D97-AF65-F5344CB8AC3E}">
        <p14:creationId xmlns:p14="http://schemas.microsoft.com/office/powerpoint/2010/main" val="4009532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19071"/>
            <a:ext cx="8382000" cy="4407408"/>
          </a:xfrm>
        </p:spPr>
        <p:txBody>
          <a:bodyPr anchor="ctr">
            <a:normAutofit/>
          </a:bodyPr>
          <a:lstStyle/>
          <a:p>
            <a:pPr>
              <a:lnSpc>
                <a:spcPct val="125000"/>
              </a:lnSpc>
              <a:spcBef>
                <a:spcPts val="0"/>
              </a:spcBef>
              <a:spcAft>
                <a:spcPts val="1200"/>
              </a:spcAft>
            </a:pPr>
            <a:r>
              <a:rPr lang="en-US" sz="2300" dirty="0" smtClean="0">
                <a:solidFill>
                  <a:schemeClr val="tx1"/>
                </a:solidFill>
                <a:latin typeface="Lucida Sans Unicode" panose="020B0602030504020204" pitchFamily="34" charset="0"/>
                <a:cs typeface="Lucida Sans Unicode" panose="020B0602030504020204" pitchFamily="34" charset="0"/>
              </a:rPr>
              <a:t>Both the tabernacle and temple were lined with gold, but it’s missing from </a:t>
            </a:r>
            <a:r>
              <a:rPr lang="en-US" sz="2300" b="1" dirty="0" smtClean="0">
                <a:solidFill>
                  <a:schemeClr val="tx1"/>
                </a:solidFill>
                <a:latin typeface="Lucida Sans Unicode" panose="020B0602030504020204" pitchFamily="34" charset="0"/>
                <a:cs typeface="Lucida Sans Unicode" panose="020B0602030504020204" pitchFamily="34" charset="0"/>
              </a:rPr>
              <a:t>this temple</a:t>
            </a:r>
            <a:r>
              <a:rPr lang="en-US" sz="2300" dirty="0" smtClean="0">
                <a:solidFill>
                  <a:schemeClr val="tx1"/>
                </a:solidFill>
                <a:latin typeface="Lucida Sans Unicode" panose="020B0602030504020204" pitchFamily="34" charset="0"/>
                <a:cs typeface="Lucida Sans Unicode" panose="020B0602030504020204" pitchFamily="34" charset="0"/>
              </a:rPr>
              <a:t>.</a:t>
            </a:r>
          </a:p>
          <a:p>
            <a:pPr lvl="1">
              <a:lnSpc>
                <a:spcPct val="125000"/>
              </a:lnSpc>
              <a:spcBef>
                <a:spcPts val="0"/>
              </a:spcBef>
              <a:spcAft>
                <a:spcPts val="1200"/>
              </a:spcAft>
            </a:pPr>
            <a:r>
              <a:rPr lang="en-US" sz="2100" dirty="0" smtClean="0">
                <a:solidFill>
                  <a:schemeClr val="tx1"/>
                </a:solidFill>
                <a:latin typeface="Lucida Sans Unicode" panose="020B0602030504020204" pitchFamily="34" charset="0"/>
                <a:cs typeface="Lucida Sans Unicode" panose="020B0602030504020204" pitchFamily="34" charset="0"/>
              </a:rPr>
              <a:t>This temple, at least in terms of outward appearance, was not as beautiful as the tabernacle and temple.</a:t>
            </a:r>
          </a:p>
          <a:p>
            <a:pPr lvl="1">
              <a:lnSpc>
                <a:spcPct val="125000"/>
              </a:lnSpc>
              <a:spcBef>
                <a:spcPts val="0"/>
              </a:spcBef>
              <a:spcAft>
                <a:spcPts val="1200"/>
              </a:spcAft>
            </a:pPr>
            <a:r>
              <a:rPr lang="en-US" sz="2100" dirty="0" smtClean="0">
                <a:solidFill>
                  <a:schemeClr val="tx1"/>
                </a:solidFill>
                <a:latin typeface="Lucida Sans Unicode" panose="020B0602030504020204" pitchFamily="34" charset="0"/>
                <a:cs typeface="Lucida Sans Unicode" panose="020B0602030504020204" pitchFamily="34" charset="0"/>
              </a:rPr>
              <a:t>More emphasis is given to the </a:t>
            </a:r>
            <a:r>
              <a:rPr lang="en-US" sz="2100" b="1" dirty="0" smtClean="0">
                <a:solidFill>
                  <a:schemeClr val="tx1"/>
                </a:solidFill>
                <a:latin typeface="Lucida Sans Unicode" panose="020B0602030504020204" pitchFamily="34" charset="0"/>
                <a:cs typeface="Lucida Sans Unicode" panose="020B0602030504020204" pitchFamily="34" charset="0"/>
              </a:rPr>
              <a:t>size</a:t>
            </a:r>
            <a:r>
              <a:rPr lang="en-US" sz="2100" dirty="0" smtClean="0">
                <a:solidFill>
                  <a:schemeClr val="tx1"/>
                </a:solidFill>
                <a:latin typeface="Lucida Sans Unicode" panose="020B0602030504020204" pitchFamily="34" charset="0"/>
                <a:cs typeface="Lucida Sans Unicode" panose="020B0602030504020204" pitchFamily="34" charset="0"/>
              </a:rPr>
              <a:t> and </a:t>
            </a:r>
            <a:r>
              <a:rPr lang="en-US" sz="2100" b="1" dirty="0" smtClean="0">
                <a:solidFill>
                  <a:schemeClr val="tx1"/>
                </a:solidFill>
                <a:latin typeface="Lucida Sans Unicode" panose="020B0602030504020204" pitchFamily="34" charset="0"/>
                <a:cs typeface="Lucida Sans Unicode" panose="020B0602030504020204" pitchFamily="34" charset="0"/>
              </a:rPr>
              <a:t>proper</a:t>
            </a:r>
            <a:r>
              <a:rPr lang="en-US" sz="2100" dirty="0" smtClean="0">
                <a:solidFill>
                  <a:schemeClr val="tx1"/>
                </a:solidFill>
                <a:latin typeface="Lucida Sans Unicode" panose="020B0602030504020204" pitchFamily="34" charset="0"/>
                <a:cs typeface="Lucida Sans Unicode" panose="020B0602030504020204" pitchFamily="34" charset="0"/>
              </a:rPr>
              <a:t> </a:t>
            </a:r>
            <a:r>
              <a:rPr lang="en-US" sz="2100" b="1" dirty="0" smtClean="0">
                <a:solidFill>
                  <a:schemeClr val="tx1"/>
                </a:solidFill>
                <a:latin typeface="Lucida Sans Unicode" panose="020B0602030504020204" pitchFamily="34" charset="0"/>
                <a:cs typeface="Lucida Sans Unicode" panose="020B0602030504020204" pitchFamily="34" charset="0"/>
              </a:rPr>
              <a:t>use</a:t>
            </a:r>
            <a:r>
              <a:rPr lang="en-US" sz="2100" dirty="0" smtClean="0">
                <a:solidFill>
                  <a:schemeClr val="tx1"/>
                </a:solidFill>
                <a:latin typeface="Lucida Sans Unicode" panose="020B0602030504020204" pitchFamily="34" charset="0"/>
                <a:cs typeface="Lucida Sans Unicode" panose="020B0602030504020204" pitchFamily="34" charset="0"/>
              </a:rPr>
              <a:t> of each part of the temple.</a:t>
            </a:r>
          </a:p>
          <a:p>
            <a:pPr>
              <a:lnSpc>
                <a:spcPct val="125000"/>
              </a:lnSpc>
              <a:spcBef>
                <a:spcPts val="0"/>
              </a:spcBef>
              <a:spcAft>
                <a:spcPts val="1200"/>
              </a:spcAft>
            </a:pPr>
            <a:r>
              <a:rPr lang="en-US" sz="2300" dirty="0" smtClean="0">
                <a:solidFill>
                  <a:schemeClr val="tx1"/>
                </a:solidFill>
                <a:latin typeface="Lucida Sans Unicode" panose="020B0602030504020204" pitchFamily="34" charset="0"/>
                <a:cs typeface="Lucida Sans Unicode" panose="020B0602030504020204" pitchFamily="34" charset="0"/>
              </a:rPr>
              <a:t>The </a:t>
            </a:r>
            <a:r>
              <a:rPr lang="en-US" sz="2300" b="1" dirty="0" smtClean="0">
                <a:solidFill>
                  <a:schemeClr val="tx1"/>
                </a:solidFill>
                <a:latin typeface="Lucida Sans Unicode" panose="020B0602030504020204" pitchFamily="34" charset="0"/>
                <a:cs typeface="Lucida Sans Unicode" panose="020B0602030504020204" pitchFamily="34" charset="0"/>
              </a:rPr>
              <a:t>holiness</a:t>
            </a:r>
            <a:r>
              <a:rPr lang="en-US" sz="2300" dirty="0" smtClean="0">
                <a:solidFill>
                  <a:schemeClr val="tx1"/>
                </a:solidFill>
                <a:latin typeface="Lucida Sans Unicode" panose="020B0602030504020204" pitchFamily="34" charset="0"/>
                <a:cs typeface="Lucida Sans Unicode" panose="020B0602030504020204" pitchFamily="34" charset="0"/>
              </a:rPr>
              <a:t> of this temple is stressed above anything else.</a:t>
            </a:r>
          </a:p>
        </p:txBody>
      </p:sp>
      <p:sp>
        <p:nvSpPr>
          <p:cNvPr id="3" name="Title 2"/>
          <p:cNvSpPr>
            <a:spLocks noGrp="1"/>
          </p:cNvSpPr>
          <p:nvPr>
            <p:ph type="title"/>
          </p:nvPr>
        </p:nvSpPr>
        <p:spPr/>
        <p:txBody>
          <a:bodyPr/>
          <a:lstStyle/>
          <a:p>
            <a:r>
              <a:rPr lang="en-US" cap="none" dirty="0" smtClean="0"/>
              <a:t>Important Observations</a:t>
            </a:r>
            <a:endParaRPr lang="en-US" cap="none" dirty="0"/>
          </a:p>
        </p:txBody>
      </p:sp>
    </p:spTree>
    <p:extLst>
      <p:ext uri="{BB962C8B-B14F-4D97-AF65-F5344CB8AC3E}">
        <p14:creationId xmlns:p14="http://schemas.microsoft.com/office/powerpoint/2010/main" val="1986213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19071"/>
            <a:ext cx="8382000" cy="4407408"/>
          </a:xfrm>
        </p:spPr>
        <p:txBody>
          <a:bodyPr anchor="ctr">
            <a:normAutofit/>
          </a:bodyPr>
          <a:lstStyle/>
          <a:p>
            <a:pPr>
              <a:lnSpc>
                <a:spcPct val="125000"/>
              </a:lnSpc>
              <a:spcBef>
                <a:spcPts val="0"/>
              </a:spcBef>
              <a:spcAft>
                <a:spcPts val="1800"/>
              </a:spcAft>
            </a:pPr>
            <a:r>
              <a:rPr lang="en-US" sz="2300" dirty="0" smtClean="0">
                <a:solidFill>
                  <a:schemeClr val="tx1"/>
                </a:solidFill>
                <a:latin typeface="Lucida Sans Unicode" panose="020B0602030504020204" pitchFamily="34" charset="0"/>
                <a:cs typeface="Lucida Sans Unicode" panose="020B0602030504020204" pitchFamily="34" charset="0"/>
              </a:rPr>
              <a:t>Other things missing from </a:t>
            </a:r>
            <a:r>
              <a:rPr lang="en-US" sz="2300" b="1" dirty="0" smtClean="0">
                <a:solidFill>
                  <a:schemeClr val="tx1"/>
                </a:solidFill>
                <a:latin typeface="Lucida Sans Unicode" panose="020B0602030504020204" pitchFamily="34" charset="0"/>
                <a:cs typeface="Lucida Sans Unicode" panose="020B0602030504020204" pitchFamily="34" charset="0"/>
              </a:rPr>
              <a:t>this</a:t>
            </a:r>
            <a:r>
              <a:rPr lang="en-US" sz="2300" dirty="0" smtClean="0">
                <a:solidFill>
                  <a:schemeClr val="tx1"/>
                </a:solidFill>
                <a:latin typeface="Lucida Sans Unicode" panose="020B0602030504020204" pitchFamily="34" charset="0"/>
                <a:cs typeface="Lucida Sans Unicode" panose="020B0602030504020204" pitchFamily="34" charset="0"/>
              </a:rPr>
              <a:t> </a:t>
            </a:r>
            <a:r>
              <a:rPr lang="en-US" sz="2300" b="1" dirty="0" smtClean="0">
                <a:solidFill>
                  <a:schemeClr val="tx1"/>
                </a:solidFill>
                <a:latin typeface="Lucida Sans Unicode" panose="020B0602030504020204" pitchFamily="34" charset="0"/>
                <a:cs typeface="Lucida Sans Unicode" panose="020B0602030504020204" pitchFamily="34" charset="0"/>
              </a:rPr>
              <a:t>temple</a:t>
            </a:r>
            <a:r>
              <a:rPr lang="en-US" sz="2300" dirty="0" smtClean="0">
                <a:solidFill>
                  <a:schemeClr val="tx1"/>
                </a:solidFill>
                <a:latin typeface="Lucida Sans Unicode" panose="020B0602030504020204" pitchFamily="34" charset="0"/>
                <a:cs typeface="Lucida Sans Unicode" panose="020B0602030504020204" pitchFamily="34" charset="0"/>
              </a:rPr>
              <a:t>, compared to Solomon’s.</a:t>
            </a:r>
          </a:p>
          <a:p>
            <a:pPr lvl="1">
              <a:lnSpc>
                <a:spcPct val="125000"/>
              </a:lnSpc>
              <a:spcBef>
                <a:spcPts val="0"/>
              </a:spcBef>
              <a:spcAft>
                <a:spcPts val="1800"/>
              </a:spcAft>
            </a:pPr>
            <a:r>
              <a:rPr lang="en-US" sz="2100" dirty="0" smtClean="0">
                <a:solidFill>
                  <a:schemeClr val="tx1"/>
                </a:solidFill>
                <a:latin typeface="Lucida Sans Unicode" panose="020B0602030504020204" pitchFamily="34" charset="0"/>
                <a:cs typeface="Lucida Sans Unicode" panose="020B0602030504020204" pitchFamily="34" charset="0"/>
              </a:rPr>
              <a:t>Solomon’s: Three pieces of furniture in the holy place—the table of showbread, lampstand, altar of incense. One in the most holy place—ark of covenant.</a:t>
            </a:r>
          </a:p>
          <a:p>
            <a:pPr lvl="1">
              <a:lnSpc>
                <a:spcPct val="125000"/>
              </a:lnSpc>
              <a:spcBef>
                <a:spcPts val="0"/>
              </a:spcBef>
              <a:spcAft>
                <a:spcPts val="1800"/>
              </a:spcAft>
            </a:pPr>
            <a:r>
              <a:rPr lang="en-US" sz="2100" dirty="0" smtClean="0">
                <a:solidFill>
                  <a:schemeClr val="tx1"/>
                </a:solidFill>
                <a:latin typeface="Lucida Sans Unicode" panose="020B0602030504020204" pitchFamily="34" charset="0"/>
                <a:cs typeface="Lucida Sans Unicode" panose="020B0602030504020204" pitchFamily="34" charset="0"/>
              </a:rPr>
              <a:t>An altar of wood is the only piece of furniture mentioned in </a:t>
            </a:r>
            <a:r>
              <a:rPr lang="en-US" sz="2100" b="1" dirty="0" smtClean="0">
                <a:solidFill>
                  <a:schemeClr val="tx1"/>
                </a:solidFill>
                <a:latin typeface="Lucida Sans Unicode" panose="020B0602030504020204" pitchFamily="34" charset="0"/>
                <a:cs typeface="Lucida Sans Unicode" panose="020B0602030504020204" pitchFamily="34" charset="0"/>
              </a:rPr>
              <a:t>this temple</a:t>
            </a:r>
            <a:r>
              <a:rPr lang="en-US" sz="2100" dirty="0" smtClean="0">
                <a:solidFill>
                  <a:schemeClr val="tx1"/>
                </a:solidFill>
                <a:latin typeface="Lucida Sans Unicode" panose="020B0602030504020204" pitchFamily="34" charset="0"/>
                <a:cs typeface="Lucida Sans Unicode" panose="020B0602030504020204" pitchFamily="34" charset="0"/>
              </a:rPr>
              <a:t> (41:22).</a:t>
            </a:r>
          </a:p>
          <a:p>
            <a:pPr lvl="1">
              <a:lnSpc>
                <a:spcPct val="125000"/>
              </a:lnSpc>
              <a:spcBef>
                <a:spcPts val="0"/>
              </a:spcBef>
              <a:spcAft>
                <a:spcPts val="1800"/>
              </a:spcAft>
            </a:pPr>
            <a:r>
              <a:rPr lang="en-US" sz="2100" dirty="0" smtClean="0">
                <a:solidFill>
                  <a:schemeClr val="tx1"/>
                </a:solidFill>
                <a:latin typeface="Lucida Sans Unicode" panose="020B0602030504020204" pitchFamily="34" charset="0"/>
                <a:cs typeface="Lucida Sans Unicode" panose="020B0602030504020204" pitchFamily="34" charset="0"/>
              </a:rPr>
              <a:t>Could this be the </a:t>
            </a:r>
            <a:r>
              <a:rPr lang="en-US" sz="2100" b="1" dirty="0" smtClean="0">
                <a:solidFill>
                  <a:schemeClr val="tx1"/>
                </a:solidFill>
                <a:latin typeface="Lucida Sans Unicode" panose="020B0602030504020204" pitchFamily="34" charset="0"/>
                <a:cs typeface="Lucida Sans Unicode" panose="020B0602030504020204" pitchFamily="34" charset="0"/>
              </a:rPr>
              <a:t>substance</a:t>
            </a:r>
            <a:r>
              <a:rPr lang="en-US" sz="2100" dirty="0" smtClean="0">
                <a:solidFill>
                  <a:schemeClr val="tx1"/>
                </a:solidFill>
                <a:latin typeface="Lucida Sans Unicode" panose="020B0602030504020204" pitchFamily="34" charset="0"/>
                <a:cs typeface="Lucida Sans Unicode" panose="020B0602030504020204" pitchFamily="34" charset="0"/>
              </a:rPr>
              <a:t>, and not the </a:t>
            </a:r>
            <a:r>
              <a:rPr lang="en-US" sz="2100" b="1" dirty="0" smtClean="0">
                <a:solidFill>
                  <a:schemeClr val="tx1"/>
                </a:solidFill>
                <a:latin typeface="Lucida Sans Unicode" panose="020B0602030504020204" pitchFamily="34" charset="0"/>
                <a:cs typeface="Lucida Sans Unicode" panose="020B0602030504020204" pitchFamily="34" charset="0"/>
              </a:rPr>
              <a:t>shadow</a:t>
            </a:r>
            <a:r>
              <a:rPr lang="en-US" sz="2100" dirty="0" smtClean="0">
                <a:solidFill>
                  <a:schemeClr val="tx1"/>
                </a:solidFill>
                <a:latin typeface="Lucida Sans Unicode" panose="020B0602030504020204" pitchFamily="34" charset="0"/>
                <a:cs typeface="Lucida Sans Unicode" panose="020B0602030504020204" pitchFamily="34" charset="0"/>
              </a:rPr>
              <a:t>?</a:t>
            </a:r>
          </a:p>
        </p:txBody>
      </p:sp>
      <p:sp>
        <p:nvSpPr>
          <p:cNvPr id="3" name="Title 2"/>
          <p:cNvSpPr>
            <a:spLocks noGrp="1"/>
          </p:cNvSpPr>
          <p:nvPr>
            <p:ph type="title"/>
          </p:nvPr>
        </p:nvSpPr>
        <p:spPr/>
        <p:txBody>
          <a:bodyPr/>
          <a:lstStyle/>
          <a:p>
            <a:r>
              <a:rPr lang="en-US" cap="none" dirty="0" smtClean="0"/>
              <a:t>Important Observations</a:t>
            </a:r>
            <a:endParaRPr lang="en-US" cap="none" dirty="0"/>
          </a:p>
        </p:txBody>
      </p:sp>
    </p:spTree>
    <p:extLst>
      <p:ext uri="{BB962C8B-B14F-4D97-AF65-F5344CB8AC3E}">
        <p14:creationId xmlns:p14="http://schemas.microsoft.com/office/powerpoint/2010/main" val="970434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19070"/>
            <a:ext cx="8382000" cy="4681729"/>
          </a:xfrm>
        </p:spPr>
        <p:txBody>
          <a:bodyPr anchor="ctr">
            <a:normAutofit/>
          </a:bodyPr>
          <a:lstStyle/>
          <a:p>
            <a:pPr>
              <a:lnSpc>
                <a:spcPct val="125000"/>
              </a:lnSpc>
              <a:spcBef>
                <a:spcPts val="0"/>
              </a:spcBef>
              <a:spcAft>
                <a:spcPts val="1200"/>
              </a:spcAft>
            </a:pPr>
            <a:r>
              <a:rPr lang="en-US" sz="2200" dirty="0" smtClean="0">
                <a:solidFill>
                  <a:schemeClr val="tx1"/>
                </a:solidFill>
                <a:latin typeface="Lucida Sans Unicode" panose="020B0602030504020204" pitchFamily="34" charset="0"/>
                <a:cs typeface="Lucida Sans Unicode" panose="020B0602030504020204" pitchFamily="34" charset="0"/>
              </a:rPr>
              <a:t>Dimensions given for greater temple area depict a square, 4500 feet on each side (42:15-20).</a:t>
            </a:r>
          </a:p>
          <a:p>
            <a:pPr lvl="1">
              <a:lnSpc>
                <a:spcPct val="125000"/>
              </a:lnSpc>
              <a:spcBef>
                <a:spcPts val="0"/>
              </a:spcBef>
              <a:spcAft>
                <a:spcPts val="1200"/>
              </a:spcAft>
            </a:pPr>
            <a:r>
              <a:rPr lang="en-US" sz="2000" dirty="0" smtClean="0">
                <a:solidFill>
                  <a:schemeClr val="tx1"/>
                </a:solidFill>
                <a:latin typeface="Lucida Sans Unicode" panose="020B0602030504020204" pitchFamily="34" charset="0"/>
                <a:cs typeface="Lucida Sans Unicode" panose="020B0602030504020204" pitchFamily="34" charset="0"/>
              </a:rPr>
              <a:t>This area was 4 or 5 times larger than Mount Moriah, upon which the original temple of Solomon was built.</a:t>
            </a:r>
          </a:p>
          <a:p>
            <a:pPr>
              <a:lnSpc>
                <a:spcPct val="125000"/>
              </a:lnSpc>
              <a:spcBef>
                <a:spcPts val="0"/>
              </a:spcBef>
              <a:spcAft>
                <a:spcPts val="1200"/>
              </a:spcAft>
            </a:pPr>
            <a:r>
              <a:rPr lang="en-US" sz="2200" dirty="0" smtClean="0">
                <a:solidFill>
                  <a:schemeClr val="tx1"/>
                </a:solidFill>
                <a:latin typeface="Lucida Sans Unicode" panose="020B0602030504020204" pitchFamily="34" charset="0"/>
                <a:cs typeface="Lucida Sans Unicode" panose="020B0602030504020204" pitchFamily="34" charset="0"/>
              </a:rPr>
              <a:t>As to the minute details or specifications of this temple—no explanations are offered, so let’s be careful about inventing our own.</a:t>
            </a:r>
          </a:p>
          <a:p>
            <a:pPr>
              <a:lnSpc>
                <a:spcPct val="125000"/>
              </a:lnSpc>
              <a:spcBef>
                <a:spcPts val="0"/>
              </a:spcBef>
              <a:spcAft>
                <a:spcPts val="1200"/>
              </a:spcAft>
            </a:pPr>
            <a:r>
              <a:rPr lang="en-US" sz="2200" dirty="0" smtClean="0">
                <a:solidFill>
                  <a:schemeClr val="tx1"/>
                </a:solidFill>
                <a:latin typeface="Lucida Sans Unicode" panose="020B0602030504020204" pitchFamily="34" charset="0"/>
                <a:cs typeface="Lucida Sans Unicode" panose="020B0602030504020204" pitchFamily="34" charset="0"/>
              </a:rPr>
              <a:t>More on this next week, but the real heart of the vision begins in </a:t>
            </a:r>
            <a:r>
              <a:rPr lang="en-US" sz="2200" dirty="0" err="1" smtClean="0">
                <a:solidFill>
                  <a:schemeClr val="tx1"/>
                </a:solidFill>
                <a:latin typeface="Lucida Sans Unicode" panose="020B0602030504020204" pitchFamily="34" charset="0"/>
                <a:cs typeface="Lucida Sans Unicode" panose="020B0602030504020204" pitchFamily="34" charset="0"/>
              </a:rPr>
              <a:t>ch.</a:t>
            </a:r>
            <a:r>
              <a:rPr lang="en-US" sz="2200" dirty="0" smtClean="0">
                <a:solidFill>
                  <a:schemeClr val="tx1"/>
                </a:solidFill>
                <a:latin typeface="Lucida Sans Unicode" panose="020B0602030504020204" pitchFamily="34" charset="0"/>
                <a:cs typeface="Lucida Sans Unicode" panose="020B0602030504020204" pitchFamily="34" charset="0"/>
              </a:rPr>
              <a:t> 43 (entrance of God’s glory).</a:t>
            </a:r>
          </a:p>
        </p:txBody>
      </p:sp>
      <p:sp>
        <p:nvSpPr>
          <p:cNvPr id="3" name="Title 2"/>
          <p:cNvSpPr>
            <a:spLocks noGrp="1"/>
          </p:cNvSpPr>
          <p:nvPr>
            <p:ph type="title"/>
          </p:nvPr>
        </p:nvSpPr>
        <p:spPr/>
        <p:txBody>
          <a:bodyPr/>
          <a:lstStyle/>
          <a:p>
            <a:r>
              <a:rPr lang="en-US" cap="none" dirty="0" smtClean="0"/>
              <a:t>Important Observations</a:t>
            </a:r>
            <a:endParaRPr lang="en-US" cap="none" dirty="0"/>
          </a:p>
        </p:txBody>
      </p:sp>
    </p:spTree>
    <p:extLst>
      <p:ext uri="{BB962C8B-B14F-4D97-AF65-F5344CB8AC3E}">
        <p14:creationId xmlns:p14="http://schemas.microsoft.com/office/powerpoint/2010/main" val="3810009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nSpc>
                <a:spcPct val="125000"/>
              </a:lnSpc>
              <a:spcBef>
                <a:spcPts val="0"/>
              </a:spcBef>
              <a:spcAft>
                <a:spcPts val="1200"/>
              </a:spcAft>
            </a:pPr>
            <a:r>
              <a:rPr lang="en-US" sz="2400" dirty="0" smtClean="0">
                <a:solidFill>
                  <a:schemeClr val="tx1"/>
                </a:solidFill>
                <a:latin typeface="Lucida Sans Unicode" panose="020B0602030504020204" pitchFamily="34" charset="0"/>
                <a:cs typeface="Lucida Sans Unicode" panose="020B0602030504020204" pitchFamily="34" charset="0"/>
              </a:rPr>
              <a:t>The Jews will one day rebuild this temple in Jerusalem, following these specifications.</a:t>
            </a:r>
          </a:p>
          <a:p>
            <a:pPr>
              <a:lnSpc>
                <a:spcPct val="125000"/>
              </a:lnSpc>
              <a:spcBef>
                <a:spcPts val="0"/>
              </a:spcBef>
              <a:spcAft>
                <a:spcPts val="1200"/>
              </a:spcAft>
            </a:pPr>
            <a:r>
              <a:rPr lang="en-US" sz="2400" dirty="0" smtClean="0">
                <a:solidFill>
                  <a:schemeClr val="tx1"/>
                </a:solidFill>
                <a:latin typeface="Lucida Sans Unicode" panose="020B0602030504020204" pitchFamily="34" charset="0"/>
                <a:cs typeface="Lucida Sans Unicode" panose="020B0602030504020204" pitchFamily="34" charset="0"/>
              </a:rPr>
              <a:t>Jesus will sit on David’s literal throne in Jerusalem and reign there for 1000 years.</a:t>
            </a:r>
          </a:p>
          <a:p>
            <a:pPr>
              <a:lnSpc>
                <a:spcPct val="125000"/>
              </a:lnSpc>
              <a:spcBef>
                <a:spcPts val="0"/>
              </a:spcBef>
              <a:spcAft>
                <a:spcPts val="1200"/>
              </a:spcAft>
            </a:pPr>
            <a:r>
              <a:rPr lang="en-US" sz="2400" dirty="0" smtClean="0">
                <a:solidFill>
                  <a:schemeClr val="tx1"/>
                </a:solidFill>
                <a:latin typeface="Lucida Sans Unicode" panose="020B0602030504020204" pitchFamily="34" charset="0"/>
                <a:cs typeface="Lucida Sans Unicode" panose="020B0602030504020204" pitchFamily="34" charset="0"/>
              </a:rPr>
              <a:t>Animal sacrifices, circumcision, feast days, Levitical priesthood—all of these will be restored.</a:t>
            </a:r>
          </a:p>
          <a:p>
            <a:pPr>
              <a:lnSpc>
                <a:spcPct val="125000"/>
              </a:lnSpc>
              <a:spcBef>
                <a:spcPts val="0"/>
              </a:spcBef>
              <a:spcAft>
                <a:spcPts val="1200"/>
              </a:spcAft>
            </a:pPr>
            <a:r>
              <a:rPr lang="en-US" sz="2400" dirty="0" smtClean="0">
                <a:solidFill>
                  <a:schemeClr val="tx1"/>
                </a:solidFill>
                <a:latin typeface="Lucida Sans Unicode" panose="020B0602030504020204" pitchFamily="34" charset="0"/>
                <a:cs typeface="Lucida Sans Unicode" panose="020B0602030504020204" pitchFamily="34" charset="0"/>
              </a:rPr>
              <a:t>What problems do you see with all of this?</a:t>
            </a:r>
            <a:endParaRPr lang="en-US" sz="2400" dirty="0">
              <a:solidFill>
                <a:schemeClr val="tx1"/>
              </a:solidFill>
              <a:latin typeface="Lucida Sans Unicode" panose="020B0602030504020204" pitchFamily="34" charset="0"/>
              <a:cs typeface="Lucida Sans Unicode" panose="020B0602030504020204" pitchFamily="34" charset="0"/>
            </a:endParaRPr>
          </a:p>
        </p:txBody>
      </p:sp>
      <p:sp>
        <p:nvSpPr>
          <p:cNvPr id="3" name="Title 2"/>
          <p:cNvSpPr>
            <a:spLocks noGrp="1"/>
          </p:cNvSpPr>
          <p:nvPr>
            <p:ph type="title"/>
          </p:nvPr>
        </p:nvSpPr>
        <p:spPr/>
        <p:txBody>
          <a:bodyPr vert="horz" lIns="91440" tIns="45720" rIns="91440" bIns="45720" rtlCol="0" anchor="ctr">
            <a:noAutofit/>
          </a:bodyPr>
          <a:lstStyle/>
          <a:p>
            <a:r>
              <a:rPr lang="en-US" cap="none" dirty="0" smtClean="0"/>
              <a:t>Premillennial </a:t>
            </a:r>
            <a:r>
              <a:rPr lang="en-US" cap="none" dirty="0"/>
              <a:t>View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29"/>
          </a:xfrm>
        </p:spPr>
        <p:txBody>
          <a:bodyPr>
            <a:noAutofit/>
          </a:bodyPr>
          <a:lstStyle/>
          <a:p>
            <a:pPr>
              <a:lnSpc>
                <a:spcPct val="114000"/>
              </a:lnSpc>
              <a:spcBef>
                <a:spcPts val="0"/>
              </a:spcBef>
              <a:spcAft>
                <a:spcPts val="1200"/>
              </a:spcAft>
            </a:pPr>
            <a:r>
              <a:rPr lang="en-US" sz="2200" dirty="0" smtClean="0">
                <a:solidFill>
                  <a:schemeClr val="tx1"/>
                </a:solidFill>
                <a:latin typeface="Lucida Sans Unicode" panose="020B0602030504020204" pitchFamily="34" charset="0"/>
                <a:cs typeface="Lucida Sans Unicode" panose="020B0602030504020204" pitchFamily="34" charset="0"/>
              </a:rPr>
              <a:t>Compare Ezekiel 40-48 to Revelation 21-22.</a:t>
            </a:r>
          </a:p>
          <a:p>
            <a:pPr lvl="1">
              <a:lnSpc>
                <a:spcPct val="114000"/>
              </a:lnSpc>
              <a:spcBef>
                <a:spcPts val="0"/>
              </a:spcBef>
              <a:spcAft>
                <a:spcPts val="1200"/>
              </a:spcAft>
            </a:pPr>
            <a:r>
              <a:rPr lang="en-US" sz="2000" dirty="0" smtClean="0">
                <a:solidFill>
                  <a:schemeClr val="tx1"/>
                </a:solidFill>
                <a:latin typeface="Lucida Sans Unicode" panose="020B0602030504020204" pitchFamily="34" charset="0"/>
                <a:cs typeface="Lucida Sans Unicode" panose="020B0602030504020204" pitchFamily="34" charset="0"/>
              </a:rPr>
              <a:t>“New Jerusalem” with gates of pearl, foundations of precious stones, with its whole appearance that of crystal clear jasper.</a:t>
            </a:r>
          </a:p>
          <a:p>
            <a:pPr lvl="1">
              <a:lnSpc>
                <a:spcPct val="114000"/>
              </a:lnSpc>
              <a:spcBef>
                <a:spcPts val="0"/>
              </a:spcBef>
              <a:spcAft>
                <a:spcPts val="1200"/>
              </a:spcAft>
            </a:pPr>
            <a:r>
              <a:rPr lang="en-US" sz="2000" dirty="0">
                <a:solidFill>
                  <a:schemeClr val="tx1"/>
                </a:solidFill>
                <a:latin typeface="Lucida Sans Unicode" panose="020B0602030504020204" pitchFamily="34" charset="0"/>
                <a:cs typeface="Lucida Sans Unicode" panose="020B0602030504020204" pitchFamily="34" charset="0"/>
              </a:rPr>
              <a:t>This city is described as a perfect cube—its length, width, and height all approx. 1500 miles (Rev. 21:6).</a:t>
            </a:r>
          </a:p>
          <a:p>
            <a:pPr lvl="1">
              <a:lnSpc>
                <a:spcPct val="114000"/>
              </a:lnSpc>
              <a:spcBef>
                <a:spcPts val="0"/>
              </a:spcBef>
              <a:spcAft>
                <a:spcPts val="1200"/>
              </a:spcAft>
            </a:pPr>
            <a:r>
              <a:rPr lang="en-US" sz="2000" dirty="0" smtClean="0">
                <a:solidFill>
                  <a:schemeClr val="tx1"/>
                </a:solidFill>
                <a:latin typeface="Lucida Sans Unicode" panose="020B0602030504020204" pitchFamily="34" charset="0"/>
                <a:cs typeface="Lucida Sans Unicode" panose="020B0602030504020204" pitchFamily="34" charset="0"/>
              </a:rPr>
              <a:t>Nearly everyone understands this is NOT a literal city, built somewhere on the earth.</a:t>
            </a:r>
          </a:p>
          <a:p>
            <a:pPr lvl="1">
              <a:lnSpc>
                <a:spcPct val="114000"/>
              </a:lnSpc>
              <a:spcBef>
                <a:spcPts val="0"/>
              </a:spcBef>
              <a:spcAft>
                <a:spcPts val="1200"/>
              </a:spcAft>
            </a:pPr>
            <a:r>
              <a:rPr lang="en-US" sz="2000" dirty="0" smtClean="0">
                <a:solidFill>
                  <a:schemeClr val="tx1"/>
                </a:solidFill>
                <a:latin typeface="Lucida Sans Unicode" panose="020B0602030504020204" pitchFamily="34" charset="0"/>
                <a:cs typeface="Lucida Sans Unicode" panose="020B0602030504020204" pitchFamily="34" charset="0"/>
              </a:rPr>
              <a:t>Perfectly understandable, then, that a prophet who has used many symbols would describe God’s spiritual kingdom in terms of a huge, complex temple.</a:t>
            </a:r>
          </a:p>
        </p:txBody>
      </p:sp>
      <p:sp>
        <p:nvSpPr>
          <p:cNvPr id="3" name="Title 2"/>
          <p:cNvSpPr>
            <a:spLocks noGrp="1"/>
          </p:cNvSpPr>
          <p:nvPr>
            <p:ph type="title"/>
          </p:nvPr>
        </p:nvSpPr>
        <p:spPr/>
        <p:txBody>
          <a:bodyPr/>
          <a:lstStyle/>
          <a:p>
            <a:r>
              <a:rPr lang="en-US" cap="none" dirty="0" smtClean="0"/>
              <a:t>Pattern for a Physical Temple?</a:t>
            </a:r>
            <a:endParaRPr lang="en-US" cap="non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29"/>
          </a:xfrm>
        </p:spPr>
        <p:txBody>
          <a:bodyPr anchor="ctr">
            <a:noAutofit/>
          </a:bodyPr>
          <a:lstStyle/>
          <a:p>
            <a:pPr>
              <a:lnSpc>
                <a:spcPct val="125000"/>
              </a:lnSpc>
              <a:spcBef>
                <a:spcPts val="0"/>
              </a:spcBef>
              <a:spcAft>
                <a:spcPts val="2400"/>
              </a:spcAft>
            </a:pPr>
            <a:r>
              <a:rPr lang="en-US" sz="2400" dirty="0" smtClean="0">
                <a:solidFill>
                  <a:schemeClr val="tx1"/>
                </a:solidFill>
                <a:latin typeface="Lucida Sans Unicode" panose="020B0602030504020204" pitchFamily="34" charset="0"/>
                <a:cs typeface="Lucida Sans Unicode" panose="020B0602030504020204" pitchFamily="34" charset="0"/>
              </a:rPr>
              <a:t>Consider the symbolic nature of previous visions:</a:t>
            </a:r>
          </a:p>
          <a:p>
            <a:pPr lvl="1">
              <a:lnSpc>
                <a:spcPct val="125000"/>
              </a:lnSpc>
              <a:spcBef>
                <a:spcPts val="0"/>
              </a:spcBef>
              <a:spcAft>
                <a:spcPts val="2400"/>
              </a:spcAft>
            </a:pPr>
            <a:r>
              <a:rPr lang="en-US" sz="2200" dirty="0" smtClean="0">
                <a:solidFill>
                  <a:schemeClr val="tx1"/>
                </a:solidFill>
                <a:latin typeface="Lucida Sans Unicode" panose="020B0602030504020204" pitchFamily="34" charset="0"/>
                <a:cs typeface="Lucida Sans Unicode" panose="020B0602030504020204" pitchFamily="34" charset="0"/>
              </a:rPr>
              <a:t>David the new king and shepherd (34).</a:t>
            </a:r>
          </a:p>
          <a:p>
            <a:pPr lvl="1">
              <a:lnSpc>
                <a:spcPct val="125000"/>
              </a:lnSpc>
              <a:spcBef>
                <a:spcPts val="0"/>
              </a:spcBef>
              <a:spcAft>
                <a:spcPts val="2400"/>
              </a:spcAft>
            </a:pPr>
            <a:r>
              <a:rPr lang="en-US" sz="2200" dirty="0" smtClean="0">
                <a:solidFill>
                  <a:schemeClr val="tx1"/>
                </a:solidFill>
                <a:latin typeface="Lucida Sans Unicode" panose="020B0602030504020204" pitchFamily="34" charset="0"/>
                <a:cs typeface="Lucida Sans Unicode" panose="020B0602030504020204" pitchFamily="34" charset="0"/>
              </a:rPr>
              <a:t>The spiritual renewal of Israel (36:16-38).</a:t>
            </a:r>
          </a:p>
          <a:p>
            <a:pPr lvl="1">
              <a:lnSpc>
                <a:spcPct val="125000"/>
              </a:lnSpc>
              <a:spcBef>
                <a:spcPts val="0"/>
              </a:spcBef>
              <a:spcAft>
                <a:spcPts val="2400"/>
              </a:spcAft>
            </a:pPr>
            <a:r>
              <a:rPr lang="en-US" sz="2200" dirty="0" smtClean="0">
                <a:solidFill>
                  <a:schemeClr val="tx1"/>
                </a:solidFill>
                <a:latin typeface="Lucida Sans Unicode" panose="020B0602030504020204" pitchFamily="34" charset="0"/>
                <a:cs typeface="Lucida Sans Unicode" panose="020B0602030504020204" pitchFamily="34" charset="0"/>
              </a:rPr>
              <a:t>Valley of Dry Bones (</a:t>
            </a:r>
            <a:r>
              <a:rPr lang="en-US" sz="2200" dirty="0" err="1" smtClean="0">
                <a:solidFill>
                  <a:schemeClr val="tx1"/>
                </a:solidFill>
                <a:latin typeface="Lucida Sans Unicode" panose="020B0602030504020204" pitchFamily="34" charset="0"/>
                <a:cs typeface="Lucida Sans Unicode" panose="020B0602030504020204" pitchFamily="34" charset="0"/>
              </a:rPr>
              <a:t>ch.</a:t>
            </a:r>
            <a:r>
              <a:rPr lang="en-US" sz="2200" dirty="0" smtClean="0">
                <a:solidFill>
                  <a:schemeClr val="tx1"/>
                </a:solidFill>
                <a:latin typeface="Lucida Sans Unicode" panose="020B0602030504020204" pitchFamily="34" charset="0"/>
                <a:cs typeface="Lucida Sans Unicode" panose="020B0602030504020204" pitchFamily="34" charset="0"/>
              </a:rPr>
              <a:t> 37).</a:t>
            </a:r>
          </a:p>
          <a:p>
            <a:pPr lvl="1">
              <a:lnSpc>
                <a:spcPct val="125000"/>
              </a:lnSpc>
              <a:spcBef>
                <a:spcPts val="0"/>
              </a:spcBef>
              <a:spcAft>
                <a:spcPts val="2400"/>
              </a:spcAft>
            </a:pPr>
            <a:r>
              <a:rPr lang="en-US" sz="2200" dirty="0" smtClean="0">
                <a:solidFill>
                  <a:schemeClr val="tx1"/>
                </a:solidFill>
                <a:latin typeface="Lucida Sans Unicode" panose="020B0602030504020204" pitchFamily="34" charset="0"/>
                <a:cs typeface="Lucida Sans Unicode" panose="020B0602030504020204" pitchFamily="34" charset="0"/>
              </a:rPr>
              <a:t>God vs. Gog (</a:t>
            </a:r>
            <a:r>
              <a:rPr lang="en-US" sz="2200" dirty="0" err="1" smtClean="0">
                <a:solidFill>
                  <a:schemeClr val="tx1"/>
                </a:solidFill>
                <a:latin typeface="Lucida Sans Unicode" panose="020B0602030504020204" pitchFamily="34" charset="0"/>
                <a:cs typeface="Lucida Sans Unicode" panose="020B0602030504020204" pitchFamily="34" charset="0"/>
              </a:rPr>
              <a:t>chs</a:t>
            </a:r>
            <a:r>
              <a:rPr lang="en-US" sz="2200" dirty="0" smtClean="0">
                <a:solidFill>
                  <a:schemeClr val="tx1"/>
                </a:solidFill>
                <a:latin typeface="Lucida Sans Unicode" panose="020B0602030504020204" pitchFamily="34" charset="0"/>
                <a:cs typeface="Lucida Sans Unicode" panose="020B0602030504020204" pitchFamily="34" charset="0"/>
              </a:rPr>
              <a:t>. 38-39).</a:t>
            </a:r>
          </a:p>
        </p:txBody>
      </p:sp>
      <p:sp>
        <p:nvSpPr>
          <p:cNvPr id="3" name="Title 2"/>
          <p:cNvSpPr>
            <a:spLocks noGrp="1"/>
          </p:cNvSpPr>
          <p:nvPr>
            <p:ph type="title"/>
          </p:nvPr>
        </p:nvSpPr>
        <p:spPr/>
        <p:txBody>
          <a:bodyPr/>
          <a:lstStyle/>
          <a:p>
            <a:r>
              <a:rPr lang="en-US" cap="none" dirty="0" smtClean="0"/>
              <a:t>Pattern for a Physical Temple?</a:t>
            </a:r>
            <a:endParaRPr lang="en-US" cap="none" dirty="0"/>
          </a:p>
        </p:txBody>
      </p:sp>
    </p:spTree>
    <p:extLst>
      <p:ext uri="{BB962C8B-B14F-4D97-AF65-F5344CB8AC3E}">
        <p14:creationId xmlns:p14="http://schemas.microsoft.com/office/powerpoint/2010/main" val="3671681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1394</TotalTime>
  <Words>1348</Words>
  <Application>Microsoft Office PowerPoint</Application>
  <PresentationFormat>On-screen Show (4:3)</PresentationFormat>
  <Paragraphs>92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Grid</vt:lpstr>
      <vt:lpstr>Overview of Ezekiel 40-48, Chapters 40-42</vt:lpstr>
      <vt:lpstr>Date of Ezekiel’s Vision (40:1)</vt:lpstr>
      <vt:lpstr>Introduction to the Vision (40:1-4)</vt:lpstr>
      <vt:lpstr>Important Observations</vt:lpstr>
      <vt:lpstr>Important Observations</vt:lpstr>
      <vt:lpstr>Important Observations</vt:lpstr>
      <vt:lpstr>Premillennial View</vt:lpstr>
      <vt:lpstr>Pattern for a Physical Temple?</vt:lpstr>
      <vt:lpstr>Pattern for a Physical Temple?</vt:lpstr>
      <vt:lpstr>Pattern for a Physical Temple?</vt:lpstr>
      <vt:lpstr>Pattern for a Physical Temple?</vt:lpstr>
      <vt:lpstr>Pattern for a Physical Temple?</vt:lpstr>
      <vt:lpstr>Pattern for a Physical Temple?</vt:lpstr>
      <vt:lpstr>Pattern for a Physical Temple?</vt:lpstr>
      <vt:lpstr>Pattern for a Physical Temple?</vt:lpstr>
      <vt:lpstr>The Main Point</vt:lpstr>
      <vt:lpstr>Outline (40-42)</vt:lpstr>
      <vt:lpstr>Outline (40-42)</vt:lpstr>
      <vt:lpstr>Outline (40-42)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Ezekiel 40-48</dc:title>
  <dc:creator>Bryan</dc:creator>
  <cp:lastModifiedBy>Bryan</cp:lastModifiedBy>
  <cp:revision>43</cp:revision>
  <dcterms:created xsi:type="dcterms:W3CDTF">2011-09-14T16:01:35Z</dcterms:created>
  <dcterms:modified xsi:type="dcterms:W3CDTF">2017-09-13T20:24:56Z</dcterms:modified>
</cp:coreProperties>
</file>