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6"/>
  </p:handout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180BCB2-F604-4C9E-A7A4-8F4982589EF0}" type="datetimeFigureOut">
              <a:rPr lang="en-US" smtClean="0"/>
              <a:t>7/19/2017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CD700B2-0A81-4A1D-AF0A-AEE5D80D3A0D}" type="slidenum">
              <a:rPr lang="en-US" smtClean="0"/>
              <a:t>‹#›</a:t>
            </a:fld>
            <a:endParaRPr lang="en-US"/>
          </a:p>
        </p:txBody>
      </p:sp>
    </p:spTree>
    <p:extLst>
      <p:ext uri="{BB962C8B-B14F-4D97-AF65-F5344CB8AC3E}">
        <p14:creationId xmlns:p14="http://schemas.microsoft.com/office/powerpoint/2010/main" val="1920601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980FC24-2781-4D93-A562-C8322A2613A0}" type="datetimeFigureOut">
              <a:rPr lang="en-US" smtClean="0"/>
              <a:t>7/19/2017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DA993F2B-8D91-47D0-B1F1-B245E366A74D}"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0FC24-2781-4D93-A562-C8322A2613A0}"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3F2B-8D91-47D0-B1F1-B245E366A7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0FC24-2781-4D93-A562-C8322A2613A0}"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DA993F2B-8D91-47D0-B1F1-B245E366A7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80FC24-2781-4D93-A562-C8322A2613A0}"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93F2B-8D91-47D0-B1F1-B245E366A74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C980FC24-2781-4D93-A562-C8322A2613A0}" type="datetimeFigureOut">
              <a:rPr lang="en-US" smtClean="0"/>
              <a:t>7/19/2017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DA993F2B-8D91-47D0-B1F1-B245E366A74D}"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80FC24-2781-4D93-A562-C8322A2613A0}"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3F2B-8D91-47D0-B1F1-B245E366A74D}"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80FC24-2781-4D93-A562-C8322A2613A0}"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93F2B-8D91-47D0-B1F1-B245E366A74D}"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980FC24-2781-4D93-A562-C8322A2613A0}"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93F2B-8D91-47D0-B1F1-B245E366A74D}"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980FC24-2781-4D93-A562-C8322A2613A0}"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93F2B-8D91-47D0-B1F1-B245E366A7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0FC24-2781-4D93-A562-C8322A2613A0}"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DA993F2B-8D91-47D0-B1F1-B245E366A74D}"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0FC24-2781-4D93-A562-C8322A2613A0}"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93F2B-8D91-47D0-B1F1-B245E366A74D}"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980FC24-2781-4D93-A562-C8322A2613A0}" type="datetimeFigureOut">
              <a:rPr lang="en-US" smtClean="0"/>
              <a:t>7/19/2017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DA993F2B-8D91-47D0-B1F1-B245E366A74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spcBef>
                <a:spcPts val="0"/>
              </a:spcBef>
              <a:spcAft>
                <a:spcPts val="4200"/>
              </a:spcAft>
            </a:pPr>
            <a:r>
              <a:rPr lang="en-US" sz="2400" dirty="0" smtClean="0">
                <a:solidFill>
                  <a:schemeClr val="tx1"/>
                </a:solidFill>
                <a:latin typeface="Lucida Sans Unicode" panose="020B0602030504020204" pitchFamily="34" charset="0"/>
                <a:cs typeface="Lucida Sans Unicode" panose="020B0602030504020204" pitchFamily="34" charset="0"/>
              </a:rPr>
              <a:t>Against Ammon (25:1-7)</a:t>
            </a:r>
          </a:p>
          <a:p>
            <a:pPr>
              <a:spcBef>
                <a:spcPts val="0"/>
              </a:spcBef>
              <a:spcAft>
                <a:spcPts val="4200"/>
              </a:spcAft>
            </a:pPr>
            <a:r>
              <a:rPr lang="en-US" sz="2400" dirty="0" smtClean="0">
                <a:solidFill>
                  <a:schemeClr val="tx1"/>
                </a:solidFill>
                <a:latin typeface="Lucida Sans Unicode" panose="020B0602030504020204" pitchFamily="34" charset="0"/>
                <a:cs typeface="Lucida Sans Unicode" panose="020B0602030504020204" pitchFamily="34" charset="0"/>
              </a:rPr>
              <a:t>Against Moab (25:8-11)</a:t>
            </a:r>
          </a:p>
          <a:p>
            <a:pPr>
              <a:spcBef>
                <a:spcPts val="0"/>
              </a:spcBef>
              <a:spcAft>
                <a:spcPts val="4200"/>
              </a:spcAft>
            </a:pPr>
            <a:r>
              <a:rPr lang="en-US" sz="2400" dirty="0" smtClean="0">
                <a:solidFill>
                  <a:schemeClr val="tx1"/>
                </a:solidFill>
                <a:latin typeface="Lucida Sans Unicode" panose="020B0602030504020204" pitchFamily="34" charset="0"/>
                <a:cs typeface="Lucida Sans Unicode" panose="020B0602030504020204" pitchFamily="34" charset="0"/>
              </a:rPr>
              <a:t>Against Edom (25:12-14)</a:t>
            </a:r>
          </a:p>
          <a:p>
            <a:pPr>
              <a:spcBef>
                <a:spcPts val="0"/>
              </a:spcBef>
              <a:spcAft>
                <a:spcPts val="4200"/>
              </a:spcAft>
            </a:pPr>
            <a:r>
              <a:rPr lang="en-US" sz="2400" dirty="0" smtClean="0">
                <a:solidFill>
                  <a:schemeClr val="tx1"/>
                </a:solidFill>
                <a:latin typeface="Lucida Sans Unicode" panose="020B0602030504020204" pitchFamily="34" charset="0"/>
                <a:cs typeface="Lucida Sans Unicode" panose="020B0602030504020204" pitchFamily="34" charset="0"/>
              </a:rPr>
              <a:t>Against Philistia (25:15-17)</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5" name="Title 4"/>
          <p:cNvSpPr>
            <a:spLocks noGrp="1"/>
          </p:cNvSpPr>
          <p:nvPr>
            <p:ph type="title"/>
          </p:nvPr>
        </p:nvSpPr>
        <p:spPr/>
        <p:txBody>
          <a:bodyPr/>
          <a:lstStyle/>
          <a:p>
            <a:r>
              <a:rPr lang="en-US" sz="2800" cap="none" dirty="0" smtClean="0">
                <a:latin typeface="Lucida Sans Unicode" panose="020B0602030504020204" pitchFamily="34" charset="0"/>
                <a:cs typeface="Lucida Sans Unicode" panose="020B0602030504020204" pitchFamily="34" charset="0"/>
              </a:rPr>
              <a:t>Against Neighboring Nations (Ezekiel 25)</a:t>
            </a:r>
            <a:endParaRPr lang="en-US" sz="2800" cap="none" dirty="0">
              <a:latin typeface="Lucida Sans Unicode" panose="020B0602030504020204" pitchFamily="34" charset="0"/>
              <a:cs typeface="Lucida Sans Unicode" panose="020B0602030504020204" pitchFamily="34" charset="0"/>
            </a:endParaRPr>
          </a:p>
        </p:txBody>
      </p:sp>
      <p:pic>
        <p:nvPicPr>
          <p:cNvPr id="4" name="Picture 2" descr="Image result for map ezekiel 25-32"/>
          <p:cNvPicPr>
            <a:picLocks noChangeAspect="1" noChangeArrowheads="1"/>
          </p:cNvPicPr>
          <p:nvPr/>
        </p:nvPicPr>
        <p:blipFill rotWithShape="1">
          <a:blip r:embed="rId2">
            <a:extLst>
              <a:ext uri="{28A0092B-C50C-407E-A947-70E740481C1C}">
                <a14:useLocalDpi xmlns:a14="http://schemas.microsoft.com/office/drawing/2010/main" val="0"/>
              </a:ext>
            </a:extLst>
          </a:blip>
          <a:srcRect l="37803" t="-434" r="1748" b="434"/>
          <a:stretch/>
        </p:blipFill>
        <p:spPr bwMode="auto">
          <a:xfrm>
            <a:off x="5410200" y="1962858"/>
            <a:ext cx="3324317" cy="4124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008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534401" cy="4407408"/>
          </a:xfrm>
        </p:spPr>
        <p:txBody>
          <a:bodyPr anchor="ctr">
            <a:normAutofit/>
          </a:bodyPr>
          <a:lstStyle/>
          <a:p>
            <a:pPr>
              <a:lnSpc>
                <a:spcPct val="125000"/>
              </a:lnSpc>
              <a:spcBef>
                <a:spcPts val="0"/>
              </a:spcBef>
              <a:spcAft>
                <a:spcPts val="1800"/>
              </a:spcAft>
            </a:pPr>
            <a:r>
              <a:rPr lang="en-US" sz="2600" dirty="0" smtClean="0">
                <a:solidFill>
                  <a:schemeClr val="tx1"/>
                </a:solidFill>
                <a:latin typeface="Lucida Sans Unicode" panose="020B0602030504020204" pitchFamily="34" charset="0"/>
                <a:cs typeface="Lucida Sans Unicode" panose="020B0602030504020204" pitchFamily="34" charset="0"/>
              </a:rPr>
              <a:t>“Lean on me”—NOT! (29:6-7)</a:t>
            </a:r>
          </a:p>
          <a:p>
            <a:pPr lvl="1">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“You have been a staff of _____ to the house of Israel” (29:6).</a:t>
            </a:r>
          </a:p>
          <a:p>
            <a:pPr lvl="1">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Even the Assyrian ambassador realized this: “Now look! You are trusting in the staff of this broken reed, Egypt, on which if a man leans, it will go into his hand and pierce it”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(2 Kings 18:21).</a:t>
            </a: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402904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3000"/>
              </a:spcAft>
            </a:pPr>
            <a:r>
              <a:rPr lang="en-US" sz="2600" dirty="0" smtClean="0">
                <a:solidFill>
                  <a:schemeClr val="tx1"/>
                </a:solidFill>
                <a:latin typeface="Lucida Sans Unicode" panose="020B0602030504020204" pitchFamily="34" charset="0"/>
                <a:cs typeface="Lucida Sans Unicode" panose="020B0602030504020204" pitchFamily="34" charset="0"/>
              </a:rPr>
              <a:t>Destroy…scatter…restore (29:8-16)</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Unlike some of these other nations, who would “be no more,” what did God promise concerning Egypt (after they were scattered)?</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Would they ever rise again to the prominence they once enjoyed? </a:t>
            </a: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68632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3000"/>
              </a:spcAft>
            </a:pPr>
            <a:r>
              <a:rPr lang="en-US" sz="2600" dirty="0" smtClean="0">
                <a:solidFill>
                  <a:schemeClr val="tx1"/>
                </a:solidFill>
                <a:latin typeface="Lucida Sans Unicode" panose="020B0602030504020204" pitchFamily="34" charset="0"/>
                <a:cs typeface="Lucida Sans Unicode" panose="020B0602030504020204" pitchFamily="34" charset="0"/>
              </a:rPr>
              <a:t>A gift for Nebuchadnezzar (29:17-21)</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He and his army expended great energy in efforts to defeat Tyre, but what did they NOT receive?</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But they would get paid, right?</a:t>
            </a: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272626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“The day of the LORD is near” (30:1-19)</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Did this day of the LORD come for Egypt? What about for Moab, Edom, Ammon, etc.?</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Will the final day of the Lord?</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T  F  This “day”—this judgment—would affect just a small corner of Egypt.</a:t>
            </a: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278356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3000"/>
              </a:spcAft>
            </a:pPr>
            <a:r>
              <a:rPr lang="en-US" sz="2600" dirty="0" smtClean="0">
                <a:solidFill>
                  <a:schemeClr val="tx1"/>
                </a:solidFill>
                <a:latin typeface="Lucida Sans Unicode" panose="020B0602030504020204" pitchFamily="34" charset="0"/>
                <a:cs typeface="Lucida Sans Unicode" panose="020B0602030504020204" pitchFamily="34" charset="0"/>
              </a:rPr>
              <a:t>“I’m having trouble holding this sword” (30:20-26)</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What Pharaoh would be saying, but why?</a:t>
            </a:r>
          </a:p>
          <a:p>
            <a:pPr lvl="1">
              <a:lnSpc>
                <a:spcPct val="125000"/>
              </a:lnSpc>
              <a:spcBef>
                <a:spcPts val="0"/>
              </a:spcBef>
              <a:spcAft>
                <a:spcPts val="3000"/>
              </a:spcAft>
            </a:pPr>
            <a:r>
              <a:rPr lang="en-US" sz="2400" dirty="0" smtClean="0">
                <a:solidFill>
                  <a:schemeClr val="tx1"/>
                </a:solidFill>
                <a:latin typeface="Lucida Sans Unicode" panose="020B0602030504020204" pitchFamily="34" charset="0"/>
                <a:cs typeface="Lucida Sans Unicode" panose="020B0602030504020204" pitchFamily="34" charset="0"/>
              </a:rPr>
              <a:t>Whose arms would God strengthen?</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425313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Destruction of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Tyre (</a:t>
            </a:r>
            <a:r>
              <a:rPr lang="en-US" sz="2400" dirty="0" err="1" smtClean="0">
                <a:solidFill>
                  <a:schemeClr val="tx1"/>
                </a:solidFill>
                <a:latin typeface="Lucida Sans Unicode" panose="020B0602030504020204" pitchFamily="34" charset="0"/>
                <a:cs typeface="Lucida Sans Unicode" panose="020B0602030504020204" pitchFamily="34" charset="0"/>
              </a:rPr>
              <a:t>ch.</a:t>
            </a:r>
            <a:r>
              <a:rPr lang="en-US" sz="2400" dirty="0" smtClean="0">
                <a:solidFill>
                  <a:schemeClr val="tx1"/>
                </a:solidFill>
                <a:latin typeface="Lucida Sans Unicode" panose="020B0602030504020204" pitchFamily="34" charset="0"/>
                <a:cs typeface="Lucida Sans Unicode" panose="020B0602030504020204" pitchFamily="34" charset="0"/>
              </a:rPr>
              <a:t> 26)</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Lamentation Over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Tyre (</a:t>
            </a:r>
            <a:r>
              <a:rPr lang="en-US" sz="2400" dirty="0" err="1" smtClean="0">
                <a:solidFill>
                  <a:schemeClr val="tx1"/>
                </a:solidFill>
                <a:latin typeface="Lucida Sans Unicode" panose="020B0602030504020204" pitchFamily="34" charset="0"/>
                <a:cs typeface="Lucida Sans Unicode" panose="020B0602030504020204" pitchFamily="34" charset="0"/>
              </a:rPr>
              <a:t>ch.</a:t>
            </a:r>
            <a:r>
              <a:rPr lang="en-US" sz="2400" dirty="0" smtClean="0">
                <a:solidFill>
                  <a:schemeClr val="tx1"/>
                </a:solidFill>
                <a:latin typeface="Lucida Sans Unicode" panose="020B0602030504020204" pitchFamily="34" charset="0"/>
                <a:cs typeface="Lucida Sans Unicode" panose="020B0602030504020204" pitchFamily="34" charset="0"/>
              </a:rPr>
              <a:t> 27)</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Judgment Against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err="1" smtClean="0">
                <a:solidFill>
                  <a:schemeClr val="tx1"/>
                </a:solidFill>
                <a:latin typeface="Lucida Sans Unicode" panose="020B0602030504020204" pitchFamily="34" charset="0"/>
                <a:cs typeface="Lucida Sans Unicode" panose="020B0602030504020204" pitchFamily="34" charset="0"/>
              </a:rPr>
              <a:t>Tyre’s</a:t>
            </a:r>
            <a:r>
              <a:rPr lang="en-US" sz="2400" dirty="0" smtClean="0">
                <a:solidFill>
                  <a:schemeClr val="tx1"/>
                </a:solidFill>
                <a:latin typeface="Lucida Sans Unicode" panose="020B0602030504020204" pitchFamily="34" charset="0"/>
                <a:cs typeface="Lucida Sans Unicode" panose="020B0602030504020204" pitchFamily="34" charset="0"/>
              </a:rPr>
              <a:t> Prince (28:1-19)</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Prophecy Against</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 Sidon (28:20-26)</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5" name="Title 4"/>
          <p:cNvSpPr>
            <a:spLocks noGrp="1"/>
          </p:cNvSpPr>
          <p:nvPr>
            <p:ph type="title"/>
          </p:nvPr>
        </p:nvSpPr>
        <p:spPr/>
        <p:txBody>
          <a:bodyPr/>
          <a:lstStyle/>
          <a:p>
            <a:r>
              <a:rPr lang="en-US" sz="2800" cap="none" dirty="0" smtClean="0">
                <a:latin typeface="Lucida Sans Unicode" panose="020B0602030504020204" pitchFamily="34" charset="0"/>
                <a:cs typeface="Lucida Sans Unicode" panose="020B0602030504020204" pitchFamily="34" charset="0"/>
              </a:rPr>
              <a:t>Against Tyre and Sidon (Ezekiel 26-28)</a:t>
            </a:r>
            <a:endParaRPr lang="en-US" sz="2800" cap="none" dirty="0">
              <a:latin typeface="Lucida Sans Unicode" panose="020B0602030504020204" pitchFamily="34" charset="0"/>
              <a:cs typeface="Lucida Sans Unicode" panose="020B0602030504020204" pitchFamily="34" charset="0"/>
            </a:endParaRPr>
          </a:p>
        </p:txBody>
      </p:sp>
      <p:pic>
        <p:nvPicPr>
          <p:cNvPr id="4" name="Picture 2" descr="Image result for map ezekiel 25-32"/>
          <p:cNvPicPr>
            <a:picLocks noChangeAspect="1" noChangeArrowheads="1"/>
          </p:cNvPicPr>
          <p:nvPr/>
        </p:nvPicPr>
        <p:blipFill rotWithShape="1">
          <a:blip r:embed="rId2">
            <a:extLst>
              <a:ext uri="{28A0092B-C50C-407E-A947-70E740481C1C}">
                <a14:useLocalDpi xmlns:a14="http://schemas.microsoft.com/office/drawing/2010/main" val="0"/>
              </a:ext>
            </a:extLst>
          </a:blip>
          <a:srcRect l="37803" t="-434" r="1748" b="434"/>
          <a:stretch/>
        </p:blipFill>
        <p:spPr bwMode="auto">
          <a:xfrm>
            <a:off x="5001828" y="1950128"/>
            <a:ext cx="3680164" cy="4566004"/>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p:cNvSpPr/>
          <p:nvPr/>
        </p:nvSpPr>
        <p:spPr>
          <a:xfrm>
            <a:off x="6390443" y="2133600"/>
            <a:ext cx="228600" cy="22860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3504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chor="ctr">
            <a:normAutofit/>
          </a:bodyPr>
          <a:lstStyle/>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Destruction of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Tyre (</a:t>
            </a:r>
            <a:r>
              <a:rPr lang="en-US" sz="2400" dirty="0" err="1" smtClean="0">
                <a:solidFill>
                  <a:schemeClr val="tx1"/>
                </a:solidFill>
                <a:latin typeface="Lucida Sans Unicode" panose="020B0602030504020204" pitchFamily="34" charset="0"/>
                <a:cs typeface="Lucida Sans Unicode" panose="020B0602030504020204" pitchFamily="34" charset="0"/>
              </a:rPr>
              <a:t>ch.</a:t>
            </a:r>
            <a:r>
              <a:rPr lang="en-US" sz="2400" dirty="0" smtClean="0">
                <a:solidFill>
                  <a:schemeClr val="tx1"/>
                </a:solidFill>
                <a:latin typeface="Lucida Sans Unicode" panose="020B0602030504020204" pitchFamily="34" charset="0"/>
                <a:cs typeface="Lucida Sans Unicode" panose="020B0602030504020204" pitchFamily="34" charset="0"/>
              </a:rPr>
              <a:t> 26)</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Lamentation Over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Tyre (</a:t>
            </a:r>
            <a:r>
              <a:rPr lang="en-US" sz="2400" dirty="0" err="1" smtClean="0">
                <a:solidFill>
                  <a:schemeClr val="tx1"/>
                </a:solidFill>
                <a:latin typeface="Lucida Sans Unicode" panose="020B0602030504020204" pitchFamily="34" charset="0"/>
                <a:cs typeface="Lucida Sans Unicode" panose="020B0602030504020204" pitchFamily="34" charset="0"/>
              </a:rPr>
              <a:t>ch.</a:t>
            </a:r>
            <a:r>
              <a:rPr lang="en-US" sz="2400" dirty="0" smtClean="0">
                <a:solidFill>
                  <a:schemeClr val="tx1"/>
                </a:solidFill>
                <a:latin typeface="Lucida Sans Unicode" panose="020B0602030504020204" pitchFamily="34" charset="0"/>
                <a:cs typeface="Lucida Sans Unicode" panose="020B0602030504020204" pitchFamily="34" charset="0"/>
              </a:rPr>
              <a:t> 27)</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Judgment Against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err="1" smtClean="0">
                <a:solidFill>
                  <a:schemeClr val="tx1"/>
                </a:solidFill>
                <a:latin typeface="Lucida Sans Unicode" panose="020B0602030504020204" pitchFamily="34" charset="0"/>
                <a:cs typeface="Lucida Sans Unicode" panose="020B0602030504020204" pitchFamily="34" charset="0"/>
              </a:rPr>
              <a:t>Tyre’s</a:t>
            </a:r>
            <a:r>
              <a:rPr lang="en-US" sz="2400" dirty="0" smtClean="0">
                <a:solidFill>
                  <a:schemeClr val="tx1"/>
                </a:solidFill>
                <a:latin typeface="Lucida Sans Unicode" panose="020B0602030504020204" pitchFamily="34" charset="0"/>
                <a:cs typeface="Lucida Sans Unicode" panose="020B0602030504020204" pitchFamily="34" charset="0"/>
              </a:rPr>
              <a:t> Prince (28:1-19)</a:t>
            </a:r>
          </a:p>
          <a:p>
            <a:pPr>
              <a:lnSpc>
                <a:spcPct val="120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Prophecy Against</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 Sidon (28:20-26)</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5" name="Title 4"/>
          <p:cNvSpPr>
            <a:spLocks noGrp="1"/>
          </p:cNvSpPr>
          <p:nvPr>
            <p:ph type="title"/>
          </p:nvPr>
        </p:nvSpPr>
        <p:spPr/>
        <p:txBody>
          <a:bodyPr/>
          <a:lstStyle/>
          <a:p>
            <a:r>
              <a:rPr lang="en-US" sz="2800" cap="none" dirty="0" smtClean="0">
                <a:latin typeface="Lucida Sans Unicode" panose="020B0602030504020204" pitchFamily="34" charset="0"/>
                <a:cs typeface="Lucida Sans Unicode" panose="020B0602030504020204" pitchFamily="34" charset="0"/>
              </a:rPr>
              <a:t>Against Tyre and Sidon (Ezekiel 26-28)</a:t>
            </a:r>
            <a:endParaRPr lang="en-US" sz="2800" cap="none" dirty="0">
              <a:latin typeface="Lucida Sans Unicode" panose="020B0602030504020204" pitchFamily="34" charset="0"/>
              <a:cs typeface="Lucida Sans Unicode" panose="020B0602030504020204" pitchFamily="34" charset="0"/>
            </a:endParaRPr>
          </a:p>
        </p:txBody>
      </p:sp>
      <p:pic>
        <p:nvPicPr>
          <p:cNvPr id="1026" name="Picture 2" descr="Image result for map ancient egypt ezeki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627" y="2057401"/>
            <a:ext cx="3869633" cy="4045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449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0999" y="1719070"/>
            <a:ext cx="8407893" cy="4757929"/>
          </a:xfrm>
        </p:spPr>
        <p:txBody>
          <a:bodyPr anchor="ctr">
            <a:normAutofit/>
          </a:bodyPr>
          <a:lstStyle/>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Sins of Egypt (29:1-16)</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Nebuchadnezzar the Instrument (29:17-21)</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Judgment Speedy and Complete (30:1-19)</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Arm of Pharaoh Will be Broken (30:20-26)</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Egypt Will Fall Like a Great Cedar (</a:t>
            </a:r>
            <a:r>
              <a:rPr lang="en-US" sz="2400" dirty="0" err="1" smtClean="0">
                <a:solidFill>
                  <a:schemeClr val="tx1"/>
                </a:solidFill>
                <a:latin typeface="Lucida Sans Unicode" panose="020B0602030504020204" pitchFamily="34" charset="0"/>
                <a:cs typeface="Lucida Sans Unicode" panose="020B0602030504020204" pitchFamily="34" charset="0"/>
              </a:rPr>
              <a:t>ch.</a:t>
            </a:r>
            <a:r>
              <a:rPr lang="en-US" sz="2400" dirty="0" smtClean="0">
                <a:solidFill>
                  <a:schemeClr val="tx1"/>
                </a:solidFill>
                <a:latin typeface="Lucida Sans Unicode" panose="020B0602030504020204" pitchFamily="34" charset="0"/>
                <a:cs typeface="Lucida Sans Unicode" panose="020B0602030504020204" pitchFamily="34" charset="0"/>
              </a:rPr>
              <a:t> 31)</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Lamentation for Pharaoh (32:1-16)</a:t>
            </a:r>
          </a:p>
          <a:p>
            <a:pPr>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Burial of the King and His Subjects (32:17-32) </a:t>
            </a:r>
            <a:endParaRPr lang="en-US" sz="2400" dirty="0">
              <a:solidFill>
                <a:schemeClr val="tx1"/>
              </a:solidFill>
              <a:latin typeface="Lucida Sans Unicode" panose="020B0602030504020204" pitchFamily="34" charset="0"/>
              <a:cs typeface="Lucida Sans Unicode" panose="020B0602030504020204" pitchFamily="34" charset="0"/>
            </a:endParaRPr>
          </a:p>
        </p:txBody>
      </p:sp>
      <p:sp>
        <p:nvSpPr>
          <p:cNvPr id="5" name="Title 4"/>
          <p:cNvSpPr>
            <a:spLocks noGrp="1"/>
          </p:cNvSpPr>
          <p:nvPr>
            <p:ph type="title"/>
          </p:nvPr>
        </p:nvSpPr>
        <p:spPr/>
        <p:txBody>
          <a:bodyPr/>
          <a:lstStyle/>
          <a:p>
            <a:r>
              <a:rPr lang="en-US" sz="2800" cap="none" dirty="0" smtClean="0">
                <a:latin typeface="Lucida Sans Unicode" panose="020B0602030504020204" pitchFamily="34" charset="0"/>
                <a:cs typeface="Lucida Sans Unicode" panose="020B0602030504020204" pitchFamily="34" charset="0"/>
              </a:rPr>
              <a:t>Against Egypt (Ezekiel 29-32)</a:t>
            </a:r>
            <a:endParaRPr lang="en-US" sz="28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44567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cap="none" dirty="0" smtClean="0">
                <a:latin typeface="Lucida Sans Unicode" panose="020B0602030504020204" pitchFamily="34" charset="0"/>
                <a:cs typeface="Lucida Sans Unicode" panose="020B0602030504020204" pitchFamily="34" charset="0"/>
              </a:rPr>
              <a:t>Against Egypt (Ezekiel 29-32)</a:t>
            </a:r>
            <a:endParaRPr lang="en-US" sz="2800" cap="none" dirty="0">
              <a:latin typeface="Lucida Sans Unicode" panose="020B0602030504020204" pitchFamily="34" charset="0"/>
              <a:cs typeface="Lucida Sans Unicode" panose="020B0602030504020204" pitchFamily="34" charset="0"/>
            </a:endParaRPr>
          </a:p>
        </p:txBody>
      </p:sp>
      <p:pic>
        <p:nvPicPr>
          <p:cNvPr id="2050" name="Picture 2" descr="Image result for map egypt ezekiel 29-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867603"/>
            <a:ext cx="4114800" cy="4685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019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06227074"/>
              </p:ext>
            </p:extLst>
          </p:nvPr>
        </p:nvGraphicFramePr>
        <p:xfrm>
          <a:off x="2667000" y="914400"/>
          <a:ext cx="5943600" cy="5212081"/>
        </p:xfrm>
        <a:graphic>
          <a:graphicData uri="http://schemas.openxmlformats.org/drawingml/2006/table">
            <a:tbl>
              <a:tblPr firstRow="1" bandRow="1">
                <a:tableStyleId>{5C22544A-7EE6-4342-B048-85BDC9FD1C3A}</a:tableStyleId>
              </a:tblPr>
              <a:tblGrid>
                <a:gridCol w="990600"/>
                <a:gridCol w="3581400"/>
                <a:gridCol w="1371600"/>
              </a:tblGrid>
              <a:tr h="744583">
                <a:tc gridSpan="3">
                  <a:txBody>
                    <a:bodyPr/>
                    <a:lstStyle/>
                    <a:p>
                      <a:pPr algn="ctr"/>
                      <a:r>
                        <a:rPr lang="en-US" sz="2600" dirty="0" smtClean="0"/>
                        <a:t>“The word of the LORD came to me” (7x)</a:t>
                      </a:r>
                      <a:endParaRPr lang="en-US" sz="2600" dirty="0"/>
                    </a:p>
                  </a:txBody>
                  <a:tcPr anchor="ctr">
                    <a:lnL w="12700" cmpd="sng">
                      <a:noFill/>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44583">
                <a:tc>
                  <a:txBody>
                    <a:bodyPr/>
                    <a:lstStyle/>
                    <a:p>
                      <a:r>
                        <a:rPr lang="en-US" sz="2400" dirty="0" smtClean="0"/>
                        <a:t>29:1</a:t>
                      </a:r>
                      <a:endParaRPr lang="en-US" sz="2400" dirty="0"/>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10</a:t>
                      </a:r>
                      <a:r>
                        <a:rPr lang="en-US" sz="2400" baseline="30000" dirty="0" smtClean="0"/>
                        <a:t>th</a:t>
                      </a:r>
                      <a:r>
                        <a:rPr lang="en-US" sz="2400" baseline="0" dirty="0" smtClean="0"/>
                        <a:t> yr., 10</a:t>
                      </a:r>
                      <a:r>
                        <a:rPr lang="en-US" sz="2400" baseline="30000" dirty="0" smtClean="0"/>
                        <a:t>th</a:t>
                      </a:r>
                      <a:r>
                        <a:rPr lang="en-US" sz="2400" baseline="0" dirty="0" smtClean="0"/>
                        <a:t> mo., 12</a:t>
                      </a:r>
                      <a:r>
                        <a:rPr lang="en-US" sz="2400" baseline="30000" dirty="0" smtClean="0"/>
                        <a:t>th</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587 B.C.</a:t>
                      </a:r>
                      <a:endParaRPr lang="en-US" sz="2400" dirty="0"/>
                    </a:p>
                  </a:txBody>
                  <a:tcPr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583">
                <a:tc>
                  <a:txBody>
                    <a:bodyPr/>
                    <a:lstStyle/>
                    <a:p>
                      <a:r>
                        <a:rPr lang="en-US" sz="2400" dirty="0" smtClean="0"/>
                        <a:t>30:20</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11</a:t>
                      </a:r>
                      <a:r>
                        <a:rPr lang="en-US" sz="2400" baseline="30000" dirty="0" smtClean="0"/>
                        <a:t>th</a:t>
                      </a:r>
                      <a:r>
                        <a:rPr lang="en-US" sz="2400" dirty="0" smtClean="0"/>
                        <a:t> yr., 3</a:t>
                      </a:r>
                      <a:r>
                        <a:rPr lang="en-US" sz="2400" baseline="30000" dirty="0" smtClean="0"/>
                        <a:t>rd</a:t>
                      </a:r>
                      <a:r>
                        <a:rPr lang="en-US" sz="2400" baseline="0" dirty="0" smtClean="0"/>
                        <a:t> mo., 7</a:t>
                      </a:r>
                      <a:r>
                        <a:rPr lang="en-US" sz="2400" baseline="30000" dirty="0" smtClean="0"/>
                        <a:t>th</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586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583">
                <a:tc>
                  <a:txBody>
                    <a:bodyPr/>
                    <a:lstStyle/>
                    <a:p>
                      <a:r>
                        <a:rPr lang="en-US" sz="2400" dirty="0" smtClean="0"/>
                        <a:t>31:1</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11</a:t>
                      </a:r>
                      <a:r>
                        <a:rPr lang="en-US" sz="2400" baseline="30000" dirty="0" smtClean="0"/>
                        <a:t>th</a:t>
                      </a:r>
                      <a:r>
                        <a:rPr lang="en-US" sz="2400" dirty="0" smtClean="0"/>
                        <a:t> yr., 3</a:t>
                      </a:r>
                      <a:r>
                        <a:rPr lang="en-US" sz="2400" baseline="30000" dirty="0" smtClean="0"/>
                        <a:t>rd</a:t>
                      </a:r>
                      <a:r>
                        <a:rPr lang="en-US" sz="2400" baseline="0" dirty="0" smtClean="0"/>
                        <a:t> mo., 1</a:t>
                      </a:r>
                      <a:r>
                        <a:rPr lang="en-US" sz="2400" baseline="30000" dirty="0" smtClean="0"/>
                        <a:t>st</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586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583">
                <a:tc>
                  <a:txBody>
                    <a:bodyPr/>
                    <a:lstStyle/>
                    <a:p>
                      <a:r>
                        <a:rPr lang="en-US" sz="2400" dirty="0" smtClean="0"/>
                        <a:t>32:1</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12</a:t>
                      </a:r>
                      <a:r>
                        <a:rPr lang="en-US" sz="2400" baseline="30000" dirty="0" smtClean="0"/>
                        <a:t>th</a:t>
                      </a:r>
                      <a:r>
                        <a:rPr lang="en-US" sz="2400" dirty="0" smtClean="0"/>
                        <a:t> yr.,</a:t>
                      </a:r>
                      <a:r>
                        <a:rPr lang="en-US" sz="2400" baseline="0" dirty="0" smtClean="0"/>
                        <a:t> 12</a:t>
                      </a:r>
                      <a:r>
                        <a:rPr lang="en-US" sz="2400" baseline="30000" dirty="0" smtClean="0"/>
                        <a:t>th</a:t>
                      </a:r>
                      <a:r>
                        <a:rPr lang="en-US" sz="2400" baseline="0" dirty="0" smtClean="0"/>
                        <a:t> mo., 1</a:t>
                      </a:r>
                      <a:r>
                        <a:rPr lang="en-US" sz="2400" baseline="30000" dirty="0" smtClean="0"/>
                        <a:t>st</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585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583">
                <a:tc>
                  <a:txBody>
                    <a:bodyPr/>
                    <a:lstStyle/>
                    <a:p>
                      <a:r>
                        <a:rPr lang="en-US" sz="2400" dirty="0" smtClean="0"/>
                        <a:t>32:17</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12</a:t>
                      </a:r>
                      <a:r>
                        <a:rPr lang="en-US" sz="2400" baseline="30000" dirty="0" smtClean="0"/>
                        <a:t>th</a:t>
                      </a:r>
                      <a:r>
                        <a:rPr lang="en-US" sz="2400" baseline="0" dirty="0" smtClean="0"/>
                        <a:t> yr., 1</a:t>
                      </a:r>
                      <a:r>
                        <a:rPr lang="en-US" sz="2400" baseline="30000" dirty="0" smtClean="0"/>
                        <a:t>st</a:t>
                      </a:r>
                      <a:r>
                        <a:rPr lang="en-US" sz="2400" baseline="0" dirty="0" smtClean="0"/>
                        <a:t> mo., 15</a:t>
                      </a:r>
                      <a:r>
                        <a:rPr lang="en-US" sz="2400" baseline="30000" dirty="0" smtClean="0"/>
                        <a:t>th</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smtClean="0"/>
                        <a:t>585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4583">
                <a:tc>
                  <a:txBody>
                    <a:bodyPr/>
                    <a:lstStyle/>
                    <a:p>
                      <a:r>
                        <a:rPr lang="en-US" sz="2400" dirty="0" smtClean="0"/>
                        <a:t>29:17</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smtClean="0"/>
                        <a:t>27</a:t>
                      </a:r>
                      <a:r>
                        <a:rPr lang="en-US" sz="2400" baseline="30000" dirty="0" smtClean="0"/>
                        <a:t>th</a:t>
                      </a:r>
                      <a:r>
                        <a:rPr lang="en-US" sz="2400" dirty="0" smtClean="0"/>
                        <a:t> yr., 1</a:t>
                      </a:r>
                      <a:r>
                        <a:rPr lang="en-US" sz="2400" baseline="30000" dirty="0" smtClean="0"/>
                        <a:t>st</a:t>
                      </a:r>
                      <a:r>
                        <a:rPr lang="en-US" sz="2400" baseline="0" dirty="0" smtClean="0"/>
                        <a:t> mo., 1</a:t>
                      </a:r>
                      <a:r>
                        <a:rPr lang="en-US" sz="2400" baseline="30000" dirty="0" smtClean="0"/>
                        <a:t>st</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smtClean="0"/>
                        <a:t>570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4" name="Right Arrow 3"/>
          <p:cNvSpPr/>
          <p:nvPr/>
        </p:nvSpPr>
        <p:spPr>
          <a:xfrm>
            <a:off x="228600" y="914400"/>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4800" y="1509203"/>
            <a:ext cx="2286000" cy="646331"/>
          </a:xfrm>
          <a:prstGeom prst="rect">
            <a:avLst/>
          </a:prstGeom>
          <a:noFill/>
        </p:spPr>
        <p:txBody>
          <a:bodyPr wrap="square" rtlCol="0">
            <a:spAutoFit/>
          </a:bodyPr>
          <a:lstStyle/>
          <a:p>
            <a:r>
              <a:rPr lang="en-US" dirty="0" smtClean="0"/>
              <a:t>9</a:t>
            </a:r>
            <a:r>
              <a:rPr lang="en-US" baseline="30000" dirty="0" smtClean="0"/>
              <a:t>th</a:t>
            </a:r>
            <a:r>
              <a:rPr lang="en-US" dirty="0" smtClean="0"/>
              <a:t>, 10</a:t>
            </a:r>
            <a:r>
              <a:rPr lang="en-US" baseline="30000" dirty="0" smtClean="0"/>
              <a:t>th</a:t>
            </a:r>
            <a:r>
              <a:rPr lang="en-US" dirty="0" smtClean="0"/>
              <a:t>, 10</a:t>
            </a:r>
            <a:r>
              <a:rPr lang="en-US" baseline="30000" dirty="0" smtClean="0"/>
              <a:t>th</a:t>
            </a:r>
            <a:r>
              <a:rPr lang="en-US" dirty="0" smtClean="0"/>
              <a:t>—Jerusalem besieged</a:t>
            </a:r>
            <a:endParaRPr lang="en-US" dirty="0"/>
          </a:p>
        </p:txBody>
      </p:sp>
      <p:sp>
        <p:nvSpPr>
          <p:cNvPr id="6" name="Right Arrow 5"/>
          <p:cNvSpPr/>
          <p:nvPr/>
        </p:nvSpPr>
        <p:spPr>
          <a:xfrm>
            <a:off x="228600" y="2971800"/>
            <a:ext cx="2438400" cy="175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3581400"/>
            <a:ext cx="1752600" cy="646331"/>
          </a:xfrm>
          <a:prstGeom prst="rect">
            <a:avLst/>
          </a:prstGeom>
          <a:noFill/>
        </p:spPr>
        <p:txBody>
          <a:bodyPr wrap="square" rtlCol="0">
            <a:spAutoFit/>
          </a:bodyPr>
          <a:lstStyle/>
          <a:p>
            <a:r>
              <a:rPr lang="en-US" dirty="0" smtClean="0"/>
              <a:t>11</a:t>
            </a:r>
            <a:r>
              <a:rPr lang="en-US" baseline="30000" dirty="0" smtClean="0"/>
              <a:t>th</a:t>
            </a:r>
            <a:r>
              <a:rPr lang="en-US" dirty="0" smtClean="0"/>
              <a:t>, 4</a:t>
            </a:r>
            <a:r>
              <a:rPr lang="en-US" baseline="30000" dirty="0" smtClean="0"/>
              <a:t>th</a:t>
            </a:r>
            <a:r>
              <a:rPr lang="en-US" dirty="0" smtClean="0"/>
              <a:t>, 9</a:t>
            </a:r>
            <a:r>
              <a:rPr lang="en-US" baseline="30000" dirty="0" smtClean="0"/>
              <a:t>th</a:t>
            </a:r>
            <a:r>
              <a:rPr lang="en-US" dirty="0" smtClean="0"/>
              <a:t>—Jerusalem falls</a:t>
            </a:r>
            <a:endParaRPr lang="en-US" dirty="0"/>
          </a:p>
        </p:txBody>
      </p:sp>
    </p:spTree>
    <p:extLst>
      <p:ext uri="{BB962C8B-B14F-4D97-AF65-F5344CB8AC3E}">
        <p14:creationId xmlns:p14="http://schemas.microsoft.com/office/powerpoint/2010/main" val="384263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047840797"/>
              </p:ext>
            </p:extLst>
          </p:nvPr>
        </p:nvGraphicFramePr>
        <p:xfrm>
          <a:off x="1219200" y="381000"/>
          <a:ext cx="5943600" cy="744583"/>
        </p:xfrm>
        <a:graphic>
          <a:graphicData uri="http://schemas.openxmlformats.org/drawingml/2006/table">
            <a:tbl>
              <a:tblPr firstRow="1" bandRow="1">
                <a:tableStyleId>{5C22544A-7EE6-4342-B048-85BDC9FD1C3A}</a:tableStyleId>
              </a:tblPr>
              <a:tblGrid>
                <a:gridCol w="990600"/>
                <a:gridCol w="3581400"/>
                <a:gridCol w="1371600"/>
              </a:tblGrid>
              <a:tr h="744583">
                <a:tc>
                  <a:txBody>
                    <a:bodyPr/>
                    <a:lstStyle/>
                    <a:p>
                      <a:r>
                        <a:rPr lang="en-US" sz="2400" dirty="0" smtClean="0"/>
                        <a:t>29:17</a:t>
                      </a:r>
                      <a:endParaRPr lang="en-US" sz="2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smtClean="0"/>
                        <a:t>27</a:t>
                      </a:r>
                      <a:r>
                        <a:rPr lang="en-US" sz="2400" baseline="30000" dirty="0" smtClean="0"/>
                        <a:t>th</a:t>
                      </a:r>
                      <a:r>
                        <a:rPr lang="en-US" sz="2400" dirty="0" smtClean="0"/>
                        <a:t> yr., 1</a:t>
                      </a:r>
                      <a:r>
                        <a:rPr lang="en-US" sz="2400" baseline="30000" dirty="0" smtClean="0"/>
                        <a:t>st</a:t>
                      </a:r>
                      <a:r>
                        <a:rPr lang="en-US" sz="2400" baseline="0" dirty="0" smtClean="0"/>
                        <a:t> mo., 1</a:t>
                      </a:r>
                      <a:r>
                        <a:rPr lang="en-US" sz="2400" baseline="30000" dirty="0" smtClean="0"/>
                        <a:t>st</a:t>
                      </a:r>
                      <a:r>
                        <a:rPr lang="en-US" sz="2400" baseline="0" dirty="0" smtClean="0"/>
                        <a:t> day</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dirty="0" smtClean="0"/>
                        <a:t>570 B.C.</a:t>
                      </a:r>
                      <a:endParaRPr lang="en-US" sz="2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
        <p:nvSpPr>
          <p:cNvPr id="2" name="TextBox 1"/>
          <p:cNvSpPr txBox="1"/>
          <p:nvPr/>
        </p:nvSpPr>
        <p:spPr>
          <a:xfrm>
            <a:off x="457200" y="1295400"/>
            <a:ext cx="8229600" cy="5121402"/>
          </a:xfrm>
          <a:prstGeom prst="rect">
            <a:avLst/>
          </a:prstGeom>
          <a:noFill/>
        </p:spPr>
        <p:txBody>
          <a:bodyPr wrap="square" rtlCol="0">
            <a:spAutoFit/>
          </a:bodyPr>
          <a:lstStyle/>
          <a:p>
            <a:pPr>
              <a:lnSpc>
                <a:spcPct val="120000"/>
              </a:lnSpc>
              <a:spcAft>
                <a:spcPts val="600"/>
              </a:spcAft>
            </a:pPr>
            <a:r>
              <a:rPr lang="en-US" sz="2400" dirty="0" smtClean="0"/>
              <a:t>Nebuchadnezzar besieged Tyre from 587-</a:t>
            </a:r>
            <a:r>
              <a:rPr lang="en-US" sz="2400" u="sng" dirty="0" smtClean="0"/>
              <a:t>574</a:t>
            </a:r>
            <a:r>
              <a:rPr lang="en-US" sz="2400" dirty="0" smtClean="0"/>
              <a:t> B.C. Did much harm to the mainland city, but because most inhabitants moved to the island fortress, he was not able to fully conquer Tyre (Alexander the Great did many years later in 332 B.C.). So “neither he nor his army received wages from Tyre, for the labor which they expended on it” (29:18).</a:t>
            </a:r>
          </a:p>
          <a:p>
            <a:pPr>
              <a:lnSpc>
                <a:spcPct val="120000"/>
              </a:lnSpc>
              <a:spcAft>
                <a:spcPts val="600"/>
              </a:spcAft>
            </a:pPr>
            <a:r>
              <a:rPr lang="en-US" sz="2400" dirty="0" smtClean="0"/>
              <a:t>“I will give the land of Egypt (as wages) to Nebuchadnezzar king of Babylon” (29:19).</a:t>
            </a:r>
          </a:p>
          <a:p>
            <a:pPr>
              <a:lnSpc>
                <a:spcPct val="120000"/>
              </a:lnSpc>
              <a:spcAft>
                <a:spcPts val="600"/>
              </a:spcAft>
            </a:pPr>
            <a:r>
              <a:rPr lang="en-US" sz="2400" dirty="0" smtClean="0"/>
              <a:t>Nebuchadnezzar invaded Egypt in 582 B.C. and </a:t>
            </a:r>
            <a:r>
              <a:rPr lang="en-US" sz="2400" dirty="0" smtClean="0"/>
              <a:t>then </a:t>
            </a:r>
            <a:r>
              <a:rPr lang="en-US" sz="2400" dirty="0" smtClean="0"/>
              <a:t>returned in </a:t>
            </a:r>
            <a:r>
              <a:rPr lang="en-US" sz="2400" u="sng" dirty="0" smtClean="0"/>
              <a:t>568 B.C</a:t>
            </a:r>
            <a:r>
              <a:rPr lang="en-US" sz="2400" dirty="0" smtClean="0"/>
              <a:t>., at which time </a:t>
            </a:r>
            <a:r>
              <a:rPr lang="en-US" sz="2400" dirty="0" smtClean="0"/>
              <a:t>he scattered the Egyptians to other lands. </a:t>
            </a:r>
            <a:endParaRPr lang="en-US" sz="2400" dirty="0"/>
          </a:p>
        </p:txBody>
      </p:sp>
    </p:spTree>
    <p:extLst>
      <p:ext uri="{BB962C8B-B14F-4D97-AF65-F5344CB8AC3E}">
        <p14:creationId xmlns:p14="http://schemas.microsoft.com/office/powerpoint/2010/main" val="338140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“It’s all mine!”</a:t>
            </a:r>
          </a:p>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“Lean on me”—NOT!</a:t>
            </a:r>
          </a:p>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Destroy…scatter…restore</a:t>
            </a:r>
          </a:p>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A gift for Nebuchadnezzar</a:t>
            </a:r>
          </a:p>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“The day of the LORD is near”</a:t>
            </a:r>
          </a:p>
          <a:p>
            <a:pPr>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“I’m having trouble holding this sword”</a:t>
            </a:r>
            <a:endParaRPr lang="en-US" sz="26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99120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600" dirty="0" smtClean="0">
                <a:solidFill>
                  <a:schemeClr val="tx1"/>
                </a:solidFill>
                <a:latin typeface="Lucida Sans Unicode" panose="020B0602030504020204" pitchFamily="34" charset="0"/>
                <a:cs typeface="Lucida Sans Unicode" panose="020B0602030504020204" pitchFamily="34" charset="0"/>
              </a:rPr>
              <a:t>“It’s all mine!” (29:1-5)</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What did Pharaoh </a:t>
            </a:r>
            <a:r>
              <a:rPr lang="en-US" sz="2400" dirty="0" err="1" smtClean="0">
                <a:solidFill>
                  <a:schemeClr val="tx1"/>
                </a:solidFill>
                <a:latin typeface="Lucida Sans Unicode" panose="020B0602030504020204" pitchFamily="34" charset="0"/>
                <a:cs typeface="Lucida Sans Unicode" panose="020B0602030504020204" pitchFamily="34" charset="0"/>
              </a:rPr>
              <a:t>Hophra</a:t>
            </a:r>
            <a:r>
              <a:rPr lang="en-US" sz="2400" dirty="0" smtClean="0">
                <a:solidFill>
                  <a:schemeClr val="tx1"/>
                </a:solidFill>
                <a:latin typeface="Lucida Sans Unicode" panose="020B0602030504020204" pitchFamily="34" charset="0"/>
                <a:cs typeface="Lucida Sans Unicode" panose="020B0602030504020204" pitchFamily="34" charset="0"/>
              </a:rPr>
              <a:t> (grandson of </a:t>
            </a:r>
            <a:r>
              <a:rPr lang="en-US" sz="2400" dirty="0" err="1" smtClean="0">
                <a:solidFill>
                  <a:schemeClr val="tx1"/>
                </a:solidFill>
                <a:latin typeface="Lucida Sans Unicode" panose="020B0602030504020204" pitchFamily="34" charset="0"/>
                <a:cs typeface="Lucida Sans Unicode" panose="020B0602030504020204" pitchFamily="34" charset="0"/>
              </a:rPr>
              <a:t>Necho</a:t>
            </a:r>
            <a:r>
              <a:rPr lang="en-US" sz="2400" dirty="0" smtClean="0">
                <a:solidFill>
                  <a:schemeClr val="tx1"/>
                </a:solidFill>
                <a:latin typeface="Lucida Sans Unicode" panose="020B0602030504020204" pitchFamily="34" charset="0"/>
                <a:cs typeface="Lucida Sans Unicode" panose="020B0602030504020204" pitchFamily="34" charset="0"/>
              </a:rPr>
              <a:t>) say?</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How is he described in v. 3?</a:t>
            </a:r>
          </a:p>
          <a:p>
            <a:pPr lvl="1">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Jeremiah </a:t>
            </a:r>
            <a:r>
              <a:rPr lang="en-US" sz="2400" dirty="0" smtClean="0">
                <a:solidFill>
                  <a:schemeClr val="tx1"/>
                </a:solidFill>
                <a:latin typeface="Lucida Sans Unicode" panose="020B0602030504020204" pitchFamily="34" charset="0"/>
                <a:cs typeface="Lucida Sans Unicode" panose="020B0602030504020204" pitchFamily="34" charset="0"/>
              </a:rPr>
              <a:t>44:30 also speaks of his demise.</a:t>
            </a:r>
            <a:endParaRPr lang="en-US" sz="24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a:lstStyle/>
          <a:p>
            <a:r>
              <a:rPr lang="en-US" sz="3600" cap="none" dirty="0" smtClean="0"/>
              <a:t>Themes (Ezekiel 29-30)</a:t>
            </a:r>
            <a:endParaRPr lang="en-US" sz="3600" dirty="0"/>
          </a:p>
        </p:txBody>
      </p:sp>
    </p:spTree>
    <p:extLst>
      <p:ext uri="{BB962C8B-B14F-4D97-AF65-F5344CB8AC3E}">
        <p14:creationId xmlns:p14="http://schemas.microsoft.com/office/powerpoint/2010/main" val="280315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480</TotalTime>
  <Words>672</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Against Neighboring Nations (Ezekiel 25)</vt:lpstr>
      <vt:lpstr>Against Tyre and Sidon (Ezekiel 26-28)</vt:lpstr>
      <vt:lpstr>Against Tyre and Sidon (Ezekiel 26-28)</vt:lpstr>
      <vt:lpstr>Against Egypt (Ezekiel 29-32)</vt:lpstr>
      <vt:lpstr>Against Egypt (Ezekiel 29-32)</vt:lpstr>
      <vt:lpstr>PowerPoint Presentation</vt:lpstr>
      <vt:lpstr>PowerPoint Presentation</vt:lpstr>
      <vt:lpstr>Themes (Ezekiel 29-30)</vt:lpstr>
      <vt:lpstr>Themes (Ezekiel 29-30)</vt:lpstr>
      <vt:lpstr>Themes (Ezekiel 29-30)</vt:lpstr>
      <vt:lpstr>Themes (Ezekiel 29-30)</vt:lpstr>
      <vt:lpstr>Themes (Ezekiel 29-30)</vt:lpstr>
      <vt:lpstr>Themes (Ezekiel 29-30)</vt:lpstr>
      <vt:lpstr>Themes (Ezekiel 29-30)</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26</cp:revision>
  <cp:lastPrinted>2017-07-19T21:22:00Z</cp:lastPrinted>
  <dcterms:created xsi:type="dcterms:W3CDTF">2017-07-18T20:41:53Z</dcterms:created>
  <dcterms:modified xsi:type="dcterms:W3CDTF">2017-07-19T21:34:00Z</dcterms:modified>
</cp:coreProperties>
</file>