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4"/>
  </p:handoutMasterIdLst>
  <p:sldIdLst>
    <p:sldId id="257" r:id="rId2"/>
    <p:sldId id="256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8" r:id="rId11"/>
    <p:sldId id="266" r:id="rId12"/>
    <p:sldId id="267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5F89197-2415-473B-91B5-2688C7AA9572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B81E971-4FC5-45E6-8C57-822B385F3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231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C921D7-C50B-4F46-9C5C-86B065CD190A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1945C6-FF06-4B14-8CB7-9D8D49F2C78B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921D7-C50B-4F46-9C5C-86B065CD190A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945C6-FF06-4B14-8CB7-9D8D49F2C78B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921D7-C50B-4F46-9C5C-86B065CD190A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945C6-FF06-4B14-8CB7-9D8D49F2C78B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921D7-C50B-4F46-9C5C-86B065CD190A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945C6-FF06-4B14-8CB7-9D8D49F2C78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921D7-C50B-4F46-9C5C-86B065CD190A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945C6-FF06-4B14-8CB7-9D8D49F2C7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921D7-C50B-4F46-9C5C-86B065CD190A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945C6-FF06-4B14-8CB7-9D8D49F2C78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921D7-C50B-4F46-9C5C-86B065CD190A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945C6-FF06-4B14-8CB7-9D8D49F2C78B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921D7-C50B-4F46-9C5C-86B065CD190A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945C6-FF06-4B14-8CB7-9D8D49F2C78B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921D7-C50B-4F46-9C5C-86B065CD190A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945C6-FF06-4B14-8CB7-9D8D49F2C7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921D7-C50B-4F46-9C5C-86B065CD190A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945C6-FF06-4B14-8CB7-9D8D49F2C7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921D7-C50B-4F46-9C5C-86B065CD190A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945C6-FF06-4B14-8CB7-9D8D49F2C7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FC921D7-C50B-4F46-9C5C-86B065CD190A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A1945C6-FF06-4B14-8CB7-9D8D49F2C78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sz="4800" dirty="0" smtClean="0">
                <a:effectLst/>
                <a:latin typeface="Leelawadee" panose="020B0502040204020203" pitchFamily="34" charset="-34"/>
                <a:cs typeface="Leelawadee" panose="020B0502040204020203" pitchFamily="34" charset="-34"/>
              </a:rPr>
              <a:t>Lesson 16</a:t>
            </a:r>
            <a:endParaRPr lang="en-US" sz="4800" dirty="0">
              <a:effectLst/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en-US" sz="4800" dirty="0" smtClean="0">
                <a:effectLst/>
                <a:latin typeface="Leelawadee" panose="020B0502040204020203" pitchFamily="34" charset="-34"/>
                <a:cs typeface="Leelawadee" panose="020B0502040204020203" pitchFamily="34" charset="-34"/>
              </a:rPr>
              <a:t>Ezekiel 27-28</a:t>
            </a:r>
            <a:endParaRPr lang="en-US" sz="4800" dirty="0">
              <a:effectLst/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6641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1" y="1447800"/>
            <a:ext cx="8001000" cy="5029199"/>
          </a:xfrm>
        </p:spPr>
        <p:txBody>
          <a:bodyPr anchor="ctr"/>
          <a:lstStyle/>
          <a:p>
            <a:pPr marL="0" indent="0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95000"/>
              <a:buNone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  F (#4) Tyre had iniquity in her from the day of her creation.</a:t>
            </a:r>
            <a:endParaRPr lang="en-US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95000"/>
              <a:buFont typeface="Arial" panose="020B0604020202020204" pitchFamily="34" charset="0"/>
              <a:buChar char="•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“You were perfect in your ways from the day you were created, till iniquity was found in you” (28:15).</a:t>
            </a:r>
            <a:endParaRPr lang="en-US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56263" cy="838200"/>
          </a:xfrm>
        </p:spPr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Questions</a:t>
            </a:r>
            <a:endParaRPr lang="en-US" sz="36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8243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1" y="1447800"/>
            <a:ext cx="8001000" cy="5029199"/>
          </a:xfrm>
        </p:spPr>
        <p:txBody>
          <a:bodyPr anchor="ctr"/>
          <a:lstStyle/>
          <a:p>
            <a:pPr marL="457200" indent="-457200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95000"/>
              <a:buFont typeface="+mj-lt"/>
              <a:buAutoNum type="arabicPeriod" startAt="9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final state did Ezekie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 prophesy for Tyre? (28:18-19).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95000"/>
              <a:buFont typeface="Wingdings" panose="05000000000000000000" pitchFamily="2" charset="2"/>
              <a:buChar char="§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We talked about this in the previous lesson, from 26:13-14, 19-21.</a:t>
            </a:r>
            <a:endParaRPr lang="en-US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56263" cy="838200"/>
          </a:xfrm>
        </p:spPr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Questions</a:t>
            </a:r>
            <a:endParaRPr lang="en-US" sz="36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2138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1" y="1447800"/>
            <a:ext cx="8001000" cy="5029199"/>
          </a:xfrm>
        </p:spPr>
        <p:txBody>
          <a:bodyPr anchor="ctr"/>
          <a:lstStyle/>
          <a:p>
            <a:pPr marL="457200" indent="-457200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95000"/>
              <a:buFont typeface="+mj-lt"/>
              <a:buAutoNum type="arabicPeriod" startAt="10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would Sidon know from God’s judgment? (28:22-24).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SzPct val="95000"/>
              <a:buFont typeface="Wingdings" panose="05000000000000000000" pitchFamily="2" charset="2"/>
              <a:buChar char="§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“They shall know that I am the LORD”—16 times in </a:t>
            </a:r>
            <a:r>
              <a:rPr lang="en-US" dirty="0" err="1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chs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. 25-32.</a:t>
            </a:r>
          </a:p>
          <a:p>
            <a:pPr marL="0" indent="0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95000"/>
              <a:buNone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  F (#5) The house of Israel would be gathered from the people among whom they are scattered.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95000"/>
              <a:buFont typeface="Arial" panose="020B0604020202020204" pitchFamily="34" charset="0"/>
              <a:buChar char="•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28:25-26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.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56263" cy="838200"/>
          </a:xfrm>
        </p:spPr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Questions</a:t>
            </a:r>
            <a:endParaRPr lang="en-US" sz="36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112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1" y="1447800"/>
            <a:ext cx="8001000" cy="5029199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95000"/>
              <a:buFont typeface="Wingdings" panose="05000000000000000000" pitchFamily="2" charset="2"/>
              <a:buChar char="§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</a:t>
            </a:r>
            <a:r>
              <a:rPr lang="en-US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Pride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goes before destruction, and a </a:t>
            </a:r>
            <a:r>
              <a:rPr lang="en-US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haughty spirit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before a fall” (Proverbs 16:18).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95000"/>
              <a:buFont typeface="Wingdings" panose="05000000000000000000" pitchFamily="2" charset="2"/>
              <a:buChar char="§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“Your heart is lifted up…” (28:2, 5, 17).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95000"/>
              <a:buFont typeface="Wingdings" panose="05000000000000000000" pitchFamily="2" charset="2"/>
              <a:buChar char="§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See Deut. 8:11ff where God warns Israel about this very thing, before they entered the promised land.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95000"/>
              <a:buFont typeface="Wingdings" panose="05000000000000000000" pitchFamily="2" charset="2"/>
              <a:buChar char="§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“Arise, O LORD, do not let man prevail; let the nations be judged in Your sight. Put them in fear, O LORD, that the nations may know themselves to be but men” (Psa. 9:19-20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).</a:t>
            </a:r>
            <a:endParaRPr lang="en-US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56263" cy="838200"/>
          </a:xfrm>
        </p:spPr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Key Themes</a:t>
            </a:r>
            <a:endParaRPr lang="en-US" sz="36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9365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1" y="1447800"/>
            <a:ext cx="8001000" cy="5029199"/>
          </a:xfrm>
        </p:spPr>
        <p:txBody>
          <a:bodyPr anchor="ctr"/>
          <a:lstStyle/>
          <a:p>
            <a:pPr marL="457200" indent="-457200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95000"/>
              <a:buFont typeface="+mj-lt"/>
              <a:buAutoNum type="arabicPeriod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Where was Tyre situated and what was she to the isles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? (27:2).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Specifies many different cities from many different nations with which she traded (one of those nations covered in question #3).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And yet, this is what the LORD told Ezekiel: “Take up a </a:t>
            </a:r>
            <a:r>
              <a:rPr lang="en-US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lamentation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for Tyre” (27:2).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56263" cy="838200"/>
          </a:xfrm>
        </p:spPr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Questions</a:t>
            </a:r>
            <a:endParaRPr lang="en-US" sz="36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10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447800"/>
            <a:ext cx="8077199" cy="5029199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  F  (#1) Tyre 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did not think too highly of 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herself.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“I am perfect in _________” (27:3).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Tyre is likened to what vessel?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Built with the finest materials from all over the world (4-7), with the finest crew 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and army possible 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(8-11).</a:t>
            </a:r>
          </a:p>
          <a:p>
            <a:pPr marL="457200" indent="-45720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95000"/>
              <a:buFont typeface="+mj-lt"/>
              <a:buAutoNum type="arabicPeriod" startAt="2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did Tyre “spread forth to be thy sail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”? (27:7).</a:t>
            </a:r>
            <a:endParaRPr lang="en-US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56263" cy="838200"/>
          </a:xfrm>
        </p:spPr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Questions</a:t>
            </a:r>
            <a:endParaRPr lang="en-US" sz="36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8851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1" y="1447800"/>
            <a:ext cx="8001000" cy="5029199"/>
          </a:xfrm>
        </p:spPr>
        <p:txBody>
          <a:bodyPr/>
          <a:lstStyle/>
          <a:p>
            <a:pPr marL="457200" indent="-45720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95000"/>
              <a:buFont typeface="+mj-lt"/>
              <a:buAutoNum type="arabicPeriod" startAt="3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 what did Syria trade with Tyre? (27:16).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“Her commercial glory is enhanced both by the number of different nations and cities with which she trades as well as the wide range of merchandise in which she deals” (</a:t>
            </a:r>
            <a:r>
              <a:rPr lang="en-US" dirty="0" err="1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Harkrider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, p. 65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Did Judah do business with Tyre? (27:17).</a:t>
            </a:r>
            <a:endParaRPr lang="en-US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Main point in v. 25: “You were filled and very glorious in the midst of the seas” (27:25).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So filled, so overloaded that what happened?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56263" cy="838200"/>
          </a:xfrm>
        </p:spPr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Questions</a:t>
            </a:r>
            <a:endParaRPr lang="en-US" sz="36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448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447800"/>
            <a:ext cx="8077199" cy="5029199"/>
          </a:xfrm>
        </p:spPr>
        <p:txBody>
          <a:bodyPr anchor="ctr"/>
          <a:lstStyle/>
          <a:p>
            <a:pPr marL="457200" indent="-45720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95000"/>
              <a:buFont typeface="+mj-lt"/>
              <a:buAutoNum type="arabicPeriod" startAt="4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would fall into the midst of the sea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? (27:27).</a:t>
            </a:r>
            <a:endParaRPr lang="en-US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This 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beautiful ship is now a sinking ship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Your oarsmen brought you into many waters, but the east wind broke you in the midst of the seas” (27:26).</a:t>
            </a:r>
            <a:endParaRPr lang="en-US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marL="457200" indent="-45720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95000"/>
              <a:buFont typeface="+mj-lt"/>
              <a:buAutoNum type="arabicPeriod" startAt="5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lamentation would be said by the mariners when Tyre fell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? (27:29-36, esp. v. 32).</a:t>
            </a:r>
            <a:endParaRPr lang="en-US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56263" cy="838200"/>
          </a:xfrm>
        </p:spPr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Questions</a:t>
            </a:r>
            <a:endParaRPr lang="en-US" sz="36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0559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1" y="1447800"/>
            <a:ext cx="8001000" cy="5029199"/>
          </a:xfrm>
        </p:spPr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95000"/>
              <a:buFont typeface="Wingdings" panose="05000000000000000000" pitchFamily="2" charset="2"/>
              <a:buChar char="ü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Let’s do the following two questions together.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95000"/>
              <a:buFont typeface="Wingdings" panose="05000000000000000000" pitchFamily="2" charset="2"/>
              <a:buChar char="§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  F (#3) Tyre set its heart as the heart of God.</a:t>
            </a:r>
          </a:p>
          <a:p>
            <a:pPr marL="457200" indent="-457200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95000"/>
              <a:buFont typeface="+mj-lt"/>
              <a:buAutoNum type="arabicPeriod" startAt="6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was the primary sin of Tyre? (28:2-9).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95000"/>
              <a:buFont typeface="Arial" panose="020B0604020202020204" pitchFamily="34" charset="0"/>
              <a:buChar char="•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“heart lifted up”—same was said of </a:t>
            </a:r>
            <a:r>
              <a:rPr lang="en-US" dirty="0" err="1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Uzziah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b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(2 Chron. 26:16); Hezekiah (2 Chron. 32:25); Nebuchadnezzar (Daniel 5:20).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56263" cy="838200"/>
          </a:xfrm>
        </p:spPr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Questions</a:t>
            </a:r>
            <a:endParaRPr lang="en-US" sz="36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133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1" y="1447800"/>
            <a:ext cx="8001000" cy="5029199"/>
          </a:xfrm>
        </p:spPr>
        <p:txBody>
          <a:bodyPr anchor="ctr"/>
          <a:lstStyle/>
          <a:p>
            <a:pPr marL="457200" indent="-457200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95000"/>
              <a:buFont typeface="+mj-lt"/>
              <a:buAutoNum type="arabicPeriod" startAt="7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comparison is made between Daniel and the king of Tyre? (28:3).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95000"/>
              <a:buFont typeface="Arial" panose="020B0604020202020204" pitchFamily="34" charset="0"/>
              <a:buChar char="•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Or at least so he thought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95000"/>
              <a:buFont typeface="Arial" panose="020B0604020202020204" pitchFamily="34" charset="0"/>
              <a:buChar char="•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Job, to his friends: “No doubt you are the people, and wisdom will die with you” (Job 12:2).</a:t>
            </a:r>
            <a:endParaRPr lang="en-US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56263" cy="838200"/>
          </a:xfrm>
        </p:spPr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Questions</a:t>
            </a:r>
            <a:endParaRPr lang="en-US" sz="36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88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1" y="1447800"/>
            <a:ext cx="8001000" cy="5029199"/>
          </a:xfrm>
        </p:spPr>
        <p:txBody>
          <a:bodyPr anchor="ctr"/>
          <a:lstStyle/>
          <a:p>
            <a:pPr marL="457200" indent="-457200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95000"/>
              <a:buFont typeface="+mj-lt"/>
              <a:buAutoNum type="arabicPeriod" startAt="8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Why was </a:t>
            </a:r>
            <a:r>
              <a:rPr lang="en-US" dirty="0" err="1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Tyre’s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heart lifted up? (28:4-5).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95000"/>
              <a:buFont typeface="Arial" panose="020B0604020202020204" pitchFamily="34" charset="0"/>
              <a:buChar char="•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“Your heart was lifted up because of your beauty” (28:17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95000"/>
              <a:buFont typeface="Arial" panose="020B0604020202020204" pitchFamily="34" charset="0"/>
              <a:buChar char="•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Why was Paul thankful for his thorn in the flesh? </a:t>
            </a:r>
            <a:b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(2 Cor. 12:7-10).</a:t>
            </a:r>
            <a:endParaRPr lang="en-US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56263" cy="838200"/>
          </a:xfrm>
        </p:spPr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Questions</a:t>
            </a:r>
            <a:endParaRPr lang="en-US" sz="36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009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527</TotalTime>
  <Words>644</Words>
  <Application>Microsoft Office PowerPoint</Application>
  <PresentationFormat>On-screen Show (4:3)</PresentationFormat>
  <Paragraphs>52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Hardcover</vt:lpstr>
      <vt:lpstr>Lesson 16</vt:lpstr>
      <vt:lpstr>Key Themes</vt:lpstr>
      <vt:lpstr>Questions</vt:lpstr>
      <vt:lpstr>Questions</vt:lpstr>
      <vt:lpstr>Questions</vt:lpstr>
      <vt:lpstr>Questions</vt:lpstr>
      <vt:lpstr>Questions</vt:lpstr>
      <vt:lpstr>Questions</vt:lpstr>
      <vt:lpstr>Questions</vt:lpstr>
      <vt:lpstr>Questions</vt:lpstr>
      <vt:lpstr>Questions</vt:lpstr>
      <vt:lpstr>Questions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16</dc:title>
  <dc:creator>Bryan</dc:creator>
  <cp:lastModifiedBy>Bryan</cp:lastModifiedBy>
  <cp:revision>22</cp:revision>
  <cp:lastPrinted>2017-07-12T21:04:14Z</cp:lastPrinted>
  <dcterms:created xsi:type="dcterms:W3CDTF">2017-07-11T19:50:03Z</dcterms:created>
  <dcterms:modified xsi:type="dcterms:W3CDTF">2017-07-12T21:21:47Z</dcterms:modified>
</cp:coreProperties>
</file>