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8"/>
  </p:handoutMasterIdLst>
  <p:sldIdLst>
    <p:sldId id="256" r:id="rId2"/>
    <p:sldId id="257" r:id="rId3"/>
    <p:sldId id="271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67485A4-5670-4ACE-B32B-8A6CD9602CCE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1AC73B0-6351-4056-8CA9-8DDA8D09ABD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9178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overOverlay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1194101" y="2887530"/>
            <a:ext cx="6779110" cy="923330"/>
            <a:chOff x="1172584" y="1381459"/>
            <a:chExt cx="6779110" cy="923330"/>
          </a:xfrm>
          <a:effectLst>
            <a:outerShdw blurRad="38100" dist="12700" dir="16200000" rotWithShape="0">
              <a:prstClr val="black">
                <a:alpha val="30000"/>
              </a:prstClr>
            </a:outerShdw>
          </a:effectLst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ln w="3175">
                    <a:solidFill>
                      <a:schemeClr val="tx2">
                        <a:alpha val="60000"/>
                      </a:schemeClr>
                    </a:solidFill>
                  </a:ln>
                  <a:solidFill>
                    <a:schemeClr val="tx2">
                      <a:lumMod val="90000"/>
                    </a:schemeClr>
                  </a:solidFill>
                  <a:effectLst>
                    <a:outerShdw blurRad="34925" dist="12700" dir="14400000" algn="ctr" rotWithShape="0">
                      <a:srgbClr val="000000">
                        <a:alpha val="21000"/>
                      </a:srgbClr>
                    </a:outerShdw>
                  </a:effectLst>
                  <a:latin typeface="Wingdings" pitchFamily="2" charset="2"/>
                </a:rPr>
                <a:t></a:t>
              </a:r>
              <a:endParaRPr lang="en-US" sz="5400" dirty="0">
                <a:ln w="3175">
                  <a:solidFill>
                    <a:schemeClr val="tx2">
                      <a:alpha val="60000"/>
                    </a:schemeClr>
                  </a:solidFill>
                </a:ln>
                <a:solidFill>
                  <a:schemeClr val="tx2">
                    <a:lumMod val="90000"/>
                  </a:schemeClr>
                </a:solidFill>
                <a:effectLst>
                  <a:outerShdw blurRad="34925" dist="12700" dir="14400000" algn="ctr" rotWithShape="0">
                    <a:srgbClr val="000000">
                      <a:alpha val="21000"/>
                    </a:srgbClr>
                  </a:outerShdw>
                </a:effectLst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293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9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3341" y="1387737"/>
            <a:ext cx="6777318" cy="1731982"/>
          </a:xfrm>
        </p:spPr>
        <p:txBody>
          <a:bodyPr anchor="b"/>
          <a:lstStyle>
            <a:lvl1pPr>
              <a:defRPr>
                <a:ln w="3175">
                  <a:solidFill>
                    <a:schemeClr val="tx1">
                      <a:alpha val="65000"/>
                    </a:schemeClr>
                  </a:solidFill>
                </a:ln>
                <a:solidFill>
                  <a:schemeClr val="tx1"/>
                </a:solidFill>
                <a:effectLst>
                  <a:outerShdw blurRad="25400" dist="12700" dir="14220000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67862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effectLst>
                  <a:outerShdw blurRad="34925" dist="12700" dir="14400000" rotWithShape="0">
                    <a:prstClr val="black">
                      <a:alpha val="21000"/>
                    </a:prstClr>
                  </a:outerShdw>
                </a:effectLst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5" name="TextBox 14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6" name="Straight Connector 15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66560" y="559398"/>
            <a:ext cx="1678193" cy="55667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8488" y="849854"/>
            <a:ext cx="5507917" cy="50238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 rot="5400000">
            <a:off x="3909050" y="2880823"/>
            <a:ext cx="5480154" cy="923330"/>
            <a:chOff x="1815339" y="1381459"/>
            <a:chExt cx="5480154" cy="923330"/>
          </a:xfrm>
        </p:grpSpPr>
        <p:sp>
          <p:nvSpPr>
            <p:cNvPr id="12" name="TextBox 11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3" name="Straight Connector 12"/>
            <p:cNvCxnSpPr/>
            <p:nvPr/>
          </p:nvCxnSpPr>
          <p:spPr>
            <a:xfrm flipH="1" flipV="1">
              <a:off x="1815339" y="1924709"/>
              <a:ext cx="2468880" cy="2505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10800000">
              <a:off x="4826613" y="1927417"/>
              <a:ext cx="2468880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3" name="TextBox 12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4" name="Straight Connector 13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CoverOverlay.png"/>
          <p:cNvPicPr>
            <a:picLocks noChangeAspect="1"/>
          </p:cNvPicPr>
          <p:nvPr/>
        </p:nvPicPr>
        <p:blipFill>
          <a:blip r:embed="rId2" cstate="print">
            <a:lum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grpSp>
        <p:nvGrpSpPr>
          <p:cNvPr id="7" name="Group 7"/>
          <p:cNvGrpSpPr/>
          <p:nvPr/>
        </p:nvGrpSpPr>
        <p:grpSpPr>
          <a:xfrm>
            <a:off x="1172584" y="2887579"/>
            <a:ext cx="6779110" cy="923330"/>
            <a:chOff x="1172584" y="1381459"/>
            <a:chExt cx="6779110" cy="923330"/>
          </a:xfrm>
        </p:grpSpPr>
        <p:sp>
          <p:nvSpPr>
            <p:cNvPr id="9" name="TextBox 8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0" name="Straight Connector 9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rot="10800000">
              <a:off x="4831976" y="1927412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40" y="1204857"/>
            <a:ext cx="7754713" cy="1910716"/>
          </a:xfrm>
        </p:spPr>
        <p:txBody>
          <a:bodyPr anchor="b"/>
          <a:lstStyle>
            <a:lvl1pPr algn="ctr">
              <a:defRPr sz="5400" b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8" y="3767316"/>
            <a:ext cx="7734747" cy="15001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grpSp>
        <p:nvGrpSpPr>
          <p:cNvPr id="13" name="Group 12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85800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4"/>
          </p:nvPr>
        </p:nvSpPr>
        <p:spPr>
          <a:xfrm>
            <a:off x="4645151" y="2240280"/>
            <a:ext cx="3803904" cy="387705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1560" y="2240280"/>
            <a:ext cx="3442446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8488" y="2947595"/>
            <a:ext cx="3803904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02306" y="2240280"/>
            <a:ext cx="3447288" cy="658368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944368"/>
            <a:ext cx="3799728" cy="317296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6" name="TextBox 15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7" name="Straight Connector 16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1172584" y="1392217"/>
            <a:ext cx="6779110" cy="923330"/>
            <a:chOff x="1172584" y="1381459"/>
            <a:chExt cx="6779110" cy="923330"/>
          </a:xfrm>
        </p:grpSpPr>
        <p:sp>
          <p:nvSpPr>
            <p:cNvPr id="14" name="TextBox 13"/>
            <p:cNvSpPr txBox="1"/>
            <p:nvPr/>
          </p:nvSpPr>
          <p:spPr>
            <a:xfrm>
              <a:off x="4147073" y="1381459"/>
              <a:ext cx="877163" cy="9233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5400" dirty="0" smtClean="0">
                  <a:solidFill>
                    <a:schemeClr val="tx2">
                      <a:lumMod val="60000"/>
                      <a:lumOff val="40000"/>
                    </a:schemeClr>
                  </a:solidFill>
                  <a:latin typeface="Wingdings" pitchFamily="2" charset="2"/>
                </a:rPr>
                <a:t></a:t>
              </a:r>
              <a:endParaRPr lang="en-US" sz="5400" dirty="0">
                <a:solidFill>
                  <a:schemeClr val="tx2">
                    <a:lumMod val="60000"/>
                    <a:lumOff val="40000"/>
                  </a:schemeClr>
                </a:solidFill>
                <a:latin typeface="Wingdings" pitchFamily="2" charset="2"/>
              </a:endParaRPr>
            </a:p>
          </p:txBody>
        </p:sp>
        <p:cxnSp>
          <p:nvCxnSpPr>
            <p:cNvPr id="15" name="Straight Connector 14"/>
            <p:cNvCxnSpPr/>
            <p:nvPr/>
          </p:nvCxnSpPr>
          <p:spPr>
            <a:xfrm rot="10800000">
              <a:off x="1172584" y="192562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0800000">
              <a:off x="4831976" y="1922650"/>
              <a:ext cx="3119718" cy="1588"/>
            </a:xfrm>
            <a:prstGeom prst="line">
              <a:avLst/>
            </a:prstGeom>
            <a:ln>
              <a:solidFill>
                <a:schemeClr val="tx2">
                  <a:lumMod val="60000"/>
                  <a:lumOff val="40000"/>
                </a:schemeClr>
              </a:soli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4579" y="1678195"/>
            <a:ext cx="3422483" cy="1886921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2001" y="559398"/>
            <a:ext cx="4116667" cy="5566765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34579" y="3603812"/>
            <a:ext cx="3411725" cy="2517289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731" y="4668818"/>
            <a:ext cx="7767021" cy="644729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240000">
            <a:off x="2183792" y="666965"/>
            <a:ext cx="4772156" cy="3598016"/>
          </a:xfr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24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8489" y="5324306"/>
            <a:ext cx="7756264" cy="804862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83000">
                <a:schemeClr val="bg1">
                  <a:alpha val="11000"/>
                </a:schemeClr>
              </a:gs>
              <a:gs pos="100000">
                <a:schemeClr val="bg2">
                  <a:lumMod val="75000"/>
                  <a:alpha val="23000"/>
                </a:schemeClr>
              </a:gs>
            </a:gsLst>
            <a:path path="rect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8490" y="570156"/>
            <a:ext cx="7756263" cy="105425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9247" y="2248347"/>
            <a:ext cx="7745505" cy="38778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0378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3DBC02ED-59CB-490E-AE12-D9DEE7776B70}" type="datetimeFigureOut">
              <a:rPr lang="en-US" smtClean="0"/>
              <a:t>7/5/2017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16144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39264" y="616144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5A76394-14E6-4473-A96C-D31AE79B89A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5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6576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7724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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36576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50876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828800" indent="-32004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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14884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8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78892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74320" algn="l" defTabSz="914400" rtl="0" eaLnBrk="1" latinLnBrk="0" hangingPunct="1">
        <a:spcBef>
          <a:spcPts val="400"/>
        </a:spcBef>
        <a:buClr>
          <a:schemeClr val="accent1"/>
        </a:buClr>
        <a:buFont typeface="Wingdings" pitchFamily="2" charset="2"/>
        <a:buChar char="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sz="4800" dirty="0" smtClean="0"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Lesson 15</a:t>
            </a:r>
            <a:endParaRPr lang="en-US" sz="4800" dirty="0">
              <a:effectLst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anchor="ctr">
            <a:normAutofit/>
          </a:bodyPr>
          <a:lstStyle/>
          <a:p>
            <a:r>
              <a:rPr lang="en-US" sz="4800" dirty="0" smtClean="0">
                <a:effectLst/>
                <a:latin typeface="Leelawadee" panose="020B0502040204020203" pitchFamily="34" charset="-34"/>
                <a:cs typeface="Leelawadee" panose="020B0502040204020203" pitchFamily="34" charset="-34"/>
              </a:rPr>
              <a:t>Ezekiel 25-26</a:t>
            </a:r>
            <a:endParaRPr lang="en-US" sz="4800" dirty="0">
              <a:effectLst/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058168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4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had Edom done against Judah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(25:12).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“Remember, O LORD, against the sons of Edom the day of Jerusalem, who said, “Raze it, raze it, to its very foundation!” (Psalms 137:7).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61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5"/>
            </a:pP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sin had the Philistines done</a:t>
            </a:r>
            <a:r>
              <a:rPr lang="en-US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? (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25:15).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Fair to say the Philistines had been a constant thorn in the side of Israel?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Think especially about the days of Samson, and then the reigns of Saul and David.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25643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Ø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had Tyre said against Jerusalem?</a:t>
            </a:r>
          </a:p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6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God promise to do to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Tyre’s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walls and towers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(26:3-4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390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ClrTx/>
              <a:buFont typeface="+mj-lt"/>
              <a:buAutoNum type="arabicPeriod" startAt="7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Who would He bring upon Tyre to destroy it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(26:7).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he would do to Tyre described in vv. 8-11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500"/>
              </a:spcAft>
              <a:buFont typeface="Wingdings" panose="05000000000000000000" pitchFamily="2" charset="2"/>
              <a:buChar char="§"/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Nebuchadnezzar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tried to take the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island city from 585-573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B. 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C., but couldn’t do it. In </a:t>
            </a:r>
            <a:r>
              <a:rPr lang="en-US" sz="20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332 B. C. Alexander the Great used the debris from the mainland city to build a causeway 200 ft. wide and 1/2 mile long to the island and then conquered it. The mainland city literally was scraped bare like the top of a rock</a:t>
            </a: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  <a:endParaRPr lang="en-US" sz="2000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0208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8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did the Lord say He would make Tyre like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(26:14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19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Interesting tidbit about Tyre in Acts 12:20.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59093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9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the princes of the sea do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(26:16).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7669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10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final state did Ezekiel prophesy for Tyre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(26:20-21).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04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745505" cy="4144962"/>
          </a:xfrm>
        </p:spPr>
        <p:txBody>
          <a:bodyPr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which countries/cities does Ezekiel prophesy in these two chapters?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Ammon (in particular the capital,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Rabbah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Moab (names specific cities)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Edom (names specific cities)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Philistia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9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Tyre (very wealthy capital of Phoenicia, “daughter villages” mentioned, too)</a:t>
            </a:r>
            <a:endParaRPr lang="en-US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Who’s Under the Gun?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96000" y="3581400"/>
            <a:ext cx="2362200" cy="11449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0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connection between Ammon and Moab?</a:t>
            </a:r>
            <a:endParaRPr lang="en-US" sz="20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3845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map ezekiel 25-3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03" t="-434" r="1748" b="434"/>
          <a:stretch/>
        </p:blipFill>
        <p:spPr bwMode="auto">
          <a:xfrm>
            <a:off x="2057400" y="228599"/>
            <a:ext cx="5029200" cy="62397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66936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05001"/>
            <a:ext cx="7835153" cy="422116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make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Rabbah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a stable for camels and Ammon a resting place for flocks. Then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you shall know that I am the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LORD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…I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will cause you to perish from the countries; I will destroy you, and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you shall know that I am the LORD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(25:5, 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execute judgments upon Moab, and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shall know that I am the LORD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(25:11).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Theme Continues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32668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745505" cy="414496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“I will lay my vengeance on Edom…and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shall know My vengeance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(25:14).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“They (Philistia) shall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know that I am the LORD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when I lay my vengeance upon them” (25:17).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“Her (Tyre) daughter villages which are in the fields shall be slain by the sword. Then </a:t>
            </a:r>
            <a:r>
              <a:rPr lang="en-US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they shall know that I am the LORD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 (26:6).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The Theme Continues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72786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981201"/>
            <a:ext cx="7911353" cy="4144962"/>
          </a:xfrm>
        </p:spPr>
        <p:txBody>
          <a:bodyPr anchor="ctr">
            <a:normAutofit/>
          </a:bodyPr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judgment against these nations/cities—would it make an impact on others?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v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Particularly the case with Tyre (26:15-18).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Impact On Other Nations?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8881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Against what and when did the Ammonites say, “Aha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”? (25:3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6) 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“rejoiced with all the scorn of your soul” (6, NAS).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God’s punishment of them described in vv. 4, 7.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Any history between Ammon and Israel?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2143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2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What would become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Rabbah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the capital of Ammon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(25:5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Not exactly a thriving city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Jeremiah 49:3: “Cry, you daughters of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Rabbah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, gird yourselves with sackcloth! Lament and run to and fro by the walls; for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Milcom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shall go into captivity with his priests and his princes together.”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0847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99247" y="1828800"/>
            <a:ext cx="7911353" cy="4297363"/>
          </a:xfrm>
        </p:spPr>
        <p:txBody>
          <a:bodyPr anchor="ctr">
            <a:normAutofit/>
          </a:bodyPr>
          <a:lstStyle/>
          <a:p>
            <a:pPr marL="457200" indent="-457200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ClrTx/>
              <a:buFont typeface="+mj-lt"/>
              <a:buAutoNum type="arabicPeriod" startAt="3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Why did God say He would punish Moab and </a:t>
            </a:r>
            <a:r>
              <a:rPr lang="en-US" dirty="0" err="1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Seir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? (25:8).</a:t>
            </a:r>
            <a:endParaRPr lang="en-US" dirty="0" smtClean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Focuses on Moab in v. 9.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Together with whom would they be destroyed? </a:t>
            </a:r>
            <a:b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</a:b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(v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. 10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1800"/>
              </a:spcAft>
              <a:buFont typeface="Wingdings" panose="05000000000000000000" pitchFamily="2" charset="2"/>
              <a:buChar char="§"/>
            </a:pP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Josephus </a:t>
            </a:r>
            <a:r>
              <a:rPr lang="en-US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says that Nebuchadnezzar came against Moab and Ammon in 581 B.C.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chemeClr val="tx1"/>
                </a:solidFill>
                <a:latin typeface="Lucida Sans Unicode" panose="020B0602030504020204" pitchFamily="34" charset="0"/>
                <a:cs typeface="Lucida Sans Unicode" panose="020B0602030504020204" pitchFamily="34" charset="0"/>
              </a:rPr>
              <a:t>Questions</a:t>
            </a:r>
            <a:endParaRPr lang="en-US" sz="3600" dirty="0">
              <a:solidFill>
                <a:schemeClr val="tx1"/>
              </a:solidFill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95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ardcover">
  <a:themeElements>
    <a:clrScheme name="Hardcover">
      <a:dk1>
        <a:sysClr val="windowText" lastClr="000000"/>
      </a:dk1>
      <a:lt1>
        <a:sysClr val="window" lastClr="FFFFFF"/>
      </a:lt1>
      <a:dk2>
        <a:srgbClr val="895D1D"/>
      </a:dk2>
      <a:lt2>
        <a:srgbClr val="ECE9C6"/>
      </a:lt2>
      <a:accent1>
        <a:srgbClr val="873624"/>
      </a:accent1>
      <a:accent2>
        <a:srgbClr val="D6862D"/>
      </a:accent2>
      <a:accent3>
        <a:srgbClr val="D0BE40"/>
      </a:accent3>
      <a:accent4>
        <a:srgbClr val="877F6C"/>
      </a:accent4>
      <a:accent5>
        <a:srgbClr val="972109"/>
      </a:accent5>
      <a:accent6>
        <a:srgbClr val="AEB795"/>
      </a:accent6>
      <a:hlink>
        <a:srgbClr val="CC9900"/>
      </a:hlink>
      <a:folHlink>
        <a:srgbClr val="B2B2B2"/>
      </a:folHlink>
    </a:clrScheme>
    <a:fontScheme name="Hardcover">
      <a:maj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궁서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S明朝E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Hardcover">
      <a:fillStyleLst>
        <a:solidFill>
          <a:schemeClr val="phClr"/>
        </a:solidFill>
        <a:solidFill>
          <a:schemeClr val="phClr">
            <a:tint val="68000"/>
            <a:shade val="94000"/>
            <a:satMod val="300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80000"/>
                <a:lumMod val="98000"/>
              </a:schemeClr>
            </a:gs>
            <a:gs pos="100000">
              <a:schemeClr val="phClr">
                <a:satMod val="130000"/>
              </a:schemeClr>
            </a:gs>
          </a:gsLst>
          <a:lin ang="5160000" scaled="0"/>
        </a:gradFill>
      </a:fillStyleLst>
      <a:lnStyleLst>
        <a:ln w="12700" cap="flat" cmpd="sng" algn="ctr">
          <a:solidFill>
            <a:schemeClr val="phClr">
              <a:shade val="90000"/>
              <a:lumMod val="90000"/>
            </a:schemeClr>
          </a:solidFill>
          <a:prstDash val="solid"/>
        </a:ln>
        <a:ln w="19050" cap="flat" cmpd="sng" algn="ctr">
          <a:solidFill>
            <a:schemeClr val="phClr">
              <a:shade val="75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12700" dir="5400000" rotWithShape="0">
              <a:srgbClr val="000000">
                <a:alpha val="1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6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400000"/>
            </a:lightRig>
          </a:scene3d>
          <a:sp3d>
            <a:bevelT w="25400" h="25400"/>
          </a:sp3d>
        </a:effectStyle>
      </a:effectStyleLst>
      <a:bgFillStyleLst>
        <a:solidFill>
          <a:schemeClr val="phClr">
            <a:tint val="96000"/>
            <a:lumMod val="11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3000"/>
                <a:shade val="20000"/>
              </a:schemeClr>
              <a:schemeClr val="phClr">
                <a:tint val="90000"/>
                <a:shade val="85000"/>
                <a:satMod val="115000"/>
              </a:schemeClr>
            </a:duotone>
          </a:blip>
          <a:tile tx="0" ty="0" sx="60000" sy="6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hade val="50000"/>
                <a:satMod val="340000"/>
                <a:lumMod val="40000"/>
              </a:schemeClr>
              <a:schemeClr val="phClr">
                <a:tint val="92000"/>
                <a:shade val="94000"/>
                <a:hueMod val="110000"/>
                <a:satMod val="236000"/>
                <a:lum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Hardcover</Template>
  <TotalTime>594</TotalTime>
  <Words>647</Words>
  <Application>Microsoft Office PowerPoint</Application>
  <PresentationFormat>On-screen Show (4:3)</PresentationFormat>
  <Paragraphs>55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Hardcover</vt:lpstr>
      <vt:lpstr>Lesson 15</vt:lpstr>
      <vt:lpstr>Who’s Under the Gun?</vt:lpstr>
      <vt:lpstr>PowerPoint Presentation</vt:lpstr>
      <vt:lpstr>The Theme Continues</vt:lpstr>
      <vt:lpstr>The Theme Continues</vt:lpstr>
      <vt:lpstr>Impact On Other Nations?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  <vt:lpstr>Questions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15</dc:title>
  <dc:creator>Bryan</dc:creator>
  <cp:lastModifiedBy>Bryan</cp:lastModifiedBy>
  <cp:revision>20</cp:revision>
  <cp:lastPrinted>2017-07-05T21:26:28Z</cp:lastPrinted>
  <dcterms:created xsi:type="dcterms:W3CDTF">2017-07-04T15:53:10Z</dcterms:created>
  <dcterms:modified xsi:type="dcterms:W3CDTF">2017-07-05T21:26:31Z</dcterms:modified>
</cp:coreProperties>
</file>