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259" r:id="rId5"/>
    <p:sldId id="263" r:id="rId6"/>
    <p:sldId id="260" r:id="rId7"/>
    <p:sldId id="265" r:id="rId8"/>
    <p:sldId id="264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042D-F8CE-4C2E-8CAE-E07F91A6511A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C09A-3C55-4F4C-A3CF-21E6AB41F5D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042D-F8CE-4C2E-8CAE-E07F91A6511A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C09A-3C55-4F4C-A3CF-21E6AB41F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042D-F8CE-4C2E-8CAE-E07F91A6511A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C09A-3C55-4F4C-A3CF-21E6AB41F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042D-F8CE-4C2E-8CAE-E07F91A6511A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C09A-3C55-4F4C-A3CF-21E6AB41F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042D-F8CE-4C2E-8CAE-E07F91A6511A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C09A-3C55-4F4C-A3CF-21E6AB41F5D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042D-F8CE-4C2E-8CAE-E07F91A6511A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C09A-3C55-4F4C-A3CF-21E6AB41F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042D-F8CE-4C2E-8CAE-E07F91A6511A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C09A-3C55-4F4C-A3CF-21E6AB41F5D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042D-F8CE-4C2E-8CAE-E07F91A6511A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C09A-3C55-4F4C-A3CF-21E6AB41F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042D-F8CE-4C2E-8CAE-E07F91A6511A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C09A-3C55-4F4C-A3CF-21E6AB41F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042D-F8CE-4C2E-8CAE-E07F91A6511A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C09A-3C55-4F4C-A3CF-21E6AB41F5D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042D-F8CE-4C2E-8CAE-E07F91A6511A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C09A-3C55-4F4C-A3CF-21E6AB41F5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AEF042D-F8CE-4C2E-8CAE-E07F91A6511A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A36C09A-3C55-4F4C-A3CF-21E6AB41F5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4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New Testament Church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2819400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7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</a:t>
            </a:r>
            <a:r>
              <a:rPr lang="en-US" sz="27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13 (Final Lesson)</a:t>
            </a:r>
            <a:endParaRPr lang="en-US" sz="27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7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(1) Elder Preparation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7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(2) Institutionalism</a:t>
            </a:r>
            <a:endParaRPr lang="en-US" sz="2700" dirty="0" smtClean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7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(3) The </a:t>
            </a:r>
            <a:r>
              <a:rPr lang="en-US" sz="27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Sponsoring Church Arrangement</a:t>
            </a:r>
            <a:endParaRPr lang="en-US" sz="27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63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Elder Preparation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87680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do we tell men to prepare them to become elders?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19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Develop the character of a Christian, including genuine concern for the souls of others.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19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Things of this world vs. things of the Lord (1 Cor. 7:32-34).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19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Leadership begins in the home.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19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Develop a thorough knowledge of the Scriptures, especially those matters which pertain to the collective works of a local church, receiving members, discipline, etc.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19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Know what constitutes good preaching (substance over style, careful proof of points made, willingness to be corrected, etc.).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19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be afraid to ask questions, specifically of the elders.</a:t>
            </a:r>
            <a:endParaRPr lang="en-US" sz="19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10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Institutionalism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As seen in previous studies, local churches have some God-given responsibilities—teach the lost; teach and encourage the members; aid those in need (we’ll cover the limitations of this shortly).</a:t>
            </a:r>
            <a:endParaRPr lang="en-US" sz="23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local churches have the authority to turn any of that work over to other organizations (institutions)?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Build or support a care facility to handle benevolent needs?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Build or support a college or school to teach the gospel?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What’s the difference between the above and paying Minuteman Press to print postcards for a meeting?</a:t>
            </a:r>
            <a:endParaRPr lang="en-US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3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Institutionalism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Did God equip local churches to do their work, without the aid of outside organizations and institutions?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Ephesians 4:11-16 certainly makes that case</a:t>
            </a: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Elders must not relinquish oversight.</a:t>
            </a:r>
            <a:endParaRPr lang="en-US" sz="21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Local churches in the N.T. managed splendidly without such organizations.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9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needs of many Christians were relieved, and the gospel marched from Jerusalem throughout all Judea and Samaria and to the end of the earth (Acts 1:8; Colossians 1:23).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dares look at God’s arrangement and say, “I don’t think we’ve got the tools to pull this off”?</a:t>
            </a:r>
            <a:endParaRPr lang="en-US" sz="21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33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Benevolence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3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Did local churches in the N.T. use any “middleman” organization to do their benevolent work</a:t>
            </a: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Church at Jerusalem cared for its own (Acts 2, 4, 6) without such.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the church at Antioch relieved the needs of those in Judea, they sent funds directly to the elders of the various churches in Judea (Acts 11:27-30).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Local churches in Macedonia, Achaia, and Galatia chose their own messengers and sent their own gift directly to the brethren in the church at Jerusalem (Rom. 15:25-33; </a:t>
            </a:r>
            <a:b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Cor. 16:1-4; 2 Cor. 8-9).</a:t>
            </a:r>
          </a:p>
        </p:txBody>
      </p:sp>
    </p:spTree>
    <p:extLst>
      <p:ext uri="{BB962C8B-B14F-4D97-AF65-F5344CB8AC3E}">
        <p14:creationId xmlns:p14="http://schemas.microsoft.com/office/powerpoint/2010/main" val="113606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Benevolence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Any record in the N.T. of local churches sending money to non-Christians?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2, 4, 6—the church at Jerusalem aided those “who </a:t>
            </a:r>
            <a:r>
              <a:rPr lang="en-US" sz="2100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believed</a:t>
            </a: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,” those who were among “the </a:t>
            </a:r>
            <a:r>
              <a:rPr lang="en-US" sz="2100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disciples</a:t>
            </a: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11:27-30—church at Antioch sent “relief to the </a:t>
            </a:r>
            <a:r>
              <a:rPr lang="en-US" sz="2100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brethren</a:t>
            </a: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Rom. 15; 1 Cor. 16; 2 Cor. 8-9—churches in Macedonia, Achaia and Galatia sent to “</a:t>
            </a:r>
            <a:r>
              <a:rPr lang="en-US" sz="2100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saints</a:t>
            </a: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in Jerusalem.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Are individual Christians limited in the same way? </a:t>
            </a:r>
            <a:b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(Gal. 6:10).</a:t>
            </a:r>
          </a:p>
        </p:txBody>
      </p:sp>
    </p:spTree>
    <p:extLst>
      <p:ext uri="{BB962C8B-B14F-4D97-AF65-F5344CB8AC3E}">
        <p14:creationId xmlns:p14="http://schemas.microsoft.com/office/powerpoint/2010/main" val="319747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What’s wrong with this?</a:t>
            </a:r>
            <a:endParaRPr lang="en-US" sz="3600" dirty="0">
              <a:solidFill>
                <a:srgbClr val="C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33400" y="2057400"/>
            <a:ext cx="1371600" cy="9906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37839" y="3276600"/>
            <a:ext cx="1371600" cy="9906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7839" y="4495800"/>
            <a:ext cx="1371600" cy="9906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00400" y="2552700"/>
            <a:ext cx="2209800" cy="21717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72200" y="1524000"/>
            <a:ext cx="1981200" cy="10287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629400" y="3011380"/>
            <a:ext cx="1981200" cy="10287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477000" y="4876800"/>
            <a:ext cx="1371600" cy="9906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909439" y="2667000"/>
            <a:ext cx="1290961" cy="5334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909439" y="3638550"/>
            <a:ext cx="1290961" cy="13335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905000" y="4267201"/>
            <a:ext cx="1465556" cy="51878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181600" y="2362200"/>
            <a:ext cx="914400" cy="5715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10200" y="3525730"/>
            <a:ext cx="10668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181600" y="4343400"/>
            <a:ext cx="1295400" cy="811921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38200" y="2362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church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35241" y="35872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church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66439" y="478598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church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428999" y="3289726"/>
            <a:ext cx="1752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Sponsoring</a:t>
            </a:r>
            <a:br>
              <a:rPr lang="en-US" sz="2400" dirty="0" smtClean="0"/>
            </a:br>
            <a:r>
              <a:rPr lang="en-US" sz="2400" dirty="0" smtClean="0"/>
              <a:t>Church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553200" y="1992868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Radio, TV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705600" y="51874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church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010400" y="34025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Evangelist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819400" y="537210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See any oversight issues here?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509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Limited without a sponsoring church?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We’ve reached a lot of people in this area (still need to reach more).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Men from here have preached in Andalusia, Selma, Luverne, et al.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church here supported me to preach in Kenya; Joshua Carter in Sierra Leone; Kyle Gibson and Joshua Carter in the Philippines.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presently have fellowship with those preaching in Troy, AL; Andalusia, AL; Illinois; Maryland; India; and Kenya.</a:t>
            </a:r>
            <a:endParaRPr lang="en-US" sz="23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01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Fund Raising Organization?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57200" y="2057400"/>
            <a:ext cx="2209800" cy="19812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72287" y="1663083"/>
            <a:ext cx="1828800" cy="9906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98850" y="3352800"/>
            <a:ext cx="1828800" cy="9906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62600" y="2158383"/>
            <a:ext cx="1828800" cy="9906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72287" y="4038600"/>
            <a:ext cx="1828800" cy="9906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552700" y="2701499"/>
            <a:ext cx="571500" cy="498901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590800" y="2925240"/>
            <a:ext cx="2819400" cy="37873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590800" y="3480786"/>
            <a:ext cx="2895600" cy="367314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438400" y="3664443"/>
            <a:ext cx="685800" cy="755157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172288" y="1742884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Sponsoring Church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598850" y="2286000"/>
            <a:ext cx="1792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Bible </a:t>
            </a:r>
            <a:br>
              <a:rPr lang="en-US" sz="2400" dirty="0" smtClean="0"/>
            </a:br>
            <a:r>
              <a:rPr lang="en-US" sz="2400" dirty="0" smtClean="0"/>
              <a:t>College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791200" y="3480786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Nursing Home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254406" y="4118401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Orphan </a:t>
            </a:r>
            <a:br>
              <a:rPr lang="en-US" sz="2400" dirty="0" smtClean="0"/>
            </a:br>
            <a:r>
              <a:rPr lang="en-US" sz="2400" dirty="0" smtClean="0"/>
              <a:t>Home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85800" y="2433632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Local Church</a:t>
            </a:r>
          </a:p>
        </p:txBody>
      </p:sp>
      <p:sp>
        <p:nvSpPr>
          <p:cNvPr id="26" name="Oval 25"/>
          <p:cNvSpPr/>
          <p:nvPr/>
        </p:nvSpPr>
        <p:spPr>
          <a:xfrm>
            <a:off x="1638300" y="2971800"/>
            <a:ext cx="9144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905000" y="3040797"/>
            <a:ext cx="876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$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62000" y="5328325"/>
            <a:ext cx="7543800" cy="115877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100" dirty="0" smtClean="0">
                <a:solidFill>
                  <a:schemeClr val="bg1"/>
                </a:solidFill>
              </a:rPr>
              <a:t>Can a local church surrender SOME of its work to another organization? If some, why not ALL? In that case, it becomes nothing but a fundraising organization.</a:t>
            </a:r>
            <a:endParaRPr lang="en-US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86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549</TotalTime>
  <Words>673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New Testament Church</vt:lpstr>
      <vt:lpstr>Elder Preparation</vt:lpstr>
      <vt:lpstr>Institutionalism</vt:lpstr>
      <vt:lpstr>Institutionalism</vt:lpstr>
      <vt:lpstr>Benevolence</vt:lpstr>
      <vt:lpstr>Benevolence</vt:lpstr>
      <vt:lpstr>What’s wrong with this?</vt:lpstr>
      <vt:lpstr>Limited without a sponsoring church?</vt:lpstr>
      <vt:lpstr>A Fund Raising Organization?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Testament Church</dc:title>
  <dc:creator>Bryan</dc:creator>
  <cp:lastModifiedBy>Bryan</cp:lastModifiedBy>
  <cp:revision>31</cp:revision>
  <dcterms:created xsi:type="dcterms:W3CDTF">2017-03-21T18:50:04Z</dcterms:created>
  <dcterms:modified xsi:type="dcterms:W3CDTF">2017-03-25T20:34:51Z</dcterms:modified>
</cp:coreProperties>
</file>