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70" r:id="rId4"/>
    <p:sldId id="256" r:id="rId5"/>
    <p:sldId id="262" r:id="rId6"/>
    <p:sldId id="263" r:id="rId7"/>
    <p:sldId id="260" r:id="rId8"/>
    <p:sldId id="265" r:id="rId9"/>
    <p:sldId id="264" r:id="rId10"/>
    <p:sldId id="258" r:id="rId11"/>
    <p:sldId id="259" r:id="rId12"/>
    <p:sldId id="261"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E28B1C-3490-4C66-B8BA-D080E7741519}"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21D98-9F72-416E-95E0-B2644F667F2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28B1C-3490-4C66-B8BA-D080E7741519}"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21D98-9F72-416E-95E0-B2644F667F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E28B1C-3490-4C66-B8BA-D080E7741519}"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21D98-9F72-416E-95E0-B2644F667F2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DF2DCF1-E439-4159-AC61-76E60E6D7C9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22545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28B1C-3490-4C66-B8BA-D080E7741519}"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21D98-9F72-416E-95E0-B2644F667F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28B1C-3490-4C66-B8BA-D080E7741519}"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21D98-9F72-416E-95E0-B2644F667F2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E28B1C-3490-4C66-B8BA-D080E7741519}"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21D98-9F72-416E-95E0-B2644F667F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E28B1C-3490-4C66-B8BA-D080E7741519}" type="datetimeFigureOut">
              <a:rPr lang="en-US" smtClean="0"/>
              <a:t>3/18/2017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F21D98-9F72-416E-95E0-B2644F667F2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E28B1C-3490-4C66-B8BA-D080E7741519}" type="datetimeFigureOut">
              <a:rPr lang="en-US" smtClean="0"/>
              <a:t>3/18/2017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F21D98-9F72-416E-95E0-B2644F667F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28B1C-3490-4C66-B8BA-D080E7741519}" type="datetimeFigureOut">
              <a:rPr lang="en-US" smtClean="0"/>
              <a:t>3/18/2017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F21D98-9F72-416E-95E0-B2644F667F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28B1C-3490-4C66-B8BA-D080E7741519}"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21D98-9F72-416E-95E0-B2644F667F2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28B1C-3490-4C66-B8BA-D080E7741519}"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21D98-9F72-416E-95E0-B2644F667F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7E28B1C-3490-4C66-B8BA-D080E7741519}" type="datetimeFigureOut">
              <a:rPr lang="en-US" smtClean="0"/>
              <a:t>3/18/2017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3F21D98-9F72-416E-95E0-B2644F667F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a:latin typeface="Lucida Sans Unicode" panose="020B0602030504020204" pitchFamily="34" charset="0"/>
                <a:cs typeface="Lucida Sans Unicode" panose="020B0602030504020204" pitchFamily="34" charset="0"/>
              </a:rPr>
              <a:t>New Testament Church</a:t>
            </a:r>
          </a:p>
        </p:txBody>
      </p:sp>
      <p:sp>
        <p:nvSpPr>
          <p:cNvPr id="3" name="Subtitle 2"/>
          <p:cNvSpPr>
            <a:spLocks noGrp="1"/>
          </p:cNvSpPr>
          <p:nvPr>
            <p:ph type="subTitle" idx="1"/>
          </p:nvPr>
        </p:nvSpPr>
        <p:spPr>
          <a:xfrm>
            <a:off x="685800" y="3505200"/>
            <a:ext cx="7467600" cy="2819400"/>
          </a:xfrm>
        </p:spPr>
        <p:txBody>
          <a:bodyPr anchor="ctr">
            <a:normAutofit/>
          </a:bodyPr>
          <a:lstStyle/>
          <a:p>
            <a:pPr>
              <a:lnSpc>
                <a:spcPct val="125000"/>
              </a:lnSpc>
              <a:spcBef>
                <a:spcPts val="0"/>
              </a:spcBef>
              <a:spcAft>
                <a:spcPts val="600"/>
              </a:spcAft>
            </a:pPr>
            <a:r>
              <a:rPr lang="en-US" sz="2700" dirty="0">
                <a:solidFill>
                  <a:schemeClr val="tx1"/>
                </a:solidFill>
                <a:latin typeface="Lucida Sans Unicode" panose="020B0602030504020204" pitchFamily="34" charset="0"/>
                <a:cs typeface="Lucida Sans Unicode" panose="020B0602030504020204" pitchFamily="34" charset="0"/>
              </a:rPr>
              <a:t>Lesson </a:t>
            </a:r>
            <a:r>
              <a:rPr lang="en-US" sz="2700" dirty="0" smtClean="0">
                <a:solidFill>
                  <a:schemeClr val="tx1"/>
                </a:solidFill>
                <a:latin typeface="Lucida Sans Unicode" panose="020B0602030504020204" pitchFamily="34" charset="0"/>
                <a:cs typeface="Lucida Sans Unicode" panose="020B0602030504020204" pitchFamily="34" charset="0"/>
              </a:rPr>
              <a:t>12</a:t>
            </a:r>
            <a:endParaRPr lang="en-US" sz="2700" dirty="0">
              <a:solidFill>
                <a:schemeClr val="tx1"/>
              </a:solidFill>
              <a:latin typeface="Lucida Sans Unicode" panose="020B0602030504020204" pitchFamily="34" charset="0"/>
              <a:cs typeface="Lucida Sans Unicode" panose="020B0602030504020204" pitchFamily="34" charset="0"/>
            </a:endParaRPr>
          </a:p>
          <a:p>
            <a:pPr>
              <a:lnSpc>
                <a:spcPct val="125000"/>
              </a:lnSpc>
              <a:spcBef>
                <a:spcPts val="0"/>
              </a:spcBef>
              <a:spcAft>
                <a:spcPts val="600"/>
              </a:spcAft>
            </a:pPr>
            <a:r>
              <a:rPr lang="en-US" sz="2700" dirty="0" smtClean="0">
                <a:solidFill>
                  <a:schemeClr val="tx1"/>
                </a:solidFill>
                <a:latin typeface="Lucida Sans Unicode" panose="020B0602030504020204" pitchFamily="34" charset="0"/>
                <a:cs typeface="Lucida Sans Unicode" panose="020B0602030504020204" pitchFamily="34" charset="0"/>
              </a:rPr>
              <a:t>Organization of Local Churches</a:t>
            </a:r>
            <a:endParaRPr lang="en-US" sz="27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64357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Various Descriptions of Elders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0000"/>
              </a:lnSpc>
              <a:spcBef>
                <a:spcPts val="0"/>
              </a:spcBef>
              <a:spcAft>
                <a:spcPts val="1800"/>
              </a:spcAft>
            </a:pPr>
            <a:r>
              <a:rPr lang="en-US" sz="2200" b="1" dirty="0" smtClean="0">
                <a:latin typeface="Lucida Sans Unicode" panose="020B0602030504020204" pitchFamily="34" charset="0"/>
                <a:cs typeface="Lucida Sans Unicode" panose="020B0602030504020204" pitchFamily="34" charset="0"/>
              </a:rPr>
              <a:t>elders</a:t>
            </a:r>
            <a:r>
              <a:rPr lang="en-US" sz="2200" dirty="0" smtClean="0">
                <a:latin typeface="Lucida Sans Unicode" panose="020B0602030504020204" pitchFamily="34" charset="0"/>
                <a:cs typeface="Lucida Sans Unicode" panose="020B0602030504020204" pitchFamily="34" charset="0"/>
              </a:rPr>
              <a:t> </a:t>
            </a:r>
            <a:r>
              <a:rPr lang="en-US" sz="2200" dirty="0">
                <a:latin typeface="Lucida Sans Unicode" panose="020B0602030504020204" pitchFamily="34" charset="0"/>
                <a:cs typeface="Lucida Sans Unicode" panose="020B0602030504020204" pitchFamily="34" charset="0"/>
              </a:rPr>
              <a:t>(Acts </a:t>
            </a:r>
            <a:r>
              <a:rPr lang="en-US" sz="2200" dirty="0" smtClean="0">
                <a:latin typeface="Lucida Sans Unicode" panose="020B0602030504020204" pitchFamily="34" charset="0"/>
                <a:cs typeface="Lucida Sans Unicode" panose="020B0602030504020204" pitchFamily="34" charset="0"/>
              </a:rPr>
              <a:t>11:30; 14:23</a:t>
            </a:r>
            <a:r>
              <a:rPr lang="en-US" sz="2200" dirty="0">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15:2, 4, 6, 22-23; 16:4; 20:17; 21:18; </a:t>
            </a:r>
            <a:r>
              <a:rPr lang="en-US" sz="2200" dirty="0">
                <a:latin typeface="Lucida Sans Unicode" panose="020B0602030504020204" pitchFamily="34" charset="0"/>
                <a:cs typeface="Lucida Sans Unicode" panose="020B0602030504020204" pitchFamily="34" charset="0"/>
              </a:rPr>
              <a:t>1 </a:t>
            </a:r>
            <a:r>
              <a:rPr lang="en-US" sz="2200" dirty="0" smtClean="0">
                <a:latin typeface="Lucida Sans Unicode" panose="020B0602030504020204" pitchFamily="34" charset="0"/>
                <a:cs typeface="Lucida Sans Unicode" panose="020B0602030504020204" pitchFamily="34" charset="0"/>
              </a:rPr>
              <a:t>Tim. 4:14; 5:17</a:t>
            </a:r>
            <a:r>
              <a:rPr lang="en-US" sz="2200" dirty="0">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19; Titus 1:5; Jam. 5:14;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1 Pet. 5:1).</a:t>
            </a:r>
            <a:endParaRPr lang="en-US" sz="2200" dirty="0">
              <a:latin typeface="Lucida Sans Unicode" panose="020B0602030504020204" pitchFamily="34" charset="0"/>
              <a:cs typeface="Lucida Sans Unicode" panose="020B0602030504020204" pitchFamily="34" charset="0"/>
            </a:endParaRPr>
          </a:p>
          <a:p>
            <a:pPr>
              <a:lnSpc>
                <a:spcPct val="120000"/>
              </a:lnSpc>
              <a:spcBef>
                <a:spcPts val="0"/>
              </a:spcBef>
              <a:spcAft>
                <a:spcPts val="1800"/>
              </a:spcAft>
            </a:pPr>
            <a:r>
              <a:rPr lang="en-US" sz="2200" b="1" dirty="0" smtClean="0">
                <a:latin typeface="Lucida Sans Unicode" panose="020B0602030504020204" pitchFamily="34" charset="0"/>
                <a:cs typeface="Lucida Sans Unicode" panose="020B0602030504020204" pitchFamily="34" charset="0"/>
              </a:rPr>
              <a:t>bishops</a:t>
            </a:r>
            <a:r>
              <a:rPr lang="en-US" sz="2200" dirty="0" smtClean="0">
                <a:latin typeface="Lucida Sans Unicode" panose="020B0602030504020204" pitchFamily="34" charset="0"/>
                <a:cs typeface="Lucida Sans Unicode" panose="020B0602030504020204" pitchFamily="34" charset="0"/>
              </a:rPr>
              <a:t> (Phil. 1:1; 1 </a:t>
            </a:r>
            <a:r>
              <a:rPr lang="en-US" sz="2200" dirty="0">
                <a:latin typeface="Lucida Sans Unicode" panose="020B0602030504020204" pitchFamily="34" charset="0"/>
                <a:cs typeface="Lucida Sans Unicode" panose="020B0602030504020204" pitchFamily="34" charset="0"/>
              </a:rPr>
              <a:t>Tim. </a:t>
            </a:r>
            <a:r>
              <a:rPr lang="en-US" sz="2200" dirty="0" smtClean="0">
                <a:latin typeface="Lucida Sans Unicode" panose="020B0602030504020204" pitchFamily="34" charset="0"/>
                <a:cs typeface="Lucida Sans Unicode" panose="020B0602030504020204" pitchFamily="34" charset="0"/>
              </a:rPr>
              <a:t>3:1-2</a:t>
            </a:r>
            <a:r>
              <a:rPr lang="en-US" sz="2200" dirty="0">
                <a:latin typeface="Lucida Sans Unicode" panose="020B0602030504020204" pitchFamily="34" charset="0"/>
                <a:cs typeface="Lucida Sans Unicode" panose="020B0602030504020204" pitchFamily="34" charset="0"/>
              </a:rPr>
              <a:t>; Titus 1:7) or </a:t>
            </a:r>
            <a:r>
              <a:rPr lang="en-US" sz="2200" b="1" dirty="0" smtClean="0">
                <a:latin typeface="Lucida Sans Unicode" panose="020B0602030504020204" pitchFamily="34" charset="0"/>
                <a:cs typeface="Lucida Sans Unicode" panose="020B0602030504020204" pitchFamily="34" charset="0"/>
              </a:rPr>
              <a:t>overseers</a:t>
            </a:r>
            <a:r>
              <a:rPr lang="en-US" sz="2200" dirty="0" smtClean="0">
                <a:latin typeface="Lucida Sans Unicode" panose="020B0602030504020204" pitchFamily="34" charset="0"/>
                <a:cs typeface="Lucida Sans Unicode" panose="020B0602030504020204" pitchFamily="34" charset="0"/>
              </a:rPr>
              <a:t> </a:t>
            </a:r>
            <a:r>
              <a:rPr lang="en-US" sz="2200" dirty="0">
                <a:latin typeface="Lucida Sans Unicode" panose="020B0602030504020204" pitchFamily="34" charset="0"/>
                <a:cs typeface="Lucida Sans Unicode" panose="020B0602030504020204" pitchFamily="34" charset="0"/>
              </a:rPr>
              <a:t>(Acts 20:28; 1 Pet. 5:2</a:t>
            </a:r>
            <a:r>
              <a:rPr lang="en-US" sz="2200" dirty="0" smtClean="0">
                <a:latin typeface="Lucida Sans Unicode" panose="020B0602030504020204" pitchFamily="34" charset="0"/>
                <a:cs typeface="Lucida Sans Unicode" panose="020B0602030504020204" pitchFamily="34" charset="0"/>
              </a:rPr>
              <a:t>)</a:t>
            </a:r>
          </a:p>
          <a:p>
            <a:pPr lvl="1">
              <a:lnSpc>
                <a:spcPct val="12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NASV uses the word overseers in </a:t>
            </a:r>
            <a:r>
              <a:rPr lang="en-US" b="1" dirty="0" smtClean="0">
                <a:latin typeface="Lucida Sans Unicode" panose="020B0602030504020204" pitchFamily="34" charset="0"/>
                <a:cs typeface="Lucida Sans Unicode" panose="020B0602030504020204" pitchFamily="34" charset="0"/>
              </a:rPr>
              <a:t>all</a:t>
            </a:r>
            <a:r>
              <a:rPr lang="en-US" dirty="0" smtClean="0">
                <a:latin typeface="Lucida Sans Unicode" panose="020B0602030504020204" pitchFamily="34" charset="0"/>
                <a:cs typeface="Lucida Sans Unicode" panose="020B0602030504020204" pitchFamily="34" charset="0"/>
              </a:rPr>
              <a:t> the above passages.</a:t>
            </a:r>
            <a:endParaRPr lang="en-US" dirty="0">
              <a:latin typeface="Lucida Sans Unicode" panose="020B0602030504020204" pitchFamily="34" charset="0"/>
              <a:cs typeface="Lucida Sans Unicode" panose="020B0602030504020204" pitchFamily="34" charset="0"/>
            </a:endParaRPr>
          </a:p>
          <a:p>
            <a:pPr>
              <a:lnSpc>
                <a:spcPct val="120000"/>
              </a:lnSpc>
              <a:spcBef>
                <a:spcPts val="0"/>
              </a:spcBef>
              <a:spcAft>
                <a:spcPts val="1800"/>
              </a:spcAft>
            </a:pPr>
            <a:r>
              <a:rPr lang="en-US" sz="2200" b="1" dirty="0" smtClean="0">
                <a:latin typeface="Lucida Sans Unicode" panose="020B0602030504020204" pitchFamily="34" charset="0"/>
                <a:cs typeface="Lucida Sans Unicode" panose="020B0602030504020204" pitchFamily="34" charset="0"/>
              </a:rPr>
              <a:t>pastors</a:t>
            </a:r>
            <a:r>
              <a:rPr lang="en-US" sz="2200" dirty="0" smtClean="0">
                <a:latin typeface="Lucida Sans Unicode" panose="020B0602030504020204" pitchFamily="34" charset="0"/>
                <a:cs typeface="Lucida Sans Unicode" panose="020B0602030504020204" pitchFamily="34" charset="0"/>
              </a:rPr>
              <a:t> </a:t>
            </a:r>
            <a:r>
              <a:rPr lang="en-US" sz="2200" dirty="0">
                <a:latin typeface="Lucida Sans Unicode" panose="020B0602030504020204" pitchFamily="34" charset="0"/>
                <a:cs typeface="Lucida Sans Unicode" panose="020B0602030504020204" pitchFamily="34" charset="0"/>
              </a:rPr>
              <a:t>(Eph. 4:11) or </a:t>
            </a:r>
            <a:r>
              <a:rPr lang="en-US" sz="2200" b="1" dirty="0" smtClean="0">
                <a:latin typeface="Lucida Sans Unicode" panose="020B0602030504020204" pitchFamily="34" charset="0"/>
                <a:cs typeface="Lucida Sans Unicode" panose="020B0602030504020204" pitchFamily="34" charset="0"/>
              </a:rPr>
              <a:t>shepherds</a:t>
            </a:r>
            <a:r>
              <a:rPr lang="en-US" sz="2200" dirty="0" smtClean="0">
                <a:latin typeface="Lucida Sans Unicode" panose="020B0602030504020204" pitchFamily="34" charset="0"/>
                <a:cs typeface="Lucida Sans Unicode" panose="020B0602030504020204" pitchFamily="34" charset="0"/>
              </a:rPr>
              <a:t> </a:t>
            </a:r>
            <a:r>
              <a:rPr lang="en-US" sz="2200" dirty="0">
                <a:latin typeface="Lucida Sans Unicode" panose="020B0602030504020204" pitchFamily="34" charset="0"/>
                <a:cs typeface="Lucida Sans Unicode" panose="020B0602030504020204" pitchFamily="34" charset="0"/>
              </a:rPr>
              <a:t>(Acts 20:28</a:t>
            </a:r>
            <a:r>
              <a:rPr lang="en-US" sz="2200" dirty="0" smtClean="0">
                <a:latin typeface="Lucida Sans Unicode" panose="020B0602030504020204" pitchFamily="34" charset="0"/>
                <a:cs typeface="Lucida Sans Unicode" panose="020B0602030504020204" pitchFamily="34" charset="0"/>
              </a:rPr>
              <a:t>; 1 </a:t>
            </a:r>
            <a:r>
              <a:rPr lang="en-US" sz="2200" dirty="0">
                <a:latin typeface="Lucida Sans Unicode" panose="020B0602030504020204" pitchFamily="34" charset="0"/>
                <a:cs typeface="Lucida Sans Unicode" panose="020B0602030504020204" pitchFamily="34" charset="0"/>
              </a:rPr>
              <a:t>Pet. 5:2)</a:t>
            </a:r>
          </a:p>
          <a:p>
            <a:pPr>
              <a:lnSpc>
                <a:spcPct val="120000"/>
              </a:lnSpc>
              <a:spcBef>
                <a:spcPts val="0"/>
              </a:spcBef>
              <a:spcAft>
                <a:spcPts val="1800"/>
              </a:spcAft>
            </a:pPr>
            <a:r>
              <a:rPr lang="en-US" sz="2200" b="1" dirty="0" smtClean="0">
                <a:latin typeface="Lucida Sans Unicode" panose="020B0602030504020204" pitchFamily="34" charset="0"/>
                <a:cs typeface="Lucida Sans Unicode" panose="020B0602030504020204" pitchFamily="34" charset="0"/>
              </a:rPr>
              <a:t>stewards</a:t>
            </a:r>
            <a:r>
              <a:rPr lang="en-US" sz="2200" dirty="0" smtClean="0">
                <a:latin typeface="Lucida Sans Unicode" panose="020B0602030504020204" pitchFamily="34" charset="0"/>
                <a:cs typeface="Lucida Sans Unicode" panose="020B0602030504020204" pitchFamily="34" charset="0"/>
              </a:rPr>
              <a:t> </a:t>
            </a:r>
            <a:r>
              <a:rPr lang="en-US" sz="2200" dirty="0">
                <a:latin typeface="Lucida Sans Unicode" panose="020B0602030504020204" pitchFamily="34" charset="0"/>
                <a:cs typeface="Lucida Sans Unicode" panose="020B0602030504020204" pitchFamily="34" charset="0"/>
              </a:rPr>
              <a:t>(Titus 1:7; 1 Pet. </a:t>
            </a:r>
            <a:r>
              <a:rPr lang="en-US" sz="2200" dirty="0" smtClean="0">
                <a:latin typeface="Lucida Sans Unicode" panose="020B0602030504020204" pitchFamily="34" charset="0"/>
                <a:cs typeface="Lucida Sans Unicode" panose="020B0602030504020204" pitchFamily="34" charset="0"/>
              </a:rPr>
              <a:t>5:3—“those entrusted to you”).</a:t>
            </a:r>
            <a:endParaRPr lang="en-US" sz="2200" dirty="0">
              <a:latin typeface="Lucida Sans Unicode" panose="020B0602030504020204" pitchFamily="34" charset="0"/>
              <a:cs typeface="Lucida Sans Unicode" panose="020B0602030504020204" pitchFamily="34" charset="0"/>
            </a:endParaRPr>
          </a:p>
          <a:p>
            <a:pPr>
              <a:lnSpc>
                <a:spcPct val="120000"/>
              </a:lnSpc>
              <a:spcBef>
                <a:spcPts val="0"/>
              </a:spcBef>
              <a:spcAft>
                <a:spcPts val="1800"/>
              </a:spcAft>
            </a:pPr>
            <a:r>
              <a:rPr lang="en-US" sz="2200" b="1" dirty="0" smtClean="0">
                <a:latin typeface="Lucida Sans Unicode" panose="020B0602030504020204" pitchFamily="34" charset="0"/>
                <a:cs typeface="Lucida Sans Unicode" panose="020B0602030504020204" pitchFamily="34" charset="0"/>
              </a:rPr>
              <a:t>rulers</a:t>
            </a:r>
            <a:r>
              <a:rPr lang="en-US" sz="2200" dirty="0" smtClean="0">
                <a:latin typeface="Lucida Sans Unicode" panose="020B0602030504020204" pitchFamily="34" charset="0"/>
                <a:cs typeface="Lucida Sans Unicode" panose="020B0602030504020204" pitchFamily="34" charset="0"/>
              </a:rPr>
              <a:t> </a:t>
            </a:r>
            <a:r>
              <a:rPr lang="en-US" sz="2200" dirty="0">
                <a:latin typeface="Lucida Sans Unicode" panose="020B0602030504020204" pitchFamily="34" charset="0"/>
                <a:cs typeface="Lucida Sans Unicode" panose="020B0602030504020204" pitchFamily="34" charset="0"/>
              </a:rPr>
              <a:t>(Hebrews 13:17; 1 Tim. 3:4-5; 5:17</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8373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Elders in every local church</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“So when they had appointed </a:t>
            </a:r>
            <a:r>
              <a:rPr lang="en-US" sz="2200" b="1" dirty="0" smtClean="0">
                <a:latin typeface="Lucida Sans Unicode" panose="020B0602030504020204" pitchFamily="34" charset="0"/>
                <a:cs typeface="Lucida Sans Unicode" panose="020B0602030504020204" pitchFamily="34" charset="0"/>
              </a:rPr>
              <a:t>elders in every church</a:t>
            </a:r>
            <a:r>
              <a:rPr lang="en-US" sz="2200" dirty="0" smtClean="0">
                <a:latin typeface="Lucida Sans Unicode" panose="020B0602030504020204" pitchFamily="34" charset="0"/>
                <a:cs typeface="Lucida Sans Unicode" panose="020B0602030504020204" pitchFamily="34" charset="0"/>
              </a:rPr>
              <a:t>…” (Acts 14:23).</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“For this reason I left you in Crete, that you should set in order the things that are lacking, and appoint </a:t>
            </a:r>
            <a:r>
              <a:rPr lang="en-US" sz="2200" b="1" dirty="0" smtClean="0">
                <a:latin typeface="Lucida Sans Unicode" panose="020B0602030504020204" pitchFamily="34" charset="0"/>
                <a:cs typeface="Lucida Sans Unicode" panose="020B0602030504020204" pitchFamily="34" charset="0"/>
              </a:rPr>
              <a:t>elders in every city</a:t>
            </a:r>
            <a:r>
              <a:rPr lang="en-US" sz="2200" dirty="0" smtClean="0">
                <a:latin typeface="Lucida Sans Unicode" panose="020B0602030504020204" pitchFamily="34" charset="0"/>
                <a:cs typeface="Lucida Sans Unicode" panose="020B0602030504020204" pitchFamily="34" charset="0"/>
              </a:rPr>
              <a:t> as I commanded you” (Titus 1:5).</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What if a local church presently has no qualified men to serve as elders? Appoint the best they’ve got?</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Same situation as above, except they have men qualified to serve as deacons. Appoint deacons without elders?</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5907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Okay to have just one elder?</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“Let him call for the </a:t>
            </a:r>
            <a:r>
              <a:rPr lang="en-US" b="1" dirty="0">
                <a:latin typeface="Lucida Sans Unicode" panose="020B0602030504020204" pitchFamily="34" charset="0"/>
                <a:cs typeface="Lucida Sans Unicode" panose="020B0602030504020204" pitchFamily="34" charset="0"/>
              </a:rPr>
              <a:t>elders</a:t>
            </a:r>
            <a:r>
              <a:rPr lang="en-US" dirty="0">
                <a:latin typeface="Lucida Sans Unicode" panose="020B0602030504020204" pitchFamily="34" charset="0"/>
                <a:cs typeface="Lucida Sans Unicode" panose="020B0602030504020204" pitchFamily="34" charset="0"/>
              </a:rPr>
              <a:t> of the church” (Jam. 5:14).</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“Appoint </a:t>
            </a:r>
            <a:r>
              <a:rPr lang="en-US" b="1" dirty="0" smtClean="0">
                <a:latin typeface="Lucida Sans Unicode" panose="020B0602030504020204" pitchFamily="34" charset="0"/>
                <a:cs typeface="Lucida Sans Unicode" panose="020B0602030504020204" pitchFamily="34" charset="0"/>
              </a:rPr>
              <a:t>elders</a:t>
            </a:r>
            <a:r>
              <a:rPr lang="en-US" dirty="0" smtClean="0">
                <a:latin typeface="Lucida Sans Unicode" panose="020B0602030504020204" pitchFamily="34" charset="0"/>
                <a:cs typeface="Lucida Sans Unicode" panose="020B0602030504020204" pitchFamily="34" charset="0"/>
              </a:rPr>
              <a:t> in every church” (Acts 14:23); “appoint </a:t>
            </a:r>
            <a:r>
              <a:rPr lang="en-US" b="1" dirty="0" smtClean="0">
                <a:latin typeface="Lucida Sans Unicode" panose="020B0602030504020204" pitchFamily="34" charset="0"/>
                <a:cs typeface="Lucida Sans Unicode" panose="020B0602030504020204" pitchFamily="34" charset="0"/>
              </a:rPr>
              <a:t>elders</a:t>
            </a:r>
            <a:r>
              <a:rPr lang="en-US" dirty="0" smtClean="0">
                <a:latin typeface="Lucida Sans Unicode" panose="020B0602030504020204" pitchFamily="34" charset="0"/>
                <a:cs typeface="Lucida Sans Unicode" panose="020B0602030504020204" pitchFamily="34" charset="0"/>
              </a:rPr>
              <a:t> in every city” (Titus 1:5).</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These churches, then, would have had more than one.</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Church at Jerusalem had more than one (Acts 15:2, 4, 6, 22-23; 16:4).</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Church at Ephesus had more than one (Acts 20:17).</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Church at Philippi had more than one (Phil. 1:1).</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2298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Deacons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457200" y="1600200"/>
            <a:ext cx="8305800" cy="4876800"/>
          </a:xfrm>
        </p:spPr>
        <p:txBody>
          <a:bodyPr anchor="ctr">
            <a:normAutofit/>
          </a:bodyPr>
          <a:lstStyle/>
          <a:p>
            <a:pPr hangingPunct="0">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The English word </a:t>
            </a:r>
            <a:r>
              <a:rPr lang="en-US" i="1" dirty="0">
                <a:latin typeface="Lucida Sans Unicode" panose="020B0602030504020204" pitchFamily="34" charset="0"/>
                <a:cs typeface="Lucida Sans Unicode" panose="020B0602030504020204" pitchFamily="34" charset="0"/>
              </a:rPr>
              <a:t>deacon</a:t>
            </a:r>
            <a:r>
              <a:rPr lang="en-US" dirty="0">
                <a:latin typeface="Lucida Sans Unicode" panose="020B0602030504020204" pitchFamily="34" charset="0"/>
                <a:cs typeface="Lucida Sans Unicode" panose="020B0602030504020204" pitchFamily="34" charset="0"/>
              </a:rPr>
              <a:t> is translated from the Greek word </a:t>
            </a:r>
            <a:r>
              <a:rPr lang="en-US" i="1" dirty="0" err="1">
                <a:latin typeface="Lucida Sans Unicode" panose="020B0602030504020204" pitchFamily="34" charset="0"/>
                <a:cs typeface="Lucida Sans Unicode" panose="020B0602030504020204" pitchFamily="34" charset="0"/>
              </a:rPr>
              <a:t>diakonos</a:t>
            </a:r>
            <a:r>
              <a:rPr lang="en-US" dirty="0">
                <a:latin typeface="Lucida Sans Unicode" panose="020B0602030504020204" pitchFamily="34" charset="0"/>
                <a:cs typeface="Lucida Sans Unicode" panose="020B0602030504020204" pitchFamily="34" charset="0"/>
              </a:rPr>
              <a:t> (30x).</a:t>
            </a:r>
            <a:endParaRPr lang="en-US" sz="2200" dirty="0">
              <a:latin typeface="Lucida Sans Unicode" panose="020B0602030504020204" pitchFamily="34" charset="0"/>
              <a:cs typeface="Lucida Sans Unicode" panose="020B0602030504020204" pitchFamily="34" charset="0"/>
            </a:endParaRPr>
          </a:p>
          <a:p>
            <a:pPr lvl="1" hangingPunct="0">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Vine: “primarily denotes a servant, whether doing servile work, or as an attendant rendering free service, without particular reference to its character.”</a:t>
            </a:r>
          </a:p>
          <a:p>
            <a:pPr lvl="1" hangingPunct="0">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Thayer: “one who executes the commands of another; a servant, an attendant, a minister.”</a:t>
            </a:r>
          </a:p>
          <a:p>
            <a:pPr>
              <a:lnSpc>
                <a:spcPct val="125000"/>
              </a:lnSpc>
              <a:spcBef>
                <a:spcPts val="0"/>
              </a:spcBef>
              <a:spcAft>
                <a:spcPts val="1800"/>
              </a:spcAft>
            </a:pP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8683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General and Specific Usage</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457200" y="1600200"/>
            <a:ext cx="8382000" cy="4876800"/>
          </a:xfrm>
        </p:spPr>
        <p:txBody>
          <a:bodyPr anchor="ctr">
            <a:normAutofit/>
          </a:bodyPr>
          <a:lstStyle/>
          <a:p>
            <a:pPr hangingPunct="0">
              <a:lnSpc>
                <a:spcPct val="120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Used </a:t>
            </a:r>
            <a:r>
              <a:rPr lang="en-US" b="1" dirty="0">
                <a:latin typeface="Lucida Sans Unicode" panose="020B0602030504020204" pitchFamily="34" charset="0"/>
                <a:cs typeface="Lucida Sans Unicode" panose="020B0602030504020204" pitchFamily="34" charset="0"/>
              </a:rPr>
              <a:t>generally</a:t>
            </a:r>
            <a:r>
              <a:rPr lang="en-US" dirty="0">
                <a:latin typeface="Lucida Sans Unicode" panose="020B0602030504020204" pitchFamily="34" charset="0"/>
                <a:cs typeface="Lucida Sans Unicode" panose="020B0602030504020204" pitchFamily="34" charset="0"/>
              </a:rPr>
              <a:t>, it is translated servant or minister. </a:t>
            </a:r>
          </a:p>
          <a:p>
            <a:pPr lvl="1" hangingPunct="0">
              <a:lnSpc>
                <a:spcPct val="120000"/>
              </a:lnSpc>
              <a:spcBef>
                <a:spcPts val="0"/>
              </a:spcBef>
              <a:spcAft>
                <a:spcPts val="900"/>
              </a:spcAft>
            </a:pPr>
            <a:r>
              <a:rPr lang="en-US" sz="1900" dirty="0">
                <a:latin typeface="Lucida Sans Unicode" panose="020B0602030504020204" pitchFamily="34" charset="0"/>
                <a:cs typeface="Lucida Sans Unicode" panose="020B0602030504020204" pitchFamily="34" charset="0"/>
              </a:rPr>
              <a:t>Jesus (“a </a:t>
            </a:r>
            <a:r>
              <a:rPr lang="en-US" sz="1900" b="1" dirty="0">
                <a:latin typeface="Lucida Sans Unicode" panose="020B0602030504020204" pitchFamily="34" charset="0"/>
                <a:cs typeface="Lucida Sans Unicode" panose="020B0602030504020204" pitchFamily="34" charset="0"/>
              </a:rPr>
              <a:t>servant</a:t>
            </a:r>
            <a:r>
              <a:rPr lang="en-US" sz="1900" dirty="0">
                <a:latin typeface="Lucida Sans Unicode" panose="020B0602030504020204" pitchFamily="34" charset="0"/>
                <a:cs typeface="Lucida Sans Unicode" panose="020B0602030504020204" pitchFamily="34" charset="0"/>
              </a:rPr>
              <a:t> to the circumcision”—Rom. 15:8).</a:t>
            </a:r>
          </a:p>
          <a:p>
            <a:pPr lvl="1" hangingPunct="0">
              <a:lnSpc>
                <a:spcPct val="120000"/>
              </a:lnSpc>
              <a:spcBef>
                <a:spcPts val="0"/>
              </a:spcBef>
              <a:spcAft>
                <a:spcPts val="900"/>
              </a:spcAft>
            </a:pPr>
            <a:r>
              <a:rPr lang="en-US" sz="1900" dirty="0">
                <a:latin typeface="Lucida Sans Unicode" panose="020B0602030504020204" pitchFamily="34" charset="0"/>
                <a:cs typeface="Lucida Sans Unicode" panose="020B0602030504020204" pitchFamily="34" charset="0"/>
              </a:rPr>
              <a:t>The apostles (“</a:t>
            </a:r>
            <a:r>
              <a:rPr lang="en-US" sz="1900" b="1" dirty="0">
                <a:latin typeface="Lucida Sans Unicode" panose="020B0602030504020204" pitchFamily="34" charset="0"/>
                <a:cs typeface="Lucida Sans Unicode" panose="020B0602030504020204" pitchFamily="34" charset="0"/>
              </a:rPr>
              <a:t>ministers</a:t>
            </a:r>
            <a:r>
              <a:rPr lang="en-US" sz="1900" dirty="0">
                <a:latin typeface="Lucida Sans Unicode" panose="020B0602030504020204" pitchFamily="34" charset="0"/>
                <a:cs typeface="Lucida Sans Unicode" panose="020B0602030504020204" pitchFamily="34" charset="0"/>
              </a:rPr>
              <a:t> of the new </a:t>
            </a:r>
            <a:r>
              <a:rPr lang="en-US" sz="1900" dirty="0" smtClean="0">
                <a:latin typeface="Lucida Sans Unicode" panose="020B0602030504020204" pitchFamily="34" charset="0"/>
                <a:cs typeface="Lucida Sans Unicode" panose="020B0602030504020204" pitchFamily="34" charset="0"/>
              </a:rPr>
              <a:t>covenant”—2 </a:t>
            </a:r>
            <a:r>
              <a:rPr lang="en-US" sz="1900" dirty="0">
                <a:latin typeface="Lucida Sans Unicode" panose="020B0602030504020204" pitchFamily="34" charset="0"/>
                <a:cs typeface="Lucida Sans Unicode" panose="020B0602030504020204" pitchFamily="34" charset="0"/>
              </a:rPr>
              <a:t>Cor. 3:6)</a:t>
            </a:r>
          </a:p>
          <a:p>
            <a:pPr lvl="1" hangingPunct="0">
              <a:lnSpc>
                <a:spcPct val="120000"/>
              </a:lnSpc>
              <a:spcBef>
                <a:spcPts val="0"/>
              </a:spcBef>
              <a:spcAft>
                <a:spcPts val="900"/>
              </a:spcAft>
            </a:pPr>
            <a:r>
              <a:rPr lang="en-US" sz="1900" dirty="0">
                <a:latin typeface="Lucida Sans Unicode" panose="020B0602030504020204" pitchFamily="34" charset="0"/>
                <a:cs typeface="Lucida Sans Unicode" panose="020B0602030504020204" pitchFamily="34" charset="0"/>
              </a:rPr>
              <a:t>Timothy, an evangelist (“a good </a:t>
            </a:r>
            <a:r>
              <a:rPr lang="en-US" sz="1900" b="1" dirty="0">
                <a:latin typeface="Lucida Sans Unicode" panose="020B0602030504020204" pitchFamily="34" charset="0"/>
                <a:cs typeface="Lucida Sans Unicode" panose="020B0602030504020204" pitchFamily="34" charset="0"/>
              </a:rPr>
              <a:t>minister</a:t>
            </a:r>
            <a:r>
              <a:rPr lang="en-US" sz="1900" dirty="0">
                <a:latin typeface="Lucida Sans Unicode" panose="020B0602030504020204" pitchFamily="34" charset="0"/>
                <a:cs typeface="Lucida Sans Unicode" panose="020B0602030504020204" pitchFamily="34" charset="0"/>
              </a:rPr>
              <a:t> of Jesus </a:t>
            </a:r>
            <a:r>
              <a:rPr lang="en-US" sz="1900" dirty="0" smtClean="0">
                <a:latin typeface="Lucida Sans Unicode" panose="020B0602030504020204" pitchFamily="34" charset="0"/>
                <a:cs typeface="Lucida Sans Unicode" panose="020B0602030504020204" pitchFamily="34" charset="0"/>
              </a:rPr>
              <a:t>Christ”—</a:t>
            </a:r>
            <a:br>
              <a:rPr lang="en-US" sz="1900" dirty="0" smtClean="0">
                <a:latin typeface="Lucida Sans Unicode" panose="020B0602030504020204" pitchFamily="34" charset="0"/>
                <a:cs typeface="Lucida Sans Unicode" panose="020B0602030504020204" pitchFamily="34" charset="0"/>
              </a:rPr>
            </a:br>
            <a:r>
              <a:rPr lang="en-US" sz="1900" dirty="0" smtClean="0">
                <a:latin typeface="Lucida Sans Unicode" panose="020B0602030504020204" pitchFamily="34" charset="0"/>
                <a:cs typeface="Lucida Sans Unicode" panose="020B0602030504020204" pitchFamily="34" charset="0"/>
              </a:rPr>
              <a:t>1 Tim</a:t>
            </a:r>
            <a:r>
              <a:rPr lang="en-US" sz="1900" dirty="0">
                <a:latin typeface="Lucida Sans Unicode" panose="020B0602030504020204" pitchFamily="34" charset="0"/>
                <a:cs typeface="Lucida Sans Unicode" panose="020B0602030504020204" pitchFamily="34" charset="0"/>
              </a:rPr>
              <a:t>. 4:6).</a:t>
            </a:r>
          </a:p>
          <a:p>
            <a:pPr lvl="1" hangingPunct="0">
              <a:lnSpc>
                <a:spcPct val="120000"/>
              </a:lnSpc>
              <a:spcBef>
                <a:spcPts val="0"/>
              </a:spcBef>
              <a:spcAft>
                <a:spcPts val="900"/>
              </a:spcAft>
            </a:pPr>
            <a:r>
              <a:rPr lang="en-US" sz="1900" dirty="0">
                <a:latin typeface="Lucida Sans Unicode" panose="020B0602030504020204" pitchFamily="34" charset="0"/>
                <a:cs typeface="Lucida Sans Unicode" panose="020B0602030504020204" pitchFamily="34" charset="0"/>
              </a:rPr>
              <a:t>Civil authorities (“God’s </a:t>
            </a:r>
            <a:r>
              <a:rPr lang="en-US" sz="1900" b="1" dirty="0">
                <a:latin typeface="Lucida Sans Unicode" panose="020B0602030504020204" pitchFamily="34" charset="0"/>
                <a:cs typeface="Lucida Sans Unicode" panose="020B0602030504020204" pitchFamily="34" charset="0"/>
              </a:rPr>
              <a:t>minister</a:t>
            </a:r>
            <a:r>
              <a:rPr lang="en-US" sz="1900" dirty="0">
                <a:latin typeface="Lucida Sans Unicode" panose="020B0602030504020204" pitchFamily="34" charset="0"/>
                <a:cs typeface="Lucida Sans Unicode" panose="020B0602030504020204" pitchFamily="34" charset="0"/>
              </a:rPr>
              <a:t> to you for good”—Rom. 13:4).</a:t>
            </a:r>
          </a:p>
          <a:p>
            <a:pPr lvl="1" hangingPunct="0">
              <a:lnSpc>
                <a:spcPct val="120000"/>
              </a:lnSpc>
              <a:spcBef>
                <a:spcPts val="0"/>
              </a:spcBef>
              <a:spcAft>
                <a:spcPts val="900"/>
              </a:spcAft>
            </a:pPr>
            <a:r>
              <a:rPr lang="en-US" sz="1900" dirty="0">
                <a:latin typeface="Lucida Sans Unicode" panose="020B0602030504020204" pitchFamily="34" charset="0"/>
                <a:cs typeface="Lucida Sans Unicode" panose="020B0602030504020204" pitchFamily="34" charset="0"/>
              </a:rPr>
              <a:t>Phoebe, a godly woman (“</a:t>
            </a:r>
            <a:r>
              <a:rPr lang="en-US" sz="1900" b="1" dirty="0">
                <a:latin typeface="Lucida Sans Unicode" panose="020B0602030504020204" pitchFamily="34" charset="0"/>
                <a:cs typeface="Lucida Sans Unicode" panose="020B0602030504020204" pitchFamily="34" charset="0"/>
              </a:rPr>
              <a:t>servant</a:t>
            </a:r>
            <a:r>
              <a:rPr lang="en-US" sz="1900" dirty="0">
                <a:latin typeface="Lucida Sans Unicode" panose="020B0602030504020204" pitchFamily="34" charset="0"/>
                <a:cs typeface="Lucida Sans Unicode" panose="020B0602030504020204" pitchFamily="34" charset="0"/>
              </a:rPr>
              <a:t> of the church in </a:t>
            </a:r>
            <a:r>
              <a:rPr lang="en-US" sz="1900" dirty="0" err="1">
                <a:latin typeface="Lucida Sans Unicode" panose="020B0602030504020204" pitchFamily="34" charset="0"/>
                <a:cs typeface="Lucida Sans Unicode" panose="020B0602030504020204" pitchFamily="34" charset="0"/>
              </a:rPr>
              <a:t>Cenchrea</a:t>
            </a:r>
            <a:r>
              <a:rPr lang="en-US" sz="1900" dirty="0">
                <a:latin typeface="Lucida Sans Unicode" panose="020B0602030504020204" pitchFamily="34" charset="0"/>
                <a:cs typeface="Lucida Sans Unicode" panose="020B0602030504020204" pitchFamily="34" charset="0"/>
              </a:rPr>
              <a:t>”—Rom. 16:1).</a:t>
            </a:r>
          </a:p>
          <a:p>
            <a:pPr lvl="1" hangingPunct="0">
              <a:lnSpc>
                <a:spcPct val="120000"/>
              </a:lnSpc>
              <a:spcBef>
                <a:spcPts val="0"/>
              </a:spcBef>
              <a:spcAft>
                <a:spcPts val="900"/>
              </a:spcAft>
            </a:pPr>
            <a:r>
              <a:rPr lang="en-US" sz="1900" dirty="0">
                <a:latin typeface="Lucida Sans Unicode" panose="020B0602030504020204" pitchFamily="34" charset="0"/>
                <a:cs typeface="Lucida Sans Unicode" panose="020B0602030504020204" pitchFamily="34" charset="0"/>
              </a:rPr>
              <a:t>All faithful followers of Christ (“if anyone serves Me, let him follow Me; and where I am, there My </a:t>
            </a:r>
            <a:r>
              <a:rPr lang="en-US" sz="1900" b="1" dirty="0">
                <a:latin typeface="Lucida Sans Unicode" panose="020B0602030504020204" pitchFamily="34" charset="0"/>
                <a:cs typeface="Lucida Sans Unicode" panose="020B0602030504020204" pitchFamily="34" charset="0"/>
              </a:rPr>
              <a:t>servant</a:t>
            </a:r>
            <a:r>
              <a:rPr lang="en-US" sz="1900" dirty="0">
                <a:latin typeface="Lucida Sans Unicode" panose="020B0602030504020204" pitchFamily="34" charset="0"/>
                <a:cs typeface="Lucida Sans Unicode" panose="020B0602030504020204" pitchFamily="34" charset="0"/>
              </a:rPr>
              <a:t> will be </a:t>
            </a:r>
            <a:r>
              <a:rPr lang="en-US" sz="1900" dirty="0" smtClean="0">
                <a:latin typeface="Lucida Sans Unicode" panose="020B0602030504020204" pitchFamily="34" charset="0"/>
                <a:cs typeface="Lucida Sans Unicode" panose="020B0602030504020204" pitchFamily="34" charset="0"/>
              </a:rPr>
              <a:t>also”—</a:t>
            </a:r>
            <a:br>
              <a:rPr lang="en-US" sz="1900" dirty="0" smtClean="0">
                <a:latin typeface="Lucida Sans Unicode" panose="020B0602030504020204" pitchFamily="34" charset="0"/>
                <a:cs typeface="Lucida Sans Unicode" panose="020B0602030504020204" pitchFamily="34" charset="0"/>
              </a:rPr>
            </a:br>
            <a:r>
              <a:rPr lang="en-US" sz="1900" dirty="0" smtClean="0">
                <a:latin typeface="Lucida Sans Unicode" panose="020B0602030504020204" pitchFamily="34" charset="0"/>
                <a:cs typeface="Lucida Sans Unicode" panose="020B0602030504020204" pitchFamily="34" charset="0"/>
              </a:rPr>
              <a:t>John </a:t>
            </a:r>
            <a:r>
              <a:rPr lang="en-US" sz="1900" dirty="0">
                <a:latin typeface="Lucida Sans Unicode" panose="020B0602030504020204" pitchFamily="34" charset="0"/>
                <a:cs typeface="Lucida Sans Unicode" panose="020B0602030504020204" pitchFamily="34" charset="0"/>
              </a:rPr>
              <a:t>12:26</a:t>
            </a:r>
            <a:r>
              <a:rPr lang="en-US" sz="1900" dirty="0" smtClean="0">
                <a:latin typeface="Lucida Sans Unicode" panose="020B0602030504020204" pitchFamily="34" charset="0"/>
                <a:cs typeface="Lucida Sans Unicode" panose="020B0602030504020204" pitchFamily="34" charset="0"/>
              </a:rPr>
              <a:t>).</a:t>
            </a:r>
            <a:endParaRPr lang="en-US" sz="19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62627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General and Specific Usage</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457200" y="1600200"/>
            <a:ext cx="8305800" cy="4876800"/>
          </a:xfrm>
        </p:spPr>
        <p:txBody>
          <a:bodyPr anchor="ctr">
            <a:normAutofit/>
          </a:bodyPr>
          <a:lstStyle/>
          <a:p>
            <a:pPr hangingPunct="0">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When used in a </a:t>
            </a:r>
            <a:r>
              <a:rPr lang="en-US" b="1" dirty="0">
                <a:latin typeface="Lucida Sans Unicode" panose="020B0602030504020204" pitchFamily="34" charset="0"/>
                <a:cs typeface="Lucida Sans Unicode" panose="020B0602030504020204" pitchFamily="34" charset="0"/>
              </a:rPr>
              <a:t>specific</a:t>
            </a:r>
            <a:r>
              <a:rPr lang="en-US" dirty="0">
                <a:latin typeface="Lucida Sans Unicode" panose="020B0602030504020204" pitchFamily="34" charset="0"/>
                <a:cs typeface="Lucida Sans Unicode" panose="020B0602030504020204" pitchFamily="34" charset="0"/>
              </a:rPr>
              <a:t> or </a:t>
            </a:r>
            <a:r>
              <a:rPr lang="en-US" b="1" dirty="0">
                <a:latin typeface="Lucida Sans Unicode" panose="020B0602030504020204" pitchFamily="34" charset="0"/>
                <a:cs typeface="Lucida Sans Unicode" panose="020B0602030504020204" pitchFamily="34" charset="0"/>
              </a:rPr>
              <a:t>special</a:t>
            </a:r>
            <a:r>
              <a:rPr lang="en-US" dirty="0">
                <a:latin typeface="Lucida Sans Unicode" panose="020B0602030504020204" pitchFamily="34" charset="0"/>
                <a:cs typeface="Lucida Sans Unicode" panose="020B0602030504020204" pitchFamily="34" charset="0"/>
              </a:rPr>
              <a:t> sense, it is translated deacon.</a:t>
            </a:r>
          </a:p>
          <a:p>
            <a:pPr lvl="1" hangingPunct="0">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“To all the saints in Christ Jesus who are in Philippi, with the bishops and </a:t>
            </a:r>
            <a:r>
              <a:rPr lang="en-US" sz="2200" b="1" dirty="0" smtClean="0">
                <a:latin typeface="Lucida Sans Unicode" panose="020B0602030504020204" pitchFamily="34" charset="0"/>
                <a:cs typeface="Lucida Sans Unicode" panose="020B0602030504020204" pitchFamily="34" charset="0"/>
              </a:rPr>
              <a:t>deacons</a:t>
            </a:r>
            <a:r>
              <a:rPr lang="en-US" sz="2200" dirty="0" smtClean="0">
                <a:latin typeface="Lucida Sans Unicode" panose="020B0602030504020204" pitchFamily="34" charset="0"/>
                <a:cs typeface="Lucida Sans Unicode" panose="020B0602030504020204" pitchFamily="34" charset="0"/>
              </a:rPr>
              <a:t>” (Phil. 1:1)—obviously </a:t>
            </a:r>
            <a:r>
              <a:rPr lang="en-US" sz="2200" dirty="0">
                <a:latin typeface="Lucida Sans Unicode" panose="020B0602030504020204" pitchFamily="34" charset="0"/>
                <a:cs typeface="Lucida Sans Unicode" panose="020B0602030504020204" pitchFamily="34" charset="0"/>
              </a:rPr>
              <a:t>talking about a distinct group of servants.</a:t>
            </a:r>
          </a:p>
          <a:p>
            <a:pPr lvl="1" hangingPunct="0">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All Christians are ministers or servants, but deacons are specially appointed servants. They have to meet specific qualifications (1 Tim. 3:8-13</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0896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Brief History Lesson</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0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Organizational changes were among the first major departures from the truth.</a:t>
            </a:r>
          </a:p>
          <a:p>
            <a:pPr lvl="1">
              <a:lnSpc>
                <a:spcPct val="120000"/>
              </a:lnSpc>
              <a:spcBef>
                <a:spcPts val="0"/>
              </a:spcBef>
              <a:spcAft>
                <a:spcPts val="1200"/>
              </a:spcAft>
            </a:pPr>
            <a:r>
              <a:rPr lang="en-US" sz="2100" dirty="0">
                <a:latin typeface="Lucida Sans Unicode" panose="020B0602030504020204" pitchFamily="34" charset="0"/>
                <a:cs typeface="Lucida Sans Unicode" panose="020B0602030504020204" pitchFamily="34" charset="0"/>
              </a:rPr>
              <a:t>One elder </a:t>
            </a:r>
            <a:r>
              <a:rPr lang="en-US" sz="2100" dirty="0" smtClean="0">
                <a:latin typeface="Lucida Sans Unicode" panose="020B0602030504020204" pitchFamily="34" charset="0"/>
                <a:cs typeface="Lucida Sans Unicode" panose="020B0602030504020204" pitchFamily="34" charset="0"/>
              </a:rPr>
              <a:t>elevated </a:t>
            </a:r>
            <a:r>
              <a:rPr lang="en-US" sz="2100" dirty="0">
                <a:latin typeface="Lucida Sans Unicode" panose="020B0602030504020204" pitchFamily="34" charset="0"/>
                <a:cs typeface="Lucida Sans Unicode" panose="020B0602030504020204" pitchFamily="34" charset="0"/>
              </a:rPr>
              <a:t>above </a:t>
            </a:r>
            <a:r>
              <a:rPr lang="en-US" sz="2100" dirty="0" smtClean="0">
                <a:latin typeface="Lucida Sans Unicode" panose="020B0602030504020204" pitchFamily="34" charset="0"/>
                <a:cs typeface="Lucida Sans Unicode" panose="020B0602030504020204" pitchFamily="34" charset="0"/>
              </a:rPr>
              <a:t>others</a:t>
            </a:r>
            <a:r>
              <a:rPr lang="en-US" sz="2100" dirty="0">
                <a:latin typeface="Lucida Sans Unicode" panose="020B0602030504020204" pitchFamily="34" charset="0"/>
                <a:cs typeface="Lucida Sans Unicode" panose="020B0602030504020204" pitchFamily="34" charset="0"/>
              </a:rPr>
              <a:t>, </a:t>
            </a:r>
            <a:r>
              <a:rPr lang="en-US" sz="2100" dirty="0" smtClean="0">
                <a:latin typeface="Lucida Sans Unicode" panose="020B0602030504020204" pitchFamily="34" charset="0"/>
                <a:cs typeface="Lucida Sans Unicode" panose="020B0602030504020204" pitchFamily="34" charset="0"/>
              </a:rPr>
              <a:t>given title </a:t>
            </a:r>
            <a:r>
              <a:rPr lang="en-US" sz="2100" dirty="0">
                <a:latin typeface="Lucida Sans Unicode" panose="020B0602030504020204" pitchFamily="34" charset="0"/>
                <a:cs typeface="Lucida Sans Unicode" panose="020B0602030504020204" pitchFamily="34" charset="0"/>
              </a:rPr>
              <a:t>of bishop.</a:t>
            </a:r>
          </a:p>
          <a:p>
            <a:pPr lvl="1">
              <a:lnSpc>
                <a:spcPct val="120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One </a:t>
            </a:r>
            <a:r>
              <a:rPr lang="en-US" sz="2100" dirty="0">
                <a:latin typeface="Lucida Sans Unicode" panose="020B0602030504020204" pitchFamily="34" charset="0"/>
                <a:cs typeface="Lucida Sans Unicode" panose="020B0602030504020204" pitchFamily="34" charset="0"/>
              </a:rPr>
              <a:t>bishop </a:t>
            </a:r>
            <a:r>
              <a:rPr lang="en-US" sz="2100" dirty="0" smtClean="0">
                <a:latin typeface="Lucida Sans Unicode" panose="020B0602030504020204" pitchFamily="34" charset="0"/>
                <a:cs typeface="Lucida Sans Unicode" panose="020B0602030504020204" pitchFamily="34" charset="0"/>
              </a:rPr>
              <a:t>can rule </a:t>
            </a:r>
            <a:r>
              <a:rPr lang="en-US" sz="2100" dirty="0">
                <a:latin typeface="Lucida Sans Unicode" panose="020B0602030504020204" pitchFamily="34" charset="0"/>
                <a:cs typeface="Lucida Sans Unicode" panose="020B0602030504020204" pitchFamily="34" charset="0"/>
              </a:rPr>
              <a:t>over the church and its elders.</a:t>
            </a:r>
          </a:p>
          <a:p>
            <a:pPr lvl="1">
              <a:lnSpc>
                <a:spcPct val="120000"/>
              </a:lnSpc>
              <a:spcBef>
                <a:spcPts val="0"/>
              </a:spcBef>
              <a:spcAft>
                <a:spcPts val="1200"/>
              </a:spcAft>
            </a:pPr>
            <a:r>
              <a:rPr lang="en-US" sz="2100" dirty="0">
                <a:latin typeface="Lucida Sans Unicode" panose="020B0602030504020204" pitchFamily="34" charset="0"/>
                <a:cs typeface="Lucida Sans Unicode" panose="020B0602030504020204" pitchFamily="34" charset="0"/>
              </a:rPr>
              <a:t>Then, bishops in larger churches gradually began to exercise influence over smaller churches (each with </a:t>
            </a:r>
            <a:r>
              <a:rPr lang="en-US" sz="2100" dirty="0" smtClean="0">
                <a:latin typeface="Lucida Sans Unicode" panose="020B0602030504020204" pitchFamily="34" charset="0"/>
                <a:cs typeface="Lucida Sans Unicode" panose="020B0602030504020204" pitchFamily="34" charset="0"/>
              </a:rPr>
              <a:t>own </a:t>
            </a:r>
            <a:r>
              <a:rPr lang="en-US" sz="2100" dirty="0">
                <a:latin typeface="Lucida Sans Unicode" panose="020B0602030504020204" pitchFamily="34" charset="0"/>
                <a:cs typeface="Lucida Sans Unicode" panose="020B0602030504020204" pitchFamily="34" charset="0"/>
              </a:rPr>
              <a:t>diocese).</a:t>
            </a:r>
          </a:p>
          <a:p>
            <a:pPr lvl="1">
              <a:lnSpc>
                <a:spcPct val="120000"/>
              </a:lnSpc>
              <a:spcBef>
                <a:spcPts val="0"/>
              </a:spcBef>
              <a:spcAft>
                <a:spcPts val="1200"/>
              </a:spcAft>
            </a:pPr>
            <a:r>
              <a:rPr lang="en-US" sz="2100" dirty="0">
                <a:latin typeface="Lucida Sans Unicode" panose="020B0602030504020204" pitchFamily="34" charset="0"/>
                <a:cs typeface="Lucida Sans Unicode" panose="020B0602030504020204" pitchFamily="34" charset="0"/>
              </a:rPr>
              <a:t>Bishops in </a:t>
            </a:r>
            <a:r>
              <a:rPr lang="en-US" sz="2100" dirty="0" smtClean="0">
                <a:latin typeface="Lucida Sans Unicode" panose="020B0602030504020204" pitchFamily="34" charset="0"/>
                <a:cs typeface="Lucida Sans Unicode" panose="020B0602030504020204" pitchFamily="34" charset="0"/>
              </a:rPr>
              <a:t>five </a:t>
            </a:r>
            <a:r>
              <a:rPr lang="en-US" sz="2100" dirty="0">
                <a:latin typeface="Lucida Sans Unicode" panose="020B0602030504020204" pitchFamily="34" charset="0"/>
                <a:cs typeface="Lucida Sans Unicode" panose="020B0602030504020204" pitchFamily="34" charset="0"/>
              </a:rPr>
              <a:t>major cities became known as the “five patriarchs,” and eventually one of them claimed the title of “universal </a:t>
            </a:r>
            <a:r>
              <a:rPr lang="en-US" sz="2100" dirty="0" smtClean="0">
                <a:latin typeface="Lucida Sans Unicode" panose="020B0602030504020204" pitchFamily="34" charset="0"/>
                <a:cs typeface="Lucida Sans Unicode" panose="020B0602030504020204" pitchFamily="34" charset="0"/>
              </a:rPr>
              <a:t>bishop</a:t>
            </a:r>
            <a:r>
              <a:rPr lang="en-US" sz="2100" dirty="0" smtClean="0">
                <a:latin typeface="Lucida Sans Unicode" panose="020B0602030504020204" pitchFamily="34" charset="0"/>
                <a:cs typeface="Lucida Sans Unicode" panose="020B0602030504020204" pitchFamily="34" charset="0"/>
              </a:rPr>
              <a:t>” (pope).</a:t>
            </a:r>
            <a:endParaRPr lang="en-US" sz="21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6372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do we learn from this?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When people become comfortable with one departure, it’s easy to become comfortable with more.</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Even the slightest </a:t>
            </a:r>
            <a:r>
              <a:rPr lang="en-US" dirty="0">
                <a:latin typeface="Lucida Sans Unicode" panose="020B0602030504020204" pitchFamily="34" charset="0"/>
                <a:cs typeface="Lucida Sans Unicode" panose="020B0602030504020204" pitchFamily="34" charset="0"/>
              </a:rPr>
              <a:t>tendency toward centralization of power, control, or oversight should </a:t>
            </a:r>
            <a:r>
              <a:rPr lang="en-US" dirty="0" smtClean="0">
                <a:latin typeface="Lucida Sans Unicode" panose="020B0602030504020204" pitchFamily="34" charset="0"/>
                <a:cs typeface="Lucida Sans Unicode" panose="020B0602030504020204" pitchFamily="34" charset="0"/>
              </a:rPr>
              <a:t>raise </a:t>
            </a:r>
            <a:r>
              <a:rPr lang="en-US" dirty="0">
                <a:latin typeface="Lucida Sans Unicode" panose="020B0602030504020204" pitchFamily="34" charset="0"/>
                <a:cs typeface="Lucida Sans Unicode" panose="020B0602030504020204" pitchFamily="34" charset="0"/>
              </a:rPr>
              <a:t>red flags.</a:t>
            </a:r>
          </a:p>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In other words, it should concern us greatly when men or churches </a:t>
            </a:r>
            <a:r>
              <a:rPr lang="en-US" b="1" dirty="0" smtClean="0">
                <a:latin typeface="Lucida Sans Unicode" panose="020B0602030504020204" pitchFamily="34" charset="0"/>
                <a:cs typeface="Lucida Sans Unicode" panose="020B0602030504020204" pitchFamily="34" charset="0"/>
              </a:rPr>
              <a:t>in one place</a:t>
            </a:r>
            <a:r>
              <a:rPr lang="en-US" dirty="0" smtClean="0">
                <a:latin typeface="Lucida Sans Unicode" panose="020B0602030504020204" pitchFamily="34" charset="0"/>
                <a:cs typeface="Lucida Sans Unicode" panose="020B0602030504020204" pitchFamily="34" charset="0"/>
              </a:rPr>
              <a:t> </a:t>
            </a:r>
            <a:r>
              <a:rPr lang="en-US" dirty="0">
                <a:latin typeface="Lucida Sans Unicode" panose="020B0602030504020204" pitchFamily="34" charset="0"/>
                <a:cs typeface="Lucida Sans Unicode" panose="020B0602030504020204" pitchFamily="34" charset="0"/>
              </a:rPr>
              <a:t>try to oversee what’s done </a:t>
            </a:r>
            <a:r>
              <a:rPr lang="en-US" b="1" dirty="0" smtClean="0">
                <a:latin typeface="Lucida Sans Unicode" panose="020B0602030504020204" pitchFamily="34" charset="0"/>
                <a:cs typeface="Lucida Sans Unicode" panose="020B0602030504020204" pitchFamily="34" charset="0"/>
              </a:rPr>
              <a:t>in another place</a:t>
            </a:r>
            <a:r>
              <a:rPr lang="en-US" dirty="0" smtClean="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225192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Organization of Local Churches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Complicated? Elaborate? Various levels of organization?</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Do we see any evidence of local churches being linked together organizationally? Any conventions, associations, dioceses, synods, etc.? The hierarchy seen in many denominations—do we see this in the N.T.?</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Who is the only acting </a:t>
            </a:r>
            <a:r>
              <a:rPr lang="en-US" b="1" dirty="0" smtClean="0">
                <a:latin typeface="Lucida Sans Unicode" panose="020B0602030504020204" pitchFamily="34" charset="0"/>
                <a:cs typeface="Lucida Sans Unicode" panose="020B0602030504020204" pitchFamily="34" charset="0"/>
              </a:rPr>
              <a:t>head</a:t>
            </a:r>
            <a:r>
              <a:rPr lang="en-US" dirty="0" smtClean="0">
                <a:latin typeface="Lucida Sans Unicode" panose="020B0602030504020204" pitchFamily="34" charset="0"/>
                <a:cs typeface="Lucida Sans Unicode" panose="020B0602030504020204" pitchFamily="34" charset="0"/>
              </a:rPr>
              <a:t> (authority) over local churches? Eph. 5:23-24; Col. 1:18.</a:t>
            </a:r>
          </a:p>
        </p:txBody>
      </p:sp>
    </p:spTree>
    <p:extLst>
      <p:ext uri="{BB962C8B-B14F-4D97-AF65-F5344CB8AC3E}">
        <p14:creationId xmlns:p14="http://schemas.microsoft.com/office/powerpoint/2010/main" val="343972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6608387" y="3810000"/>
            <a:ext cx="734176"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sz="2400" b="1" dirty="0">
                <a:solidFill>
                  <a:srgbClr val="FF0033"/>
                </a:solidFill>
              </a:rPr>
              <a:t>(75)</a:t>
            </a:r>
          </a:p>
        </p:txBody>
      </p:sp>
      <p:sp>
        <p:nvSpPr>
          <p:cNvPr id="23558" name="AutoShape 6"/>
          <p:cNvSpPr>
            <a:spLocks noChangeAspect="1" noChangeArrowheads="1" noTextEdit="1"/>
          </p:cNvSpPr>
          <p:nvPr/>
        </p:nvSpPr>
        <p:spPr bwMode="auto">
          <a:xfrm>
            <a:off x="304800" y="533400"/>
            <a:ext cx="8596313"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60" name="Line 8"/>
          <p:cNvSpPr>
            <a:spLocks noChangeShapeType="1"/>
          </p:cNvSpPr>
          <p:nvPr/>
        </p:nvSpPr>
        <p:spPr bwMode="auto">
          <a:xfrm>
            <a:off x="4602163" y="1651000"/>
            <a:ext cx="0" cy="1651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1" name="Line 9"/>
          <p:cNvSpPr>
            <a:spLocks noChangeShapeType="1"/>
          </p:cNvSpPr>
          <p:nvPr/>
        </p:nvSpPr>
        <p:spPr bwMode="auto">
          <a:xfrm>
            <a:off x="1719263" y="1816100"/>
            <a:ext cx="0" cy="157163"/>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2" name="Line 10"/>
          <p:cNvSpPr>
            <a:spLocks noChangeShapeType="1"/>
          </p:cNvSpPr>
          <p:nvPr/>
        </p:nvSpPr>
        <p:spPr bwMode="auto">
          <a:xfrm>
            <a:off x="4602163" y="1816100"/>
            <a:ext cx="0" cy="157163"/>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3" name="Line 11"/>
          <p:cNvSpPr>
            <a:spLocks noChangeShapeType="1"/>
          </p:cNvSpPr>
          <p:nvPr/>
        </p:nvSpPr>
        <p:spPr bwMode="auto">
          <a:xfrm>
            <a:off x="7483475" y="1816100"/>
            <a:ext cx="0" cy="157163"/>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4" name="Line 12"/>
          <p:cNvSpPr>
            <a:spLocks noChangeShapeType="1"/>
          </p:cNvSpPr>
          <p:nvPr/>
        </p:nvSpPr>
        <p:spPr bwMode="auto">
          <a:xfrm>
            <a:off x="1719263" y="1816100"/>
            <a:ext cx="2882900"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5" name="Line 13"/>
          <p:cNvSpPr>
            <a:spLocks noChangeShapeType="1"/>
          </p:cNvSpPr>
          <p:nvPr/>
        </p:nvSpPr>
        <p:spPr bwMode="auto">
          <a:xfrm>
            <a:off x="4602163" y="1816100"/>
            <a:ext cx="2881312"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6" name="Rectangle 14"/>
          <p:cNvSpPr>
            <a:spLocks noChangeArrowheads="1"/>
          </p:cNvSpPr>
          <p:nvPr/>
        </p:nvSpPr>
        <p:spPr bwMode="auto">
          <a:xfrm>
            <a:off x="317500" y="1973263"/>
            <a:ext cx="2806700" cy="592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67" name="Rectangle 15"/>
          <p:cNvSpPr>
            <a:spLocks noChangeArrowheads="1"/>
          </p:cNvSpPr>
          <p:nvPr/>
        </p:nvSpPr>
        <p:spPr bwMode="auto">
          <a:xfrm>
            <a:off x="457200" y="2133600"/>
            <a:ext cx="25209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US" sz="2400" b="1" dirty="0">
                <a:solidFill>
                  <a:srgbClr val="000080"/>
                </a:solidFill>
                <a:latin typeface="Arial Black" pitchFamily="34" charset="0"/>
              </a:rPr>
              <a:t>GA State Conv.</a:t>
            </a:r>
            <a:endParaRPr lang="en-US" sz="2400" dirty="0">
              <a:solidFill>
                <a:srgbClr val="000000"/>
              </a:solidFill>
            </a:endParaRPr>
          </a:p>
        </p:txBody>
      </p:sp>
      <p:sp>
        <p:nvSpPr>
          <p:cNvPr id="23568" name="Rectangle 16"/>
          <p:cNvSpPr>
            <a:spLocks noChangeArrowheads="1"/>
          </p:cNvSpPr>
          <p:nvPr/>
        </p:nvSpPr>
        <p:spPr bwMode="auto">
          <a:xfrm>
            <a:off x="317500" y="1973263"/>
            <a:ext cx="2806700" cy="59213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9" name="Line 17"/>
          <p:cNvSpPr>
            <a:spLocks noChangeShapeType="1"/>
          </p:cNvSpPr>
          <p:nvPr/>
        </p:nvSpPr>
        <p:spPr bwMode="auto">
          <a:xfrm>
            <a:off x="3548063" y="2565400"/>
            <a:ext cx="0" cy="604838"/>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0" name="Line 18"/>
          <p:cNvSpPr>
            <a:spLocks noChangeShapeType="1"/>
          </p:cNvSpPr>
          <p:nvPr/>
        </p:nvSpPr>
        <p:spPr bwMode="auto">
          <a:xfrm>
            <a:off x="3548063" y="3170238"/>
            <a:ext cx="71437"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1" name="Line 19"/>
          <p:cNvSpPr>
            <a:spLocks noChangeShapeType="1"/>
          </p:cNvSpPr>
          <p:nvPr/>
        </p:nvSpPr>
        <p:spPr bwMode="auto">
          <a:xfrm>
            <a:off x="3548063" y="3868738"/>
            <a:ext cx="71437"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2" name="Line 20"/>
          <p:cNvSpPr>
            <a:spLocks noChangeShapeType="1"/>
          </p:cNvSpPr>
          <p:nvPr/>
        </p:nvSpPr>
        <p:spPr bwMode="auto">
          <a:xfrm>
            <a:off x="3548063" y="4567238"/>
            <a:ext cx="71437"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3" name="Line 21"/>
          <p:cNvSpPr>
            <a:spLocks noChangeShapeType="1"/>
          </p:cNvSpPr>
          <p:nvPr/>
        </p:nvSpPr>
        <p:spPr bwMode="auto">
          <a:xfrm>
            <a:off x="3548063" y="3170238"/>
            <a:ext cx="0" cy="6985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4" name="Line 22"/>
          <p:cNvSpPr>
            <a:spLocks noChangeShapeType="1"/>
          </p:cNvSpPr>
          <p:nvPr/>
        </p:nvSpPr>
        <p:spPr bwMode="auto">
          <a:xfrm>
            <a:off x="3548063" y="3868738"/>
            <a:ext cx="0" cy="6985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5" name="Rectangle 23"/>
          <p:cNvSpPr>
            <a:spLocks noChangeArrowheads="1"/>
          </p:cNvSpPr>
          <p:nvPr/>
        </p:nvSpPr>
        <p:spPr bwMode="auto">
          <a:xfrm>
            <a:off x="3619500" y="2874963"/>
            <a:ext cx="2806700" cy="5889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76" name="Rectangle 24"/>
          <p:cNvSpPr>
            <a:spLocks noChangeArrowheads="1"/>
          </p:cNvSpPr>
          <p:nvPr/>
        </p:nvSpPr>
        <p:spPr bwMode="auto">
          <a:xfrm>
            <a:off x="3810000" y="2895600"/>
            <a:ext cx="24511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US" b="1">
                <a:solidFill>
                  <a:srgbClr val="000080"/>
                </a:solidFill>
                <a:latin typeface="Arial Black" pitchFamily="34" charset="0"/>
              </a:rPr>
              <a:t>East Liberty</a:t>
            </a:r>
            <a:br>
              <a:rPr lang="en-US" b="1">
                <a:solidFill>
                  <a:srgbClr val="000080"/>
                </a:solidFill>
                <a:latin typeface="Arial Black" pitchFamily="34" charset="0"/>
              </a:rPr>
            </a:br>
            <a:r>
              <a:rPr lang="en-US" b="1">
                <a:solidFill>
                  <a:srgbClr val="000080"/>
                </a:solidFill>
                <a:latin typeface="Arial Black" pitchFamily="34" charset="0"/>
              </a:rPr>
              <a:t>Baptist Association</a:t>
            </a:r>
            <a:endParaRPr lang="en-US">
              <a:solidFill>
                <a:srgbClr val="000000"/>
              </a:solidFill>
            </a:endParaRPr>
          </a:p>
        </p:txBody>
      </p:sp>
      <p:sp>
        <p:nvSpPr>
          <p:cNvPr id="23577" name="Rectangle 25"/>
          <p:cNvSpPr>
            <a:spLocks noChangeArrowheads="1"/>
          </p:cNvSpPr>
          <p:nvPr/>
        </p:nvSpPr>
        <p:spPr bwMode="auto">
          <a:xfrm>
            <a:off x="3619500" y="2874963"/>
            <a:ext cx="2806700" cy="588962"/>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8" name="Rectangle 26"/>
          <p:cNvSpPr>
            <a:spLocks noChangeArrowheads="1"/>
          </p:cNvSpPr>
          <p:nvPr/>
        </p:nvSpPr>
        <p:spPr bwMode="auto">
          <a:xfrm>
            <a:off x="3619500" y="3573463"/>
            <a:ext cx="2806700" cy="592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79" name="Rectangle 27"/>
          <p:cNvSpPr>
            <a:spLocks noChangeArrowheads="1"/>
          </p:cNvSpPr>
          <p:nvPr/>
        </p:nvSpPr>
        <p:spPr bwMode="auto">
          <a:xfrm>
            <a:off x="3733800" y="3581400"/>
            <a:ext cx="24511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b="1">
                <a:solidFill>
                  <a:srgbClr val="000080"/>
                </a:solidFill>
                <a:latin typeface="Arial Black" pitchFamily="34" charset="0"/>
              </a:rPr>
              <a:t>Troy-Salem</a:t>
            </a:r>
            <a:br>
              <a:rPr lang="en-US" b="1">
                <a:solidFill>
                  <a:srgbClr val="000080"/>
                </a:solidFill>
                <a:latin typeface="Arial Black" pitchFamily="34" charset="0"/>
              </a:rPr>
            </a:br>
            <a:r>
              <a:rPr lang="en-US" b="1">
                <a:solidFill>
                  <a:srgbClr val="000080"/>
                </a:solidFill>
                <a:latin typeface="Arial Black" pitchFamily="34" charset="0"/>
              </a:rPr>
              <a:t>Baptist Association</a:t>
            </a:r>
          </a:p>
        </p:txBody>
      </p:sp>
      <p:sp>
        <p:nvSpPr>
          <p:cNvPr id="23580" name="Rectangle 28"/>
          <p:cNvSpPr>
            <a:spLocks noChangeArrowheads="1"/>
          </p:cNvSpPr>
          <p:nvPr/>
        </p:nvSpPr>
        <p:spPr bwMode="auto">
          <a:xfrm>
            <a:off x="3619500" y="3573463"/>
            <a:ext cx="2806700" cy="59213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1" name="Line 29"/>
          <p:cNvSpPr>
            <a:spLocks noChangeShapeType="1"/>
          </p:cNvSpPr>
          <p:nvPr/>
        </p:nvSpPr>
        <p:spPr bwMode="auto">
          <a:xfrm>
            <a:off x="5021263" y="4864100"/>
            <a:ext cx="0" cy="155575"/>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2" name="Line 30"/>
          <p:cNvSpPr>
            <a:spLocks noChangeShapeType="1"/>
          </p:cNvSpPr>
          <p:nvPr/>
        </p:nvSpPr>
        <p:spPr bwMode="auto">
          <a:xfrm>
            <a:off x="3371850" y="5019675"/>
            <a:ext cx="0" cy="1524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3" name="Line 31"/>
          <p:cNvSpPr>
            <a:spLocks noChangeShapeType="1"/>
          </p:cNvSpPr>
          <p:nvPr/>
        </p:nvSpPr>
        <p:spPr bwMode="auto">
          <a:xfrm>
            <a:off x="5021263" y="5019675"/>
            <a:ext cx="0" cy="1524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4" name="Line 32"/>
          <p:cNvSpPr>
            <a:spLocks noChangeShapeType="1"/>
          </p:cNvSpPr>
          <p:nvPr/>
        </p:nvSpPr>
        <p:spPr bwMode="auto">
          <a:xfrm>
            <a:off x="6670675" y="5019675"/>
            <a:ext cx="0" cy="1524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5" name="Line 33"/>
          <p:cNvSpPr>
            <a:spLocks noChangeShapeType="1"/>
          </p:cNvSpPr>
          <p:nvPr/>
        </p:nvSpPr>
        <p:spPr bwMode="auto">
          <a:xfrm>
            <a:off x="3352800" y="5029200"/>
            <a:ext cx="1649413"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6" name="Line 34"/>
          <p:cNvSpPr>
            <a:spLocks noChangeShapeType="1"/>
          </p:cNvSpPr>
          <p:nvPr/>
        </p:nvSpPr>
        <p:spPr bwMode="auto">
          <a:xfrm>
            <a:off x="5021263" y="5019675"/>
            <a:ext cx="1649412"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7" name="Rectangle 35"/>
          <p:cNvSpPr>
            <a:spLocks noChangeArrowheads="1"/>
          </p:cNvSpPr>
          <p:nvPr/>
        </p:nvSpPr>
        <p:spPr bwMode="auto">
          <a:xfrm>
            <a:off x="2584450" y="5172075"/>
            <a:ext cx="1574800" cy="593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88" name="Rectangle 36"/>
          <p:cNvSpPr>
            <a:spLocks noChangeArrowheads="1"/>
          </p:cNvSpPr>
          <p:nvPr/>
        </p:nvSpPr>
        <p:spPr bwMode="auto">
          <a:xfrm>
            <a:off x="2895600" y="5181600"/>
            <a:ext cx="10017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US" sz="2000" b="1">
                <a:solidFill>
                  <a:srgbClr val="000080"/>
                </a:solidFill>
                <a:latin typeface="Arial Black" pitchFamily="34" charset="0"/>
              </a:rPr>
              <a:t>First</a:t>
            </a:r>
            <a:br>
              <a:rPr lang="en-US" sz="2000" b="1">
                <a:solidFill>
                  <a:srgbClr val="000080"/>
                </a:solidFill>
                <a:latin typeface="Arial Black" pitchFamily="34" charset="0"/>
              </a:rPr>
            </a:br>
            <a:r>
              <a:rPr lang="en-US" sz="2000" b="1">
                <a:solidFill>
                  <a:srgbClr val="000080"/>
                </a:solidFill>
                <a:latin typeface="Arial Black" pitchFamily="34" charset="0"/>
              </a:rPr>
              <a:t>Baptist</a:t>
            </a:r>
            <a:endParaRPr lang="en-US" sz="2000">
              <a:solidFill>
                <a:srgbClr val="000000"/>
              </a:solidFill>
            </a:endParaRPr>
          </a:p>
        </p:txBody>
      </p:sp>
      <p:sp>
        <p:nvSpPr>
          <p:cNvPr id="23589" name="Rectangle 37"/>
          <p:cNvSpPr>
            <a:spLocks noChangeArrowheads="1"/>
          </p:cNvSpPr>
          <p:nvPr/>
        </p:nvSpPr>
        <p:spPr bwMode="auto">
          <a:xfrm>
            <a:off x="2584450" y="5172075"/>
            <a:ext cx="1574800" cy="593725"/>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90" name="Rectangle 38"/>
          <p:cNvSpPr>
            <a:spLocks noChangeArrowheads="1"/>
          </p:cNvSpPr>
          <p:nvPr/>
        </p:nvSpPr>
        <p:spPr bwMode="auto">
          <a:xfrm>
            <a:off x="4233863" y="5172075"/>
            <a:ext cx="1574800" cy="593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91" name="Rectangle 39"/>
          <p:cNvSpPr>
            <a:spLocks noChangeArrowheads="1"/>
          </p:cNvSpPr>
          <p:nvPr/>
        </p:nvSpPr>
        <p:spPr bwMode="auto">
          <a:xfrm>
            <a:off x="4343400" y="5181600"/>
            <a:ext cx="13970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sz="2000" b="1">
                <a:solidFill>
                  <a:srgbClr val="000080"/>
                </a:solidFill>
                <a:latin typeface="Arial Black" pitchFamily="34" charset="0"/>
              </a:rPr>
              <a:t>Crestview</a:t>
            </a:r>
            <a:br>
              <a:rPr lang="en-US" sz="2000" b="1">
                <a:solidFill>
                  <a:srgbClr val="000080"/>
                </a:solidFill>
                <a:latin typeface="Arial Black" pitchFamily="34" charset="0"/>
              </a:rPr>
            </a:br>
            <a:r>
              <a:rPr lang="en-US" sz="2000" b="1">
                <a:solidFill>
                  <a:srgbClr val="000080"/>
                </a:solidFill>
                <a:latin typeface="Arial Black" pitchFamily="34" charset="0"/>
              </a:rPr>
              <a:t>Baptist</a:t>
            </a:r>
          </a:p>
        </p:txBody>
      </p:sp>
      <p:sp>
        <p:nvSpPr>
          <p:cNvPr id="23592" name="Rectangle 40"/>
          <p:cNvSpPr>
            <a:spLocks noChangeArrowheads="1"/>
          </p:cNvSpPr>
          <p:nvPr/>
        </p:nvSpPr>
        <p:spPr bwMode="auto">
          <a:xfrm>
            <a:off x="4233863" y="5172075"/>
            <a:ext cx="1574800" cy="593725"/>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93" name="Rectangle 41"/>
          <p:cNvSpPr>
            <a:spLocks noChangeArrowheads="1"/>
          </p:cNvSpPr>
          <p:nvPr/>
        </p:nvSpPr>
        <p:spPr bwMode="auto">
          <a:xfrm>
            <a:off x="5884863" y="5172075"/>
            <a:ext cx="1573212" cy="593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94" name="Rectangle 42"/>
          <p:cNvSpPr>
            <a:spLocks noChangeArrowheads="1"/>
          </p:cNvSpPr>
          <p:nvPr/>
        </p:nvSpPr>
        <p:spPr bwMode="auto">
          <a:xfrm>
            <a:off x="6019800" y="5181600"/>
            <a:ext cx="1044575"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sz="2000" b="1">
                <a:solidFill>
                  <a:srgbClr val="000080"/>
                </a:solidFill>
                <a:latin typeface="Arial Black" pitchFamily="34" charset="0"/>
              </a:rPr>
              <a:t>Calvary</a:t>
            </a:r>
            <a:br>
              <a:rPr lang="en-US" sz="2000" b="1">
                <a:solidFill>
                  <a:srgbClr val="000080"/>
                </a:solidFill>
                <a:latin typeface="Arial Black" pitchFamily="34" charset="0"/>
              </a:rPr>
            </a:br>
            <a:r>
              <a:rPr lang="en-US" sz="2000" b="1">
                <a:solidFill>
                  <a:srgbClr val="000080"/>
                </a:solidFill>
                <a:latin typeface="Arial Black" pitchFamily="34" charset="0"/>
              </a:rPr>
              <a:t>Baptist</a:t>
            </a:r>
          </a:p>
        </p:txBody>
      </p:sp>
      <p:sp>
        <p:nvSpPr>
          <p:cNvPr id="23595" name="Rectangle 43"/>
          <p:cNvSpPr>
            <a:spLocks noChangeArrowheads="1"/>
          </p:cNvSpPr>
          <p:nvPr/>
        </p:nvSpPr>
        <p:spPr bwMode="auto">
          <a:xfrm>
            <a:off x="5884863" y="5172075"/>
            <a:ext cx="1573212" cy="593725"/>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96" name="Rectangle 44"/>
          <p:cNvSpPr>
            <a:spLocks noChangeArrowheads="1"/>
          </p:cNvSpPr>
          <p:nvPr/>
        </p:nvSpPr>
        <p:spPr bwMode="auto">
          <a:xfrm>
            <a:off x="3619500" y="4271963"/>
            <a:ext cx="2806700" cy="592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97" name="Rectangle 45"/>
          <p:cNvSpPr>
            <a:spLocks noChangeArrowheads="1"/>
          </p:cNvSpPr>
          <p:nvPr/>
        </p:nvSpPr>
        <p:spPr bwMode="auto">
          <a:xfrm>
            <a:off x="3733800" y="4267200"/>
            <a:ext cx="24511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b="1">
                <a:solidFill>
                  <a:srgbClr val="000080"/>
                </a:solidFill>
                <a:latin typeface="Arial Black" pitchFamily="34" charset="0"/>
              </a:rPr>
              <a:t>Autauga</a:t>
            </a:r>
            <a:br>
              <a:rPr lang="en-US" b="1">
                <a:solidFill>
                  <a:srgbClr val="000080"/>
                </a:solidFill>
                <a:latin typeface="Arial Black" pitchFamily="34" charset="0"/>
              </a:rPr>
            </a:br>
            <a:r>
              <a:rPr lang="en-US" b="1">
                <a:solidFill>
                  <a:srgbClr val="000080"/>
                </a:solidFill>
                <a:latin typeface="Arial Black" pitchFamily="34" charset="0"/>
              </a:rPr>
              <a:t>Baptist Association</a:t>
            </a:r>
          </a:p>
        </p:txBody>
      </p:sp>
      <p:sp>
        <p:nvSpPr>
          <p:cNvPr id="23598" name="Rectangle 46"/>
          <p:cNvSpPr>
            <a:spLocks noChangeArrowheads="1"/>
          </p:cNvSpPr>
          <p:nvPr/>
        </p:nvSpPr>
        <p:spPr bwMode="auto">
          <a:xfrm>
            <a:off x="3619500" y="4271963"/>
            <a:ext cx="2806700" cy="59213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99" name="Rectangle 47"/>
          <p:cNvSpPr>
            <a:spLocks noChangeArrowheads="1"/>
          </p:cNvSpPr>
          <p:nvPr/>
        </p:nvSpPr>
        <p:spPr bwMode="auto">
          <a:xfrm>
            <a:off x="3198813" y="1973263"/>
            <a:ext cx="2808287" cy="592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600" name="Rectangle 48"/>
          <p:cNvSpPr>
            <a:spLocks noChangeArrowheads="1"/>
          </p:cNvSpPr>
          <p:nvPr/>
        </p:nvSpPr>
        <p:spPr bwMode="auto">
          <a:xfrm>
            <a:off x="3429000" y="2133600"/>
            <a:ext cx="2470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sz="2400" b="1">
                <a:solidFill>
                  <a:srgbClr val="000080"/>
                </a:solidFill>
                <a:latin typeface="Arial Black" pitchFamily="34" charset="0"/>
              </a:rPr>
              <a:t>AL State Conv.</a:t>
            </a:r>
          </a:p>
        </p:txBody>
      </p:sp>
      <p:sp>
        <p:nvSpPr>
          <p:cNvPr id="23601" name="Rectangle 49"/>
          <p:cNvSpPr>
            <a:spLocks noChangeArrowheads="1"/>
          </p:cNvSpPr>
          <p:nvPr/>
        </p:nvSpPr>
        <p:spPr bwMode="auto">
          <a:xfrm>
            <a:off x="3198813" y="1973263"/>
            <a:ext cx="2808287" cy="59213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602" name="Rectangle 50"/>
          <p:cNvSpPr>
            <a:spLocks noChangeArrowheads="1"/>
          </p:cNvSpPr>
          <p:nvPr/>
        </p:nvSpPr>
        <p:spPr bwMode="auto">
          <a:xfrm>
            <a:off x="6081713" y="1973263"/>
            <a:ext cx="2806700" cy="592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603" name="Rectangle 51"/>
          <p:cNvSpPr>
            <a:spLocks noChangeArrowheads="1"/>
          </p:cNvSpPr>
          <p:nvPr/>
        </p:nvSpPr>
        <p:spPr bwMode="auto">
          <a:xfrm>
            <a:off x="6248400" y="2133600"/>
            <a:ext cx="243681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sz="2400" b="1">
                <a:solidFill>
                  <a:srgbClr val="000080"/>
                </a:solidFill>
                <a:latin typeface="Arial Black" pitchFamily="34" charset="0"/>
              </a:rPr>
              <a:t>FL State Conv.</a:t>
            </a:r>
          </a:p>
        </p:txBody>
      </p:sp>
      <p:sp>
        <p:nvSpPr>
          <p:cNvPr id="23604" name="Rectangle 52"/>
          <p:cNvSpPr>
            <a:spLocks noChangeArrowheads="1"/>
          </p:cNvSpPr>
          <p:nvPr/>
        </p:nvSpPr>
        <p:spPr bwMode="auto">
          <a:xfrm>
            <a:off x="6081713" y="1973263"/>
            <a:ext cx="2806700" cy="59213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605" name="Rectangle 53"/>
          <p:cNvSpPr>
            <a:spLocks noChangeArrowheads="1"/>
          </p:cNvSpPr>
          <p:nvPr/>
        </p:nvSpPr>
        <p:spPr bwMode="auto">
          <a:xfrm>
            <a:off x="2152650" y="573088"/>
            <a:ext cx="4897438" cy="10779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606" name="Rectangle 54"/>
          <p:cNvSpPr>
            <a:spLocks noChangeArrowheads="1"/>
          </p:cNvSpPr>
          <p:nvPr/>
        </p:nvSpPr>
        <p:spPr bwMode="auto">
          <a:xfrm>
            <a:off x="2209800" y="884238"/>
            <a:ext cx="47879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p>
            <a:pPr eaLnBrk="0" fontAlgn="base" hangingPunct="0">
              <a:spcBef>
                <a:spcPct val="0"/>
              </a:spcBef>
              <a:spcAft>
                <a:spcPct val="0"/>
              </a:spcAft>
            </a:pPr>
            <a:r>
              <a:rPr lang="en-US" sz="2400" b="1">
                <a:solidFill>
                  <a:srgbClr val="000080"/>
                </a:solidFill>
                <a:latin typeface="Arial Black" pitchFamily="34" charset="0"/>
              </a:rPr>
              <a:t>Southern Baptist Convention</a:t>
            </a:r>
            <a:endParaRPr lang="en-US">
              <a:solidFill>
                <a:srgbClr val="000000"/>
              </a:solidFill>
            </a:endParaRPr>
          </a:p>
        </p:txBody>
      </p:sp>
      <p:sp>
        <p:nvSpPr>
          <p:cNvPr id="23607" name="Rectangle 55"/>
          <p:cNvSpPr>
            <a:spLocks noChangeArrowheads="1"/>
          </p:cNvSpPr>
          <p:nvPr/>
        </p:nvSpPr>
        <p:spPr bwMode="auto">
          <a:xfrm>
            <a:off x="2152650" y="573088"/>
            <a:ext cx="4897438" cy="1077912"/>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609" name="Text Box 57"/>
          <p:cNvSpPr txBox="1">
            <a:spLocks noChangeArrowheads="1"/>
          </p:cNvSpPr>
          <p:nvPr/>
        </p:nvSpPr>
        <p:spPr bwMode="auto">
          <a:xfrm>
            <a:off x="7696200" y="51816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b="1" dirty="0">
                <a:solidFill>
                  <a:srgbClr val="FF3300"/>
                </a:solidFill>
              </a:rPr>
              <a:t>(27)</a:t>
            </a:r>
          </a:p>
        </p:txBody>
      </p:sp>
      <p:sp>
        <p:nvSpPr>
          <p:cNvPr id="2" name="TextBox 1"/>
          <p:cNvSpPr txBox="1"/>
          <p:nvPr/>
        </p:nvSpPr>
        <p:spPr>
          <a:xfrm>
            <a:off x="320459" y="2989155"/>
            <a:ext cx="2346541" cy="1815882"/>
          </a:xfrm>
          <a:prstGeom prst="rect">
            <a:avLst/>
          </a:prstGeom>
          <a:noFill/>
        </p:spPr>
        <p:txBody>
          <a:bodyPr wrap="square" rtlCol="0">
            <a:spAutoFit/>
          </a:bodyPr>
          <a:lstStyle/>
          <a:p>
            <a:r>
              <a:rPr lang="en-US" sz="2800" dirty="0" smtClean="0">
                <a:solidFill>
                  <a:srgbClr val="C00000"/>
                </a:solidFill>
              </a:rPr>
              <a:t>Notice the different tiers or levels or organization</a:t>
            </a:r>
            <a:endParaRPr lang="en-US" sz="2800" dirty="0">
              <a:solidFill>
                <a:srgbClr val="C00000"/>
              </a:solidFill>
            </a:endParaRPr>
          </a:p>
        </p:txBody>
      </p:sp>
      <p:sp>
        <p:nvSpPr>
          <p:cNvPr id="3" name="Right Arrow 2"/>
          <p:cNvSpPr/>
          <p:nvPr/>
        </p:nvSpPr>
        <p:spPr>
          <a:xfrm rot="18864972">
            <a:off x="2359818" y="3092226"/>
            <a:ext cx="614363" cy="282574"/>
          </a:xfrm>
          <a:prstGeom prst="rightArrow">
            <a:avLst>
              <a:gd name="adj1" fmla="val 50000"/>
              <a:gd name="adj2" fmla="val 437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ight Arrow 54"/>
          <p:cNvSpPr/>
          <p:nvPr/>
        </p:nvSpPr>
        <p:spPr>
          <a:xfrm>
            <a:off x="2523416" y="3623154"/>
            <a:ext cx="614363" cy="282574"/>
          </a:xfrm>
          <a:prstGeom prst="rightArrow">
            <a:avLst>
              <a:gd name="adj1" fmla="val 50000"/>
              <a:gd name="adj2" fmla="val 437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ight Arrow 55"/>
          <p:cNvSpPr/>
          <p:nvPr/>
        </p:nvSpPr>
        <p:spPr>
          <a:xfrm rot="2970542">
            <a:off x="2350825" y="4225221"/>
            <a:ext cx="614363" cy="282574"/>
          </a:xfrm>
          <a:prstGeom prst="rightArrow">
            <a:avLst>
              <a:gd name="adj1" fmla="val 50000"/>
              <a:gd name="adj2" fmla="val 437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48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5" grpId="0" animBg="1"/>
      <p:bldP spid="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76925" y="1189844"/>
            <a:ext cx="8586075" cy="3382196"/>
            <a:chOff x="200025" y="1181100"/>
            <a:chExt cx="8586075" cy="3382196"/>
          </a:xfrm>
        </p:grpSpPr>
        <p:sp>
          <p:nvSpPr>
            <p:cNvPr id="4" name="Rectangle 2"/>
            <p:cNvSpPr>
              <a:spLocks noChangeArrowheads="1"/>
            </p:cNvSpPr>
            <p:nvPr/>
          </p:nvSpPr>
          <p:spPr bwMode="auto">
            <a:xfrm>
              <a:off x="200025" y="3362325"/>
              <a:ext cx="2860675" cy="1200971"/>
            </a:xfrm>
            <a:prstGeom prst="rect">
              <a:avLst/>
            </a:prstGeom>
            <a:noFill/>
            <a:ln w="127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fontAlgn="base" hangingPunct="0">
                <a:spcBef>
                  <a:spcPct val="0"/>
                </a:spcBef>
                <a:spcAft>
                  <a:spcPct val="0"/>
                </a:spcAft>
              </a:pPr>
              <a:r>
                <a:rPr lang="en-US" sz="2400" b="1" dirty="0" smtClean="0">
                  <a:solidFill>
                    <a:prstClr val="black"/>
                  </a:solidFill>
                </a:rPr>
                <a:t>Prattmont</a:t>
              </a:r>
            </a:p>
            <a:p>
              <a:pPr algn="ctr" eaLnBrk="0" fontAlgn="base" hangingPunct="0">
                <a:spcBef>
                  <a:spcPct val="0"/>
                </a:spcBef>
                <a:spcAft>
                  <a:spcPct val="0"/>
                </a:spcAft>
              </a:pPr>
              <a:r>
                <a:rPr lang="en-US" sz="2400" b="1" dirty="0" smtClean="0">
                  <a:solidFill>
                    <a:prstClr val="black"/>
                  </a:solidFill>
                </a:rPr>
                <a:t>Overseen by its own elders</a:t>
              </a:r>
              <a:endParaRPr lang="en-US" sz="2400" b="1" dirty="0">
                <a:solidFill>
                  <a:prstClr val="black"/>
                </a:solidFill>
              </a:endParaRPr>
            </a:p>
          </p:txBody>
        </p:sp>
        <p:sp>
          <p:nvSpPr>
            <p:cNvPr id="5" name="Rectangle 3"/>
            <p:cNvSpPr>
              <a:spLocks noChangeArrowheads="1"/>
            </p:cNvSpPr>
            <p:nvPr/>
          </p:nvSpPr>
          <p:spPr bwMode="auto">
            <a:xfrm>
              <a:off x="3421781" y="3362325"/>
              <a:ext cx="2478243" cy="1200971"/>
            </a:xfrm>
            <a:prstGeom prst="rect">
              <a:avLst/>
            </a:prstGeom>
            <a:noFill/>
            <a:ln w="127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sz="2400" b="1" dirty="0" smtClean="0">
                  <a:solidFill>
                    <a:prstClr val="black"/>
                  </a:solidFill>
                </a:rPr>
                <a:t>Perry Hill Road</a:t>
              </a:r>
            </a:p>
            <a:p>
              <a:pPr algn="ctr" eaLnBrk="0" fontAlgn="base" hangingPunct="0">
                <a:spcBef>
                  <a:spcPct val="0"/>
                </a:spcBef>
                <a:spcAft>
                  <a:spcPct val="0"/>
                </a:spcAft>
              </a:pPr>
              <a:r>
                <a:rPr lang="en-US" sz="2400" b="1" dirty="0" smtClean="0">
                  <a:solidFill>
                    <a:prstClr val="black"/>
                  </a:solidFill>
                </a:rPr>
                <a:t>Overseen by its</a:t>
              </a:r>
              <a:br>
                <a:rPr lang="en-US" sz="2400" b="1" dirty="0" smtClean="0">
                  <a:solidFill>
                    <a:prstClr val="black"/>
                  </a:solidFill>
                </a:rPr>
              </a:br>
              <a:r>
                <a:rPr lang="en-US" sz="2400" b="1" dirty="0" smtClean="0">
                  <a:solidFill>
                    <a:prstClr val="black"/>
                  </a:solidFill>
                </a:rPr>
                <a:t>own elders</a:t>
              </a:r>
              <a:endParaRPr lang="en-US" sz="2400" b="1" dirty="0">
                <a:solidFill>
                  <a:prstClr val="black"/>
                </a:solidFill>
              </a:endParaRPr>
            </a:p>
          </p:txBody>
        </p:sp>
        <p:sp>
          <p:nvSpPr>
            <p:cNvPr id="6" name="Rectangle 4"/>
            <p:cNvSpPr>
              <a:spLocks noChangeArrowheads="1"/>
            </p:cNvSpPr>
            <p:nvPr/>
          </p:nvSpPr>
          <p:spPr bwMode="auto">
            <a:xfrm>
              <a:off x="6307857" y="3362325"/>
              <a:ext cx="2478243" cy="1200971"/>
            </a:xfrm>
            <a:prstGeom prst="rect">
              <a:avLst/>
            </a:prstGeom>
            <a:noFill/>
            <a:ln w="127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sz="2400" b="1" dirty="0" smtClean="0">
                  <a:solidFill>
                    <a:prstClr val="black"/>
                  </a:solidFill>
                </a:rPr>
                <a:t>Oak Mtn.</a:t>
              </a:r>
            </a:p>
            <a:p>
              <a:pPr algn="ctr" eaLnBrk="0" fontAlgn="base" hangingPunct="0">
                <a:spcBef>
                  <a:spcPct val="0"/>
                </a:spcBef>
                <a:spcAft>
                  <a:spcPct val="0"/>
                </a:spcAft>
              </a:pPr>
              <a:r>
                <a:rPr lang="en-US" sz="2400" b="1" dirty="0" smtClean="0">
                  <a:solidFill>
                    <a:prstClr val="black"/>
                  </a:solidFill>
                </a:rPr>
                <a:t>Overseen by its</a:t>
              </a:r>
              <a:br>
                <a:rPr lang="en-US" sz="2400" b="1" dirty="0" smtClean="0">
                  <a:solidFill>
                    <a:prstClr val="black"/>
                  </a:solidFill>
                </a:rPr>
              </a:br>
              <a:r>
                <a:rPr lang="en-US" sz="2400" b="1" dirty="0" smtClean="0">
                  <a:solidFill>
                    <a:prstClr val="black"/>
                  </a:solidFill>
                </a:rPr>
                <a:t>own elders</a:t>
              </a:r>
              <a:endParaRPr lang="en-US" sz="2400" b="1" dirty="0">
                <a:solidFill>
                  <a:prstClr val="black"/>
                </a:solidFill>
              </a:endParaRPr>
            </a:p>
          </p:txBody>
        </p:sp>
        <p:sp>
          <p:nvSpPr>
            <p:cNvPr id="7" name="Text Box 6"/>
            <p:cNvSpPr txBox="1">
              <a:spLocks noChangeArrowheads="1"/>
            </p:cNvSpPr>
            <p:nvPr/>
          </p:nvSpPr>
          <p:spPr bwMode="auto">
            <a:xfrm>
              <a:off x="525462" y="1181100"/>
              <a:ext cx="2293937" cy="774700"/>
            </a:xfrm>
            <a:prstGeom prst="rect">
              <a:avLst/>
            </a:prstGeom>
            <a:noFill/>
            <a:ln w="19050">
              <a:solidFill>
                <a:srgbClr val="C00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50000"/>
                </a:spcBef>
                <a:spcAft>
                  <a:spcPct val="0"/>
                </a:spcAft>
              </a:pPr>
              <a:r>
                <a:rPr lang="en-US" sz="4400" dirty="0">
                  <a:solidFill>
                    <a:prstClr val="black"/>
                  </a:solidFill>
                </a:rPr>
                <a:t>CHRIST</a:t>
              </a:r>
            </a:p>
          </p:txBody>
        </p:sp>
        <p:sp>
          <p:nvSpPr>
            <p:cNvPr id="8" name="Text Box 7"/>
            <p:cNvSpPr txBox="1">
              <a:spLocks noChangeArrowheads="1"/>
            </p:cNvSpPr>
            <p:nvPr/>
          </p:nvSpPr>
          <p:spPr bwMode="auto">
            <a:xfrm>
              <a:off x="3556000" y="1181100"/>
              <a:ext cx="2311400" cy="774700"/>
            </a:xfrm>
            <a:prstGeom prst="rect">
              <a:avLst/>
            </a:prstGeom>
            <a:noFill/>
            <a:ln w="19050">
              <a:solidFill>
                <a:srgbClr val="C00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eaLnBrk="0" fontAlgn="base" hangingPunct="0">
                <a:spcBef>
                  <a:spcPct val="50000"/>
                </a:spcBef>
                <a:spcAft>
                  <a:spcPct val="0"/>
                </a:spcAft>
                <a:defRPr sz="4400">
                  <a:solidFill>
                    <a:prstClr val="black"/>
                  </a:solidFill>
                </a:defRPr>
              </a:lvl1pPr>
            </a:lstStyle>
            <a:p>
              <a:r>
                <a:rPr lang="en-US" dirty="0"/>
                <a:t>CHRIST</a:t>
              </a:r>
            </a:p>
          </p:txBody>
        </p:sp>
        <p:sp>
          <p:nvSpPr>
            <p:cNvPr id="9" name="Text Box 8"/>
            <p:cNvSpPr txBox="1">
              <a:spLocks noChangeArrowheads="1"/>
            </p:cNvSpPr>
            <p:nvPr/>
          </p:nvSpPr>
          <p:spPr bwMode="auto">
            <a:xfrm>
              <a:off x="6440488" y="1181100"/>
              <a:ext cx="2322512" cy="769441"/>
            </a:xfrm>
            <a:prstGeom prst="rect">
              <a:avLst/>
            </a:prstGeom>
            <a:noFill/>
            <a:ln w="19050">
              <a:solidFill>
                <a:srgbClr val="C00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eaLnBrk="0" fontAlgn="base" hangingPunct="0">
                <a:spcBef>
                  <a:spcPct val="50000"/>
                </a:spcBef>
                <a:spcAft>
                  <a:spcPct val="0"/>
                </a:spcAft>
                <a:defRPr sz="4400">
                  <a:solidFill>
                    <a:prstClr val="black"/>
                  </a:solidFill>
                </a:defRPr>
              </a:lvl1pPr>
            </a:lstStyle>
            <a:p>
              <a:r>
                <a:rPr lang="en-US" dirty="0"/>
                <a:t>CHRIST</a:t>
              </a:r>
            </a:p>
          </p:txBody>
        </p:sp>
        <p:sp>
          <p:nvSpPr>
            <p:cNvPr id="10" name="Line 9"/>
            <p:cNvSpPr>
              <a:spLocks noChangeShapeType="1"/>
            </p:cNvSpPr>
            <p:nvPr/>
          </p:nvSpPr>
          <p:spPr bwMode="auto">
            <a:xfrm>
              <a:off x="1600200" y="1981200"/>
              <a:ext cx="0" cy="1381124"/>
            </a:xfrm>
            <a:prstGeom prst="line">
              <a:avLst/>
            </a:prstGeom>
            <a:noFill/>
            <a:ln w="28575">
              <a:solidFill>
                <a:srgbClr val="007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prstClr val="black"/>
                </a:solidFill>
                <a:latin typeface="Arial" charset="0"/>
              </a:endParaRPr>
            </a:p>
          </p:txBody>
        </p:sp>
        <p:sp>
          <p:nvSpPr>
            <p:cNvPr id="11" name="Line 10"/>
            <p:cNvSpPr>
              <a:spLocks noChangeShapeType="1"/>
            </p:cNvSpPr>
            <p:nvPr/>
          </p:nvSpPr>
          <p:spPr bwMode="auto">
            <a:xfrm>
              <a:off x="4648200" y="1981199"/>
              <a:ext cx="0" cy="1381125"/>
            </a:xfrm>
            <a:prstGeom prst="line">
              <a:avLst/>
            </a:prstGeom>
            <a:noFill/>
            <a:ln w="28575">
              <a:solidFill>
                <a:srgbClr val="007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prstClr val="black"/>
                </a:solidFill>
                <a:latin typeface="Arial" charset="0"/>
              </a:endParaRPr>
            </a:p>
          </p:txBody>
        </p:sp>
        <p:sp>
          <p:nvSpPr>
            <p:cNvPr id="12" name="Line 11"/>
            <p:cNvSpPr>
              <a:spLocks noChangeShapeType="1"/>
            </p:cNvSpPr>
            <p:nvPr/>
          </p:nvSpPr>
          <p:spPr bwMode="auto">
            <a:xfrm>
              <a:off x="7543800" y="1981200"/>
              <a:ext cx="3178" cy="1381124"/>
            </a:xfrm>
            <a:prstGeom prst="line">
              <a:avLst/>
            </a:prstGeom>
            <a:noFill/>
            <a:ln w="28575">
              <a:solidFill>
                <a:srgbClr val="0070C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prstClr val="black"/>
                </a:solidFill>
                <a:latin typeface="Arial" charset="0"/>
              </a:endParaRPr>
            </a:p>
          </p:txBody>
        </p:sp>
      </p:grpSp>
      <p:sp>
        <p:nvSpPr>
          <p:cNvPr id="2" name="TextBox 1"/>
          <p:cNvSpPr txBox="1"/>
          <p:nvPr/>
        </p:nvSpPr>
        <p:spPr>
          <a:xfrm>
            <a:off x="3863100" y="4876800"/>
            <a:ext cx="4899900" cy="1421928"/>
          </a:xfrm>
          <a:prstGeom prst="rect">
            <a:avLst/>
          </a:prstGeom>
          <a:noFill/>
        </p:spPr>
        <p:txBody>
          <a:bodyPr wrap="square" rtlCol="0">
            <a:spAutoFit/>
          </a:bodyPr>
          <a:lstStyle/>
          <a:p>
            <a:pPr>
              <a:lnSpc>
                <a:spcPct val="120000"/>
              </a:lnSpc>
            </a:pPr>
            <a:r>
              <a:rPr lang="en-US" sz="2400" dirty="0" smtClean="0">
                <a:solidFill>
                  <a:srgbClr val="C00000"/>
                </a:solidFill>
              </a:rPr>
              <a:t>Notice there is NOTHING between Christ and these local churches, just like what we read in the N.T.</a:t>
            </a:r>
            <a:endParaRPr lang="en-US" sz="2400" dirty="0">
              <a:solidFill>
                <a:srgbClr val="C00000"/>
              </a:solidFill>
            </a:endParaRPr>
          </a:p>
        </p:txBody>
      </p:sp>
      <p:sp>
        <p:nvSpPr>
          <p:cNvPr id="13" name="TextBox 12"/>
          <p:cNvSpPr txBox="1"/>
          <p:nvPr/>
        </p:nvSpPr>
        <p:spPr>
          <a:xfrm>
            <a:off x="228600" y="4876800"/>
            <a:ext cx="3170081" cy="1477328"/>
          </a:xfrm>
          <a:prstGeom prst="rect">
            <a:avLst/>
          </a:prstGeom>
          <a:noFill/>
          <a:ln w="19050">
            <a:noFill/>
          </a:ln>
        </p:spPr>
        <p:txBody>
          <a:bodyPr wrap="square" rtlCol="0">
            <a:spAutoFit/>
          </a:bodyPr>
          <a:lstStyle/>
          <a:p>
            <a:pPr>
              <a:lnSpc>
                <a:spcPct val="125000"/>
              </a:lnSpc>
            </a:pPr>
            <a:r>
              <a:rPr lang="en-US" sz="2400" dirty="0" smtClean="0">
                <a:solidFill>
                  <a:srgbClr val="C00000"/>
                </a:solidFill>
              </a:rPr>
              <a:t>“Shepherd the flock of God which is among you” (1 Peter 5:2).</a:t>
            </a:r>
            <a:endParaRPr lang="en-US" sz="2400" dirty="0">
              <a:solidFill>
                <a:srgbClr val="C00000"/>
              </a:solidFill>
            </a:endParaRPr>
          </a:p>
        </p:txBody>
      </p:sp>
    </p:spTree>
    <p:extLst>
      <p:ext uri="{BB962C8B-B14F-4D97-AF65-F5344CB8AC3E}">
        <p14:creationId xmlns:p14="http://schemas.microsoft.com/office/powerpoint/2010/main" val="245030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Be careful with terminology</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THE New Testament church (the one body) did NOT meet on the first day of the week to observe the Lord’s supper; it did NOT fund its work by saints giving on the first day of the week; it is NOT overseen by elders and served by deacons; etc.</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This terminology CAN give the impression that the one body is composed of local churches, because all the above is true of local churches.</a:t>
            </a:r>
          </a:p>
        </p:txBody>
      </p:sp>
    </p:spTree>
    <p:extLst>
      <p:ext uri="{BB962C8B-B14F-4D97-AF65-F5344CB8AC3E}">
        <p14:creationId xmlns:p14="http://schemas.microsoft.com/office/powerpoint/2010/main" val="396309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Be careful with terminology</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Instead say, “The local churches we read about in the N.T. funded their work by saints giving on the first day of the week, were overseen by elders and served by deacons, gathered together on the first day of week to observe the Lord’s Supper, etc.</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Say it this way and you’re saying EXACTLY what is depicted in the N.T.</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When we study various aspects of worship, work, and organization, these are marks of local churches, not the “one true church.”</a:t>
            </a:r>
          </a:p>
        </p:txBody>
      </p:sp>
    </p:spTree>
    <p:extLst>
      <p:ext uri="{BB962C8B-B14F-4D97-AF65-F5344CB8AC3E}">
        <p14:creationId xmlns:p14="http://schemas.microsoft.com/office/powerpoint/2010/main" val="424665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V</a:t>
            </a:r>
            <a:r>
              <a:rPr lang="en-US" sz="3600" dirty="0" smtClean="0">
                <a:latin typeface="Lucida Sans Unicode" panose="020B0602030504020204" pitchFamily="34" charset="0"/>
                <a:cs typeface="Lucida Sans Unicode" panose="020B0602030504020204" pitchFamily="34" charset="0"/>
              </a:rPr>
              <a:t>ery Simple</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normAutofit/>
          </a:bodyPr>
          <a:lstStyle/>
          <a:p>
            <a:pPr>
              <a:lnSpc>
                <a:spcPct val="150000"/>
              </a:lnSpc>
              <a:spcBef>
                <a:spcPts val="0"/>
              </a:spcBef>
            </a:pPr>
            <a:r>
              <a:rPr lang="en-US" dirty="0" smtClean="0">
                <a:latin typeface="Lucida Sans Unicode" panose="020B0602030504020204" pitchFamily="34" charset="0"/>
                <a:cs typeface="Lucida Sans Unicode" panose="020B0602030504020204" pitchFamily="34" charset="0"/>
              </a:rPr>
              <a:t>“Paul and Timothy, bondservants of Jesus Christ, to all the saints in Christ Jesus who are in Philippi, with the bishops (“overseers”—ESV, NAS) and deacons” (Philippians 1:1).</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3313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814</TotalTime>
  <Words>980</Words>
  <Application>Microsoft Office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New Testament Church</vt:lpstr>
      <vt:lpstr>Brief History Lesson</vt:lpstr>
      <vt:lpstr>What do we learn from this?</vt:lpstr>
      <vt:lpstr>Organization of Local Churches</vt:lpstr>
      <vt:lpstr>PowerPoint Presentation</vt:lpstr>
      <vt:lpstr>PowerPoint Presentation</vt:lpstr>
      <vt:lpstr>Be careful with terminology</vt:lpstr>
      <vt:lpstr>Be careful with terminology</vt:lpstr>
      <vt:lpstr>Very Simple</vt:lpstr>
      <vt:lpstr>Various Descriptions of Elders</vt:lpstr>
      <vt:lpstr>Elders in every local church</vt:lpstr>
      <vt:lpstr>Okay to have just one elder?</vt:lpstr>
      <vt:lpstr>Deacons</vt:lpstr>
      <vt:lpstr>General and Specific Usage</vt:lpstr>
      <vt:lpstr>General and Specific Usage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Church</dc:title>
  <dc:creator>Bryan</dc:creator>
  <cp:lastModifiedBy>Bryan</cp:lastModifiedBy>
  <cp:revision>34</cp:revision>
  <dcterms:created xsi:type="dcterms:W3CDTF">2017-03-14T15:17:16Z</dcterms:created>
  <dcterms:modified xsi:type="dcterms:W3CDTF">2017-03-18T15:19:14Z</dcterms:modified>
</cp:coreProperties>
</file>