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71" r:id="rId4"/>
    <p:sldId id="258" r:id="rId5"/>
    <p:sldId id="259" r:id="rId6"/>
    <p:sldId id="260" r:id="rId7"/>
    <p:sldId id="272" r:id="rId8"/>
    <p:sldId id="262" r:id="rId9"/>
    <p:sldId id="261" r:id="rId10"/>
    <p:sldId id="263" r:id="rId11"/>
    <p:sldId id="265" r:id="rId12"/>
    <p:sldId id="269" r:id="rId13"/>
    <p:sldId id="266" r:id="rId14"/>
    <p:sldId id="264" r:id="rId15"/>
    <p:sldId id="267" r:id="rId16"/>
    <p:sldId id="26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547FD3-28EA-4233-BF20-826F2A1EADFE}"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37794-B60C-47AC-9F8A-A566F96B245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47FD3-28EA-4233-BF20-826F2A1EADFE}"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547FD3-28EA-4233-BF20-826F2A1EADFE}"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47FD3-28EA-4233-BF20-826F2A1EADFE}"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47FD3-28EA-4233-BF20-826F2A1EADFE}"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37794-B60C-47AC-9F8A-A566F96B245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547FD3-28EA-4233-BF20-826F2A1EADFE}"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547FD3-28EA-4233-BF20-826F2A1EADFE}" type="datetimeFigureOut">
              <a:rPr lang="en-US" smtClean="0"/>
              <a:t>3/10/2017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37794-B60C-47AC-9F8A-A566F96B245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47FD3-28EA-4233-BF20-826F2A1EADFE}" type="datetimeFigureOut">
              <a:rPr lang="en-US" smtClean="0"/>
              <a:t>3/10/2017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47FD3-28EA-4233-BF20-826F2A1EADFE}" type="datetimeFigureOut">
              <a:rPr lang="en-US" smtClean="0"/>
              <a:t>3/10/2017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47FD3-28EA-4233-BF20-826F2A1EADFE}"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37794-B60C-47AC-9F8A-A566F96B245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47FD3-28EA-4233-BF20-826F2A1EADFE}" type="datetimeFigureOut">
              <a:rPr lang="en-US" smtClean="0"/>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37794-B60C-47AC-9F8A-A566F96B24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3547FD3-28EA-4233-BF20-826F2A1EADFE}" type="datetimeFigureOut">
              <a:rPr lang="en-US" smtClean="0"/>
              <a:t>3/10/2017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B37794-B60C-47AC-9F8A-A566F96B24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latin typeface="Lucida Sans Unicode" panose="020B0602030504020204" pitchFamily="34" charset="0"/>
                <a:cs typeface="Lucida Sans Unicode" panose="020B0602030504020204" pitchFamily="34" charset="0"/>
              </a:rPr>
              <a:t>New Testament Church</a:t>
            </a:r>
          </a:p>
        </p:txBody>
      </p:sp>
      <p:sp>
        <p:nvSpPr>
          <p:cNvPr id="3" name="Subtitle 2"/>
          <p:cNvSpPr>
            <a:spLocks noGrp="1"/>
          </p:cNvSpPr>
          <p:nvPr>
            <p:ph type="subTitle" idx="1"/>
          </p:nvPr>
        </p:nvSpPr>
        <p:spPr>
          <a:xfrm>
            <a:off x="685800" y="3505200"/>
            <a:ext cx="7467600" cy="2819400"/>
          </a:xfrm>
        </p:spPr>
        <p:txBody>
          <a:bodyPr anchor="ctr">
            <a:normAutofit/>
          </a:bodyPr>
          <a:lstStyle/>
          <a:p>
            <a:pPr>
              <a:lnSpc>
                <a:spcPct val="125000"/>
              </a:lnSpc>
              <a:spcBef>
                <a:spcPts val="0"/>
              </a:spcBef>
              <a:spcAft>
                <a:spcPts val="600"/>
              </a:spcAft>
            </a:pPr>
            <a:r>
              <a:rPr lang="en-US" sz="2700" dirty="0">
                <a:solidFill>
                  <a:schemeClr val="tx1"/>
                </a:solidFill>
                <a:latin typeface="Lucida Sans Unicode" panose="020B0602030504020204" pitchFamily="34" charset="0"/>
                <a:cs typeface="Lucida Sans Unicode" panose="020B0602030504020204" pitchFamily="34" charset="0"/>
              </a:rPr>
              <a:t>Lesson </a:t>
            </a:r>
            <a:r>
              <a:rPr lang="en-US" sz="2700" dirty="0" smtClean="0">
                <a:solidFill>
                  <a:schemeClr val="tx1"/>
                </a:solidFill>
                <a:latin typeface="Lucida Sans Unicode" panose="020B0602030504020204" pitchFamily="34" charset="0"/>
                <a:cs typeface="Lucida Sans Unicode" panose="020B0602030504020204" pitchFamily="34" charset="0"/>
              </a:rPr>
              <a:t>11</a:t>
            </a:r>
            <a:endParaRPr lang="en-US" sz="2700" dirty="0">
              <a:solidFill>
                <a:schemeClr val="tx1"/>
              </a:solidFill>
              <a:latin typeface="Lucida Sans Unicode" panose="020B0602030504020204" pitchFamily="34" charset="0"/>
              <a:cs typeface="Lucida Sans Unicode" panose="020B0602030504020204" pitchFamily="34" charset="0"/>
            </a:endParaRPr>
          </a:p>
          <a:p>
            <a:pPr>
              <a:lnSpc>
                <a:spcPct val="125000"/>
              </a:lnSpc>
              <a:spcBef>
                <a:spcPts val="0"/>
              </a:spcBef>
              <a:spcAft>
                <a:spcPts val="600"/>
              </a:spcAft>
            </a:pPr>
            <a:r>
              <a:rPr lang="en-US" sz="2700" dirty="0" smtClean="0">
                <a:solidFill>
                  <a:schemeClr val="tx1"/>
                </a:solidFill>
                <a:latin typeface="Lucida Sans Unicode" panose="020B0602030504020204" pitchFamily="34" charset="0"/>
                <a:cs typeface="Lucida Sans Unicode" panose="020B0602030504020204" pitchFamily="34" charset="0"/>
              </a:rPr>
              <a:t>Worship Angels? Worship Jesus?</a:t>
            </a:r>
          </a:p>
          <a:p>
            <a:pPr>
              <a:lnSpc>
                <a:spcPct val="125000"/>
              </a:lnSpc>
              <a:spcBef>
                <a:spcPts val="0"/>
              </a:spcBef>
            </a:pPr>
            <a:r>
              <a:rPr lang="en-US" sz="2700" dirty="0" smtClean="0">
                <a:solidFill>
                  <a:schemeClr val="tx1"/>
                </a:solidFill>
                <a:latin typeface="Lucida Sans Unicode" panose="020B0602030504020204" pitchFamily="34" charset="0"/>
                <a:cs typeface="Lucida Sans Unicode" panose="020B0602030504020204" pitchFamily="34" charset="0"/>
              </a:rPr>
              <a:t>Worship Activities of a Local Church (Preaching, Praying, Singing, Lord’s Supper)</a:t>
            </a:r>
            <a:endParaRPr lang="en-US" sz="27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31205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Singing</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848600" cy="2819400"/>
          </a:xfrm>
        </p:spPr>
        <p:txBody>
          <a:bodyPr anchor="ctr">
            <a:normAutofit/>
          </a:bodyPr>
          <a:lstStyle/>
          <a:p>
            <a:pPr>
              <a:lnSpc>
                <a:spcPct val="120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a:t>
            </a:r>
            <a:r>
              <a:rPr lang="en-US" sz="2300" dirty="0">
                <a:solidFill>
                  <a:schemeClr val="tx1"/>
                </a:solidFill>
                <a:latin typeface="Lucida Sans Unicode" panose="020B0602030504020204" pitchFamily="34" charset="0"/>
                <a:cs typeface="Lucida Sans Unicode" panose="020B0602030504020204" pitchFamily="34" charset="0"/>
              </a:rPr>
              <a:t>Then Moses and the children of Israel sang this song to the LORD, and spoke, saying: </a:t>
            </a:r>
            <a:r>
              <a:rPr lang="en-US" sz="2300" dirty="0" smtClean="0">
                <a:solidFill>
                  <a:schemeClr val="tx1"/>
                </a:solidFill>
                <a:latin typeface="Lucida Sans Unicode" panose="020B0602030504020204" pitchFamily="34" charset="0"/>
                <a:cs typeface="Lucida Sans Unicode" panose="020B0602030504020204" pitchFamily="34" charset="0"/>
              </a:rPr>
              <a:t>‘I </a:t>
            </a:r>
            <a:r>
              <a:rPr lang="en-US" sz="2300" dirty="0">
                <a:solidFill>
                  <a:schemeClr val="tx1"/>
                </a:solidFill>
                <a:latin typeface="Lucida Sans Unicode" panose="020B0602030504020204" pitchFamily="34" charset="0"/>
                <a:cs typeface="Lucida Sans Unicode" panose="020B0602030504020204" pitchFamily="34" charset="0"/>
              </a:rPr>
              <a:t>will sing to the LORD, For He has triumphed gloriously</a:t>
            </a:r>
            <a:r>
              <a:rPr lang="en-US" sz="2300" dirty="0" smtClean="0">
                <a:solidFill>
                  <a:schemeClr val="tx1"/>
                </a:solidFill>
                <a:latin typeface="Lucida Sans Unicode" panose="020B0602030504020204" pitchFamily="34" charset="0"/>
                <a:cs typeface="Lucida Sans Unicode" panose="020B0602030504020204" pitchFamily="34" charset="0"/>
              </a:rPr>
              <a:t>!’” (Exo. 15:1).</a:t>
            </a:r>
          </a:p>
          <a:p>
            <a:pPr>
              <a:lnSpc>
                <a:spcPct val="120000"/>
              </a:lnSpc>
              <a:spcBef>
                <a:spcPts val="0"/>
              </a:spcBef>
            </a:pPr>
            <a:r>
              <a:rPr lang="en-US" sz="2300" dirty="0" smtClean="0">
                <a:solidFill>
                  <a:schemeClr val="tx1"/>
                </a:solidFill>
                <a:latin typeface="Lucida Sans Unicode" panose="020B0602030504020204" pitchFamily="34" charset="0"/>
                <a:cs typeface="Lucida Sans Unicode" panose="020B0602030504020204" pitchFamily="34" charset="0"/>
              </a:rPr>
              <a:t>“Then they believed His words; they sang His praise (Psa. 106:12).</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98031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Singing</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Recall earlier lessons on authority. Does Christ give us authority to use musical instruments?</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types of songs do we sing, according to the N.T.?</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Explain the phrases: “singing with grace in your hearts (Col. 3:16),” and “singing and making melody in your heart” (Eph. 5:19).</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Any one exempt from singing?</a:t>
            </a:r>
          </a:p>
        </p:txBody>
      </p:sp>
    </p:spTree>
    <p:extLst>
      <p:ext uri="{BB962C8B-B14F-4D97-AF65-F5344CB8AC3E}">
        <p14:creationId xmlns:p14="http://schemas.microsoft.com/office/powerpoint/2010/main" val="219463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Singing</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 will </a:t>
            </a:r>
            <a:r>
              <a:rPr lang="en-US" b="1" dirty="0" smtClean="0">
                <a:latin typeface="Lucida Sans Unicode" panose="020B0602030504020204" pitchFamily="34" charset="0"/>
                <a:cs typeface="Lucida Sans Unicode" panose="020B0602030504020204" pitchFamily="34" charset="0"/>
              </a:rPr>
              <a:t>sing</a:t>
            </a:r>
            <a:r>
              <a:rPr lang="en-US" dirty="0" smtClean="0">
                <a:latin typeface="Lucida Sans Unicode" panose="020B0602030504020204" pitchFamily="34" charset="0"/>
                <a:cs typeface="Lucida Sans Unicode" panose="020B0602030504020204" pitchFamily="34" charset="0"/>
              </a:rPr>
              <a:t> to the LORD as long as I live; I will </a:t>
            </a:r>
            <a:r>
              <a:rPr lang="en-US" b="1" dirty="0" smtClean="0">
                <a:latin typeface="Lucida Sans Unicode" panose="020B0602030504020204" pitchFamily="34" charset="0"/>
                <a:cs typeface="Lucida Sans Unicode" panose="020B0602030504020204" pitchFamily="34" charset="0"/>
              </a:rPr>
              <a:t>sing</a:t>
            </a:r>
            <a:r>
              <a:rPr lang="en-US" dirty="0" smtClean="0">
                <a:latin typeface="Lucida Sans Unicode" panose="020B0602030504020204" pitchFamily="34" charset="0"/>
                <a:cs typeface="Lucida Sans Unicode" panose="020B0602030504020204" pitchFamily="34" charset="0"/>
              </a:rPr>
              <a:t> </a:t>
            </a:r>
            <a:r>
              <a:rPr lang="en-US" b="1" dirty="0" smtClean="0">
                <a:latin typeface="Lucida Sans Unicode" panose="020B0602030504020204" pitchFamily="34" charset="0"/>
                <a:cs typeface="Lucida Sans Unicode" panose="020B0602030504020204" pitchFamily="34" charset="0"/>
              </a:rPr>
              <a:t>praise</a:t>
            </a:r>
            <a:r>
              <a:rPr lang="en-US" dirty="0" smtClean="0">
                <a:latin typeface="Lucida Sans Unicode" panose="020B0602030504020204" pitchFamily="34" charset="0"/>
                <a:cs typeface="Lucida Sans Unicode" panose="020B0602030504020204" pitchFamily="34" charset="0"/>
              </a:rPr>
              <a:t> to my God while I have my being”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(Psa. 104:33).</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“And </a:t>
            </a:r>
            <a:r>
              <a:rPr lang="en-US" dirty="0">
                <a:latin typeface="Lucida Sans Unicode" panose="020B0602030504020204" pitchFamily="34" charset="0"/>
                <a:cs typeface="Lucida Sans Unicode" panose="020B0602030504020204" pitchFamily="34" charset="0"/>
              </a:rPr>
              <a:t>the ransomed of the LORD shall return, </a:t>
            </a:r>
            <a:r>
              <a:rPr lang="en-US" dirty="0" smtClean="0">
                <a:latin typeface="Lucida Sans Unicode" panose="020B0602030504020204" pitchFamily="34" charset="0"/>
                <a:cs typeface="Lucida Sans Unicode" panose="020B0602030504020204" pitchFamily="34" charset="0"/>
              </a:rPr>
              <a:t>and </a:t>
            </a:r>
            <a:r>
              <a:rPr lang="en-US" dirty="0">
                <a:latin typeface="Lucida Sans Unicode" panose="020B0602030504020204" pitchFamily="34" charset="0"/>
                <a:cs typeface="Lucida Sans Unicode" panose="020B0602030504020204" pitchFamily="34" charset="0"/>
              </a:rPr>
              <a:t>come to Zion with </a:t>
            </a:r>
            <a:r>
              <a:rPr lang="en-US" b="1" dirty="0">
                <a:latin typeface="Lucida Sans Unicode" panose="020B0602030504020204" pitchFamily="34" charset="0"/>
                <a:cs typeface="Lucida Sans Unicode" panose="020B0602030504020204" pitchFamily="34" charset="0"/>
              </a:rPr>
              <a:t>singing</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with </a:t>
            </a:r>
            <a:r>
              <a:rPr lang="en-US" dirty="0">
                <a:latin typeface="Lucida Sans Unicode" panose="020B0602030504020204" pitchFamily="34" charset="0"/>
                <a:cs typeface="Lucida Sans Unicode" panose="020B0602030504020204" pitchFamily="34" charset="0"/>
              </a:rPr>
              <a:t>everlasting joy on their heads. They shall obtain joy and gladness, </a:t>
            </a:r>
            <a:r>
              <a:rPr lang="en-US" dirty="0" smtClean="0">
                <a:latin typeface="Lucida Sans Unicode" panose="020B0602030504020204" pitchFamily="34" charset="0"/>
                <a:cs typeface="Lucida Sans Unicode" panose="020B0602030504020204" pitchFamily="34" charset="0"/>
              </a:rPr>
              <a:t>and </a:t>
            </a:r>
            <a:r>
              <a:rPr lang="en-US" dirty="0">
                <a:latin typeface="Lucida Sans Unicode" panose="020B0602030504020204" pitchFamily="34" charset="0"/>
                <a:cs typeface="Lucida Sans Unicode" panose="020B0602030504020204" pitchFamily="34" charset="0"/>
              </a:rPr>
              <a:t>sorrow and sighing shall flee </a:t>
            </a:r>
            <a:r>
              <a:rPr lang="en-US" dirty="0" smtClean="0">
                <a:latin typeface="Lucida Sans Unicode" panose="020B0602030504020204" pitchFamily="34" charset="0"/>
                <a:cs typeface="Lucida Sans Unicode" panose="020B0602030504020204" pitchFamily="34" charset="0"/>
              </a:rPr>
              <a:t>away” (Isa. 35:10).</a:t>
            </a:r>
          </a:p>
        </p:txBody>
      </p:sp>
    </p:spTree>
    <p:extLst>
      <p:ext uri="{BB962C8B-B14F-4D97-AF65-F5344CB8AC3E}">
        <p14:creationId xmlns:p14="http://schemas.microsoft.com/office/powerpoint/2010/main" val="288701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Praying</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772400" cy="2133600"/>
          </a:xfrm>
        </p:spPr>
        <p:txBody>
          <a:bodyPr anchor="ctr">
            <a:normAutofit/>
          </a:bodyPr>
          <a:lstStyle/>
          <a:p>
            <a:pPr>
              <a:lnSpc>
                <a:spcPct val="120000"/>
              </a:lnSpc>
              <a:spcBef>
                <a:spcPts val="0"/>
              </a:spcBef>
            </a:pPr>
            <a:r>
              <a:rPr lang="en-US" dirty="0" smtClean="0">
                <a:solidFill>
                  <a:schemeClr val="tx1"/>
                </a:solidFill>
                <a:latin typeface="Lucida Sans Unicode" panose="020B0602030504020204" pitchFamily="34" charset="0"/>
                <a:cs typeface="Lucida Sans Unicode" panose="020B0602030504020204" pitchFamily="34" charset="0"/>
              </a:rPr>
              <a:t>“The effective, fervent prayer of a righteous man avails much” (ESV—“has great power”; NAS—“can accomplish much”) (James 5:16).</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77273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Praying</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“Therefore I exhort first of all that supplications, prayers, intercessions, and giving of thanks be made for all men” (1 Tim. 2:1).</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does the phrase, “first of all,” indicate?</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is supplication? Intercession?</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“In this manner, therefore pray, Our Father in heaven, hallowed be Your name” (Matt. 6:9).</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does it mean to hallow His name?</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1790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Praying</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Should just any man be asked to lead the assembled church in prayer?</a:t>
            </a:r>
          </a:p>
          <a:p>
            <a:pPr>
              <a:lnSpc>
                <a:spcPct val="120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In what way might private and public prayers be different?</a:t>
            </a:r>
          </a:p>
        </p:txBody>
      </p:sp>
    </p:spTree>
    <p:extLst>
      <p:ext uri="{BB962C8B-B14F-4D97-AF65-F5344CB8AC3E}">
        <p14:creationId xmlns:p14="http://schemas.microsoft.com/office/powerpoint/2010/main" val="368761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smtClean="0">
                <a:latin typeface="Lucida Sans Unicode" panose="020B0602030504020204" pitchFamily="34" charset="0"/>
                <a:cs typeface="Lucida Sans Unicode" panose="020B0602030504020204" pitchFamily="34" charset="0"/>
              </a:rPr>
              <a:t>Lord’s Supper</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772400" cy="2133600"/>
          </a:xfrm>
        </p:spPr>
        <p:txBody>
          <a:bodyPr anchor="ctr">
            <a:normAutofit/>
          </a:bodyPr>
          <a:lstStyle/>
          <a:p>
            <a:pPr>
              <a:lnSpc>
                <a:spcPct val="120000"/>
              </a:lnSpc>
              <a:spcBef>
                <a:spcPts val="0"/>
              </a:spcBef>
            </a:pPr>
            <a:r>
              <a:rPr lang="en-US" dirty="0" smtClean="0">
                <a:solidFill>
                  <a:schemeClr val="tx1"/>
                </a:solidFill>
                <a:latin typeface="Lucida Sans Unicode" panose="020B0602030504020204" pitchFamily="34" charset="0"/>
                <a:cs typeface="Lucida Sans Unicode" panose="020B0602030504020204" pitchFamily="34" charset="0"/>
              </a:rPr>
              <a:t>“The cup of blessing which we bless, is it not the </a:t>
            </a:r>
            <a:r>
              <a:rPr lang="en-US" b="1" dirty="0" smtClean="0">
                <a:solidFill>
                  <a:schemeClr val="tx1"/>
                </a:solidFill>
                <a:latin typeface="Lucida Sans Unicode" panose="020B0602030504020204" pitchFamily="34" charset="0"/>
                <a:cs typeface="Lucida Sans Unicode" panose="020B0602030504020204" pitchFamily="34" charset="0"/>
              </a:rPr>
              <a:t>communion</a:t>
            </a:r>
            <a:r>
              <a:rPr lang="en-US" dirty="0" smtClean="0">
                <a:solidFill>
                  <a:schemeClr val="tx1"/>
                </a:solidFill>
                <a:latin typeface="Lucida Sans Unicode" panose="020B0602030504020204" pitchFamily="34" charset="0"/>
                <a:cs typeface="Lucida Sans Unicode" panose="020B0602030504020204" pitchFamily="34" charset="0"/>
              </a:rPr>
              <a:t> of the blood of Christ? The bread which we break, is it not the </a:t>
            </a:r>
            <a:r>
              <a:rPr lang="en-US" b="1" dirty="0" smtClean="0">
                <a:solidFill>
                  <a:schemeClr val="tx1"/>
                </a:solidFill>
                <a:latin typeface="Lucida Sans Unicode" panose="020B0602030504020204" pitchFamily="34" charset="0"/>
                <a:cs typeface="Lucida Sans Unicode" panose="020B0602030504020204" pitchFamily="34" charset="0"/>
              </a:rPr>
              <a:t>communion</a:t>
            </a:r>
            <a:r>
              <a:rPr lang="en-US" dirty="0" smtClean="0">
                <a:solidFill>
                  <a:schemeClr val="tx1"/>
                </a:solidFill>
                <a:latin typeface="Lucida Sans Unicode" panose="020B0602030504020204" pitchFamily="34" charset="0"/>
                <a:cs typeface="Lucida Sans Unicode" panose="020B0602030504020204" pitchFamily="34" charset="0"/>
              </a:rPr>
              <a:t> of the body of Christ? (1 Cor. 10:16).</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780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Lord’s Supper</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1200"/>
              </a:spcAft>
            </a:pPr>
            <a:r>
              <a:rPr lang="en-US" dirty="0">
                <a:latin typeface="Lucida Sans Unicode" panose="020B0602030504020204" pitchFamily="34" charset="0"/>
                <a:cs typeface="Lucida Sans Unicode" panose="020B0602030504020204" pitchFamily="34" charset="0"/>
              </a:rPr>
              <a:t>“Now on the first day of the week, when the disciples came together to break bread…” Where is this passage found?</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“Whoever eats this bread or drinks this cup of the Lord in an _________ manner” will be guilty of the body and blood of the Lord” (1 Cor. 11:27).</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“Do this in ___________ of Me” (1 Cor. 11:24).</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Name some things we can do to help us remember, or help us partake in a worthy manner.</a:t>
            </a:r>
          </a:p>
        </p:txBody>
      </p:sp>
    </p:spTree>
    <p:extLst>
      <p:ext uri="{BB962C8B-B14F-4D97-AF65-F5344CB8AC3E}">
        <p14:creationId xmlns:p14="http://schemas.microsoft.com/office/powerpoint/2010/main" val="157457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Worship Angels?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Twice, John fell at the feet of angel to worship him. Both times the angel rebuked him and told him to “worship God” (Revelation 19:10; 22:8-9).</a:t>
            </a:r>
          </a:p>
        </p:txBody>
      </p:sp>
    </p:spTree>
    <p:extLst>
      <p:ext uri="{BB962C8B-B14F-4D97-AF65-F5344CB8AC3E}">
        <p14:creationId xmlns:p14="http://schemas.microsoft.com/office/powerpoint/2010/main" val="313336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Can We Worship Jesus?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While Jesus was on the earth, various individuals worshiped Him, and He accepted that worship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(Matt. 8:2; 9:18; 14:33; 15:25; 28:9, 17; Mark 5:6; Luke 24:52; John 9:38).</a:t>
            </a:r>
          </a:p>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“But when He again brings the firstborn into the world, He says, ‘Let all the angels of God worship Him’” (Heb. 1:6).</a:t>
            </a:r>
          </a:p>
        </p:txBody>
      </p:sp>
    </p:spTree>
    <p:extLst>
      <p:ext uri="{BB962C8B-B14F-4D97-AF65-F5344CB8AC3E}">
        <p14:creationId xmlns:p14="http://schemas.microsoft.com/office/powerpoint/2010/main" val="366304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Can We Worship Jesus?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Rev. 5:8-14 pictures angels, the 4 living creatures, the 24 elders, and “every creature which is in heaven and on the earth and under the earth” worshipping the Lamb (Jesus).</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“To Him (Jesus) be glory forever and ever. Amen!”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(2 Tim. 4:18). Can that praise be expressed to Him?</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Can we sing the words of Psalms 23? After all, who is our Shepherd? (</a:t>
            </a:r>
            <a:r>
              <a:rPr lang="en-US" dirty="0" smtClean="0">
                <a:latin typeface="Lucida Sans Unicode" panose="020B0602030504020204" pitchFamily="34" charset="0"/>
                <a:cs typeface="Lucida Sans Unicode" panose="020B0602030504020204" pitchFamily="34" charset="0"/>
              </a:rPr>
              <a:t>Jn. </a:t>
            </a:r>
            <a:r>
              <a:rPr lang="en-US" dirty="0" smtClean="0">
                <a:latin typeface="Lucida Sans Unicode" panose="020B0602030504020204" pitchFamily="34" charset="0"/>
                <a:cs typeface="Lucida Sans Unicode" panose="020B0602030504020204" pitchFamily="34" charset="0"/>
              </a:rPr>
              <a:t>10:11, 14, 16; 1 Pet. 2:25; 5:4).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2750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Can We Worship Jesus?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“Singing and making melody in your heart to the Lord” (Eph. 5:19).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“prisoner of Christ Jesus” (3:1); “prisoner of the Lord” (4:1); see also </a:t>
            </a:r>
            <a:r>
              <a:rPr lang="en-US" sz="2200" dirty="0" smtClean="0">
                <a:latin typeface="Lucida Sans Unicode" panose="020B0602030504020204" pitchFamily="34" charset="0"/>
                <a:cs typeface="Lucida Sans Unicode" panose="020B0602030504020204" pitchFamily="34" charset="0"/>
              </a:rPr>
              <a:t>4:4-5 (one Lord, one Father); 5:20 (thanks to God the Father in the name of the Lord Jesus Christ).</a:t>
            </a:r>
            <a:endParaRPr lang="en-US" sz="2200"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Can we sing Psalms 148 (which we often do) and think only of the Father? What about the Word—“all things were made through Him, and without Him nothing was made” (John 1:3)?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122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Can We Worship Jesus?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 name, Jehovah, or LORD, is not reserved exclusively for the Father; in some passages it clearly refers to Jesus. “The LORD of hosts…will be as a sanctuary, but a stone of stumbling and a rock of offense” (Isaiah 8:13-14). This passage is quoted in 1 Peter 2:8, where it is applied to Jesus. And again from Isaiah, “Thus says the LORD…I am the First and the Last” (Isaiah 44:6). That is precisely the way Jesus describes Himself in Revelation 1:17</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95779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Can We Worship Jesus?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“Worship God” (Rev. 19:10; 22:9).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Is Jesus not God</a:t>
            </a:r>
            <a:r>
              <a:rPr lang="en-US" sz="2200" dirty="0" smtClean="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“For in Him dwells all the fullness of the Godhead bodily” (Col. 2:9).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about the Holy Spirit? “Why has Satan filled your heart to lie to the Holy Spirit…?...You have not lied to men but to God” (Acts 5:3-4).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7742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Preaching</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772400" cy="2133600"/>
          </a:xfrm>
        </p:spPr>
        <p:txBody>
          <a:bodyPr anchor="ctr">
            <a:normAutofit/>
          </a:bodyPr>
          <a:lstStyle/>
          <a:p>
            <a:pPr>
              <a:lnSpc>
                <a:spcPct val="120000"/>
              </a:lnSpc>
              <a:spcBef>
                <a:spcPts val="0"/>
              </a:spcBef>
            </a:pPr>
            <a:r>
              <a:rPr lang="en-US" dirty="0">
                <a:solidFill>
                  <a:schemeClr val="tx1"/>
                </a:solidFill>
                <a:latin typeface="Lucida Sans Unicode" panose="020B0602030504020204" pitchFamily="34" charset="0"/>
                <a:cs typeface="Lucida Sans Unicode" panose="020B0602030504020204" pitchFamily="34" charset="0"/>
              </a:rPr>
              <a:t>“In hope of eternal life which God, who cannot lie, promised before time began, but has in due time manifested His word through </a:t>
            </a:r>
            <a:r>
              <a:rPr lang="en-US" b="1" dirty="0">
                <a:solidFill>
                  <a:schemeClr val="tx1"/>
                </a:solidFill>
                <a:latin typeface="Lucida Sans Unicode" panose="020B0602030504020204" pitchFamily="34" charset="0"/>
                <a:cs typeface="Lucida Sans Unicode" panose="020B0602030504020204" pitchFamily="34" charset="0"/>
              </a:rPr>
              <a:t>preaching</a:t>
            </a:r>
            <a:r>
              <a:rPr lang="en-US" dirty="0">
                <a:solidFill>
                  <a:schemeClr val="tx1"/>
                </a:solidFill>
                <a:latin typeface="Lucida Sans Unicode" panose="020B0602030504020204" pitchFamily="34" charset="0"/>
                <a:cs typeface="Lucida Sans Unicode" panose="020B0602030504020204" pitchFamily="34" charset="0"/>
              </a:rPr>
              <a:t>…” </a:t>
            </a:r>
            <a:r>
              <a:rPr lang="en-US" dirty="0" smtClean="0">
                <a:solidFill>
                  <a:schemeClr val="tx1"/>
                </a:solidFill>
                <a:latin typeface="Lucida Sans Unicode" panose="020B0602030504020204" pitchFamily="34" charset="0"/>
                <a:cs typeface="Lucida Sans Unicode" panose="020B0602030504020204" pitchFamily="34" charset="0"/>
              </a:rPr>
              <a:t/>
            </a:r>
            <a:br>
              <a:rPr lang="en-US" dirty="0" smtClean="0">
                <a:solidFill>
                  <a:schemeClr val="tx1"/>
                </a:solidFill>
                <a:latin typeface="Lucida Sans Unicode" panose="020B0602030504020204" pitchFamily="34" charset="0"/>
                <a:cs typeface="Lucida Sans Unicode" panose="020B0602030504020204" pitchFamily="34" charset="0"/>
              </a:rPr>
            </a:br>
            <a:r>
              <a:rPr lang="en-US" dirty="0" smtClean="0">
                <a:solidFill>
                  <a:schemeClr val="tx1"/>
                </a:solidFill>
                <a:latin typeface="Lucida Sans Unicode" panose="020B0602030504020204" pitchFamily="34" charset="0"/>
                <a:cs typeface="Lucida Sans Unicode" panose="020B0602030504020204" pitchFamily="34" charset="0"/>
              </a:rPr>
              <a:t>(</a:t>
            </a:r>
            <a:r>
              <a:rPr lang="en-US" dirty="0">
                <a:solidFill>
                  <a:schemeClr val="tx1"/>
                </a:solidFill>
                <a:latin typeface="Lucida Sans Unicode" panose="020B0602030504020204" pitchFamily="34" charset="0"/>
                <a:cs typeface="Lucida Sans Unicode" panose="020B0602030504020204" pitchFamily="34" charset="0"/>
              </a:rPr>
              <a:t>Titus 1:2-3</a:t>
            </a:r>
            <a:r>
              <a:rPr lang="en-US" dirty="0" smtClean="0">
                <a:solidFill>
                  <a:schemeClr val="tx1"/>
                </a:solidFill>
                <a:latin typeface="Lucida Sans Unicode" panose="020B0602030504020204" pitchFamily="34" charset="0"/>
                <a:cs typeface="Lucida Sans Unicode" panose="020B0602030504020204" pitchFamily="34" charset="0"/>
              </a:rPr>
              <a:t>).</a:t>
            </a:r>
            <a:endParaRPr lang="en-US" dirty="0">
              <a:solidFill>
                <a:schemeClr val="tx1"/>
              </a:solidFill>
            </a:endParaRPr>
          </a:p>
        </p:txBody>
      </p:sp>
    </p:spTree>
    <p:extLst>
      <p:ext uri="{BB962C8B-B14F-4D97-AF65-F5344CB8AC3E}">
        <p14:creationId xmlns:p14="http://schemas.microsoft.com/office/powerpoint/2010/main" val="3653944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Preaching</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Do any N.T. passages show preaching done in the assembly?</a:t>
            </a:r>
          </a:p>
          <a:p>
            <a:pPr lvl="1">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Acts 11:26; 20:7; 1 Corinthians 14</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Goals of this preaching described in Eph. 4:11-16, and in the following passages:</a:t>
            </a:r>
          </a:p>
          <a:p>
            <a:pPr lvl="1">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“Him we preach, warning every man and teaching every man in all wisdom, that we may present every man perfect in Christ Jesus” (Col. 1:28).</a:t>
            </a:r>
          </a:p>
          <a:p>
            <a:pPr lvl="1">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“In </a:t>
            </a:r>
            <a:r>
              <a:rPr lang="en-US" dirty="0">
                <a:latin typeface="Lucida Sans Unicode" panose="020B0602030504020204" pitchFamily="34" charset="0"/>
                <a:cs typeface="Lucida Sans Unicode" panose="020B0602030504020204" pitchFamily="34" charset="0"/>
              </a:rPr>
              <a:t>doing this (</a:t>
            </a:r>
            <a:r>
              <a:rPr lang="en-US" dirty="0" smtClean="0">
                <a:latin typeface="Lucida Sans Unicode" panose="020B0602030504020204" pitchFamily="34" charset="0"/>
                <a:cs typeface="Lucida Sans Unicode" panose="020B0602030504020204" pitchFamily="34" charset="0"/>
              </a:rPr>
              <a:t>preaching) you will save both yourself and those who hear you” (1 Tim. 4:16).</a:t>
            </a:r>
          </a:p>
        </p:txBody>
      </p:sp>
    </p:spTree>
    <p:extLst>
      <p:ext uri="{BB962C8B-B14F-4D97-AF65-F5344CB8AC3E}">
        <p14:creationId xmlns:p14="http://schemas.microsoft.com/office/powerpoint/2010/main" val="269872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806</TotalTime>
  <Words>978</Words>
  <Application>Microsoft Office PowerPoint</Application>
  <PresentationFormat>On-screen Show (4:3)</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New Testament Church</vt:lpstr>
      <vt:lpstr>Worship Angels?</vt:lpstr>
      <vt:lpstr>Can We Worship Jesus?</vt:lpstr>
      <vt:lpstr>Can We Worship Jesus?</vt:lpstr>
      <vt:lpstr>Can We Worship Jesus?</vt:lpstr>
      <vt:lpstr>Can We Worship Jesus?</vt:lpstr>
      <vt:lpstr>Can We Worship Jesus?</vt:lpstr>
      <vt:lpstr>Preaching</vt:lpstr>
      <vt:lpstr>Preaching</vt:lpstr>
      <vt:lpstr>Singing</vt:lpstr>
      <vt:lpstr>Singing</vt:lpstr>
      <vt:lpstr>Singing</vt:lpstr>
      <vt:lpstr>Praying</vt:lpstr>
      <vt:lpstr>Praying</vt:lpstr>
      <vt:lpstr>Praying</vt:lpstr>
      <vt:lpstr>Lord’s Supper</vt:lpstr>
      <vt:lpstr>Lord’s Supper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27</cp:revision>
  <dcterms:created xsi:type="dcterms:W3CDTF">2017-03-06T17:15:54Z</dcterms:created>
  <dcterms:modified xsi:type="dcterms:W3CDTF">2017-03-10T18:51:11Z</dcterms:modified>
</cp:coreProperties>
</file>