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0" r:id="rId3"/>
    <p:sldId id="264" r:id="rId4"/>
    <p:sldId id="265" r:id="rId5"/>
    <p:sldId id="266" r:id="rId6"/>
    <p:sldId id="258" r:id="rId7"/>
    <p:sldId id="259" r:id="rId8"/>
    <p:sldId id="261"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141F29-875C-4077-9DEB-9F37FB973AF3}" type="datetimeFigureOut">
              <a:rPr lang="en-US" smtClean="0"/>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B2379-ED64-41E9-8287-7A434CBD1F52}"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141F29-875C-4077-9DEB-9F37FB973AF3}" type="datetimeFigureOut">
              <a:rPr lang="en-US" smtClean="0"/>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B2379-ED64-41E9-8287-7A434CBD1F5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141F29-875C-4077-9DEB-9F37FB973AF3}" type="datetimeFigureOut">
              <a:rPr lang="en-US" smtClean="0"/>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B2379-ED64-41E9-8287-7A434CBD1F5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141F29-875C-4077-9DEB-9F37FB973AF3}" type="datetimeFigureOut">
              <a:rPr lang="en-US" smtClean="0"/>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B2379-ED64-41E9-8287-7A434CBD1F5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141F29-875C-4077-9DEB-9F37FB973AF3}" type="datetimeFigureOut">
              <a:rPr lang="en-US" smtClean="0"/>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B2379-ED64-41E9-8287-7A434CBD1F52}"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141F29-875C-4077-9DEB-9F37FB973AF3}" type="datetimeFigureOut">
              <a:rPr lang="en-US" smtClean="0"/>
              <a:t>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2B2379-ED64-41E9-8287-7A434CBD1F5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141F29-875C-4077-9DEB-9F37FB973AF3}" type="datetimeFigureOut">
              <a:rPr lang="en-US" smtClean="0"/>
              <a:t>2/24/2017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2B2379-ED64-41E9-8287-7A434CBD1F52}"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141F29-875C-4077-9DEB-9F37FB973AF3}" type="datetimeFigureOut">
              <a:rPr lang="en-US" smtClean="0"/>
              <a:t>2/24/2017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2B2379-ED64-41E9-8287-7A434CBD1F5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141F29-875C-4077-9DEB-9F37FB973AF3}" type="datetimeFigureOut">
              <a:rPr lang="en-US" smtClean="0"/>
              <a:t>2/24/2017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2B2379-ED64-41E9-8287-7A434CBD1F5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141F29-875C-4077-9DEB-9F37FB973AF3}" type="datetimeFigureOut">
              <a:rPr lang="en-US" smtClean="0"/>
              <a:t>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2B2379-ED64-41E9-8287-7A434CBD1F52}"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141F29-875C-4077-9DEB-9F37FB973AF3}" type="datetimeFigureOut">
              <a:rPr lang="en-US" smtClean="0"/>
              <a:t>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2B2379-ED64-41E9-8287-7A434CBD1F5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B141F29-875C-4077-9DEB-9F37FB973AF3}" type="datetimeFigureOut">
              <a:rPr lang="en-US" smtClean="0"/>
              <a:t>2/24/2017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32B2379-ED64-41E9-8287-7A434CBD1F5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4400" cap="none" dirty="0">
                <a:latin typeface="Lucida Sans Unicode" panose="020B0602030504020204" pitchFamily="34" charset="0"/>
                <a:cs typeface="Lucida Sans Unicode" panose="020B0602030504020204" pitchFamily="34" charset="0"/>
              </a:rPr>
              <a:t>New Testament Church</a:t>
            </a:r>
          </a:p>
        </p:txBody>
      </p:sp>
      <p:sp>
        <p:nvSpPr>
          <p:cNvPr id="3" name="Subtitle 2"/>
          <p:cNvSpPr>
            <a:spLocks noGrp="1"/>
          </p:cNvSpPr>
          <p:nvPr>
            <p:ph type="subTitle" idx="1"/>
          </p:nvPr>
        </p:nvSpPr>
        <p:spPr>
          <a:xfrm>
            <a:off x="685800" y="3505200"/>
            <a:ext cx="6934200" cy="1752600"/>
          </a:xfrm>
        </p:spPr>
        <p:txBody>
          <a:bodyPr anchor="ctr">
            <a:normAutofit/>
          </a:bodyPr>
          <a:lstStyle/>
          <a:p>
            <a:pPr>
              <a:lnSpc>
                <a:spcPct val="125000"/>
              </a:lnSpc>
              <a:spcBef>
                <a:spcPts val="0"/>
              </a:spcBef>
            </a:pPr>
            <a:r>
              <a:rPr lang="en-US" sz="2800" dirty="0">
                <a:solidFill>
                  <a:schemeClr val="tx1"/>
                </a:solidFill>
                <a:latin typeface="Lucida Sans Unicode" panose="020B0602030504020204" pitchFamily="34" charset="0"/>
                <a:cs typeface="Lucida Sans Unicode" panose="020B0602030504020204" pitchFamily="34" charset="0"/>
              </a:rPr>
              <a:t>Lesson 9</a:t>
            </a:r>
          </a:p>
          <a:p>
            <a:pPr>
              <a:lnSpc>
                <a:spcPct val="125000"/>
              </a:lnSpc>
              <a:spcBef>
                <a:spcPts val="0"/>
              </a:spcBef>
            </a:pPr>
            <a:r>
              <a:rPr lang="en-US" sz="2800" dirty="0" smtClean="0">
                <a:solidFill>
                  <a:schemeClr val="tx1"/>
                </a:solidFill>
                <a:latin typeface="Lucida Sans Unicode" panose="020B0602030504020204" pitchFamily="34" charset="0"/>
                <a:cs typeface="Lucida Sans Unicode" panose="020B0602030504020204" pitchFamily="34" charset="0"/>
              </a:rPr>
              <a:t>Collective Activities of a Local Church</a:t>
            </a:r>
            <a:endParaRPr lang="en-US" sz="28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7726080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Where is the authority?</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381000" y="1600200"/>
            <a:ext cx="8458200" cy="4876800"/>
          </a:xfrm>
        </p:spPr>
        <p:txBody>
          <a:bodyPr anchor="ctr">
            <a:normAutofit/>
          </a:bodyPr>
          <a:lstStyle/>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For local churches to be involved in political rallies, or other political activities?</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For local churches to provide secular education?</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For local churches to provide entertainment?</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For local churches to provide recreational outlets—gyms, Family Life Centers, etc.?</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For local churches to provide medical care for the general population?</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For local churches to provide “fellowship meals”?</a:t>
            </a:r>
          </a:p>
        </p:txBody>
      </p:sp>
    </p:spTree>
    <p:extLst>
      <p:ext uri="{BB962C8B-B14F-4D97-AF65-F5344CB8AC3E}">
        <p14:creationId xmlns:p14="http://schemas.microsoft.com/office/powerpoint/2010/main" val="2220770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Individual vs. Church Activity</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We need to distinguish between the individual activities of a Christian and the organized group action of a local church (collective action).</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Chad, Cary, and Andy opened a donut shop a few years ago. Was the church in the donut business?</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Suppose Philip and Christine have a bunch of us over for a meal (1 Peter 4:9). Is the church providing this meal?</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Matthew 18:15-17: “you…them…the church”</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079704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Individual vs. Church Activity</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oAutofit/>
          </a:bodyPr>
          <a:lstStyle/>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“If any believing man or woman has widows, let </a:t>
            </a:r>
            <a:r>
              <a:rPr lang="en-US" sz="2200" b="1" dirty="0" smtClean="0">
                <a:solidFill>
                  <a:srgbClr val="C00000"/>
                </a:solidFill>
                <a:latin typeface="Lucida Sans Unicode" panose="020B0602030504020204" pitchFamily="34" charset="0"/>
                <a:cs typeface="Lucida Sans Unicode" panose="020B0602030504020204" pitchFamily="34" charset="0"/>
              </a:rPr>
              <a:t>them</a:t>
            </a:r>
            <a:r>
              <a:rPr lang="en-US" sz="2200" dirty="0" smtClean="0">
                <a:latin typeface="Lucida Sans Unicode" panose="020B0602030504020204" pitchFamily="34" charset="0"/>
                <a:cs typeface="Lucida Sans Unicode" panose="020B0602030504020204" pitchFamily="34" charset="0"/>
              </a:rPr>
              <a:t> relieve them, and do not let the church be burdened, that </a:t>
            </a:r>
            <a:r>
              <a:rPr lang="en-US" sz="2200" b="1" dirty="0" smtClean="0">
                <a:solidFill>
                  <a:srgbClr val="C00000"/>
                </a:solidFill>
                <a:latin typeface="Lucida Sans Unicode" panose="020B0602030504020204" pitchFamily="34" charset="0"/>
                <a:cs typeface="Lucida Sans Unicode" panose="020B0602030504020204" pitchFamily="34" charset="0"/>
              </a:rPr>
              <a:t>it</a:t>
            </a:r>
            <a:r>
              <a:rPr lang="en-US" sz="2200" dirty="0" smtClean="0">
                <a:solidFill>
                  <a:srgbClr val="C00000"/>
                </a:solidFill>
                <a:latin typeface="Lucida Sans Unicode" panose="020B0602030504020204" pitchFamily="34" charset="0"/>
                <a:cs typeface="Lucida Sans Unicode" panose="020B0602030504020204" pitchFamily="34" charset="0"/>
              </a:rPr>
              <a:t> </a:t>
            </a:r>
            <a:r>
              <a:rPr lang="en-US" sz="2200" dirty="0" smtClean="0">
                <a:latin typeface="Lucida Sans Unicode" panose="020B0602030504020204" pitchFamily="34" charset="0"/>
                <a:cs typeface="Lucida Sans Unicode" panose="020B0602030504020204" pitchFamily="34" charset="0"/>
              </a:rPr>
              <a:t>may relieve those who are really widows</a:t>
            </a:r>
            <a:r>
              <a:rPr lang="en-US" sz="2200" dirty="0" smtClean="0">
                <a:latin typeface="Lucida Sans Unicode" panose="020B0602030504020204" pitchFamily="34" charset="0"/>
                <a:cs typeface="Lucida Sans Unicode" panose="020B0602030504020204" pitchFamily="34" charset="0"/>
              </a:rPr>
              <a:t>” (</a:t>
            </a:r>
            <a:r>
              <a:rPr lang="en-US" sz="2200" dirty="0" smtClean="0">
                <a:latin typeface="Lucida Sans Unicode" panose="020B0602030504020204" pitchFamily="34" charset="0"/>
                <a:cs typeface="Lucida Sans Unicode" panose="020B0602030504020204" pitchFamily="34" charset="0"/>
              </a:rPr>
              <a:t>1 </a:t>
            </a:r>
            <a:r>
              <a:rPr lang="en-US" sz="2200" dirty="0" smtClean="0">
                <a:latin typeface="Lucida Sans Unicode" panose="020B0602030504020204" pitchFamily="34" charset="0"/>
                <a:cs typeface="Lucida Sans Unicode" panose="020B0602030504020204" pitchFamily="34" charset="0"/>
              </a:rPr>
              <a:t>Tim. </a:t>
            </a:r>
            <a:r>
              <a:rPr lang="en-US" sz="2200" dirty="0" smtClean="0">
                <a:latin typeface="Lucida Sans Unicode" panose="020B0602030504020204" pitchFamily="34" charset="0"/>
                <a:cs typeface="Lucida Sans Unicode" panose="020B0602030504020204" pitchFamily="34" charset="0"/>
              </a:rPr>
              <a:t>5:16).</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Distinction seen in how funds are raised:</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How </a:t>
            </a:r>
            <a:r>
              <a:rPr lang="en-US" dirty="0" smtClean="0">
                <a:latin typeface="Lucida Sans Unicode" panose="020B0602030504020204" pitchFamily="34" charset="0"/>
                <a:cs typeface="Lucida Sans Unicode" panose="020B0602030504020204" pitchFamily="34" charset="0"/>
              </a:rPr>
              <a:t>does a local church raise funds for its collective activities? 1 Cor. 16:1-2.</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How do individuals gather needed funds? Eph. 4:28;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2 Thess. 3:10.</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And one’s individual funds are under his control until relinquished to the group (Acts 5:4).</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24569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Individual vs. Church Activity</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oAutofit/>
          </a:bodyPr>
          <a:lstStyle/>
          <a:p>
            <a:pPr>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God organized His people into local churches to fulfill very specific, limited purposes.</a:t>
            </a:r>
          </a:p>
          <a:p>
            <a:pPr>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Think in terms of a hospital, which exists for a certain purpose. Suppose you donated money to this hospital, only to realize these funds were being used to stage political rallies, or some other activity outside the scope of its purpose.</a:t>
            </a:r>
          </a:p>
          <a:p>
            <a:pPr>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Let’s make sure, then, that when we study of the activities of a local church, we use passages that address local churches and not individuals.</a:t>
            </a:r>
          </a:p>
        </p:txBody>
      </p:sp>
    </p:spTree>
    <p:extLst>
      <p:ext uri="{BB962C8B-B14F-4D97-AF65-F5344CB8AC3E}">
        <p14:creationId xmlns:p14="http://schemas.microsoft.com/office/powerpoint/2010/main" val="3192415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p>
            <a:r>
              <a:rPr lang="en-US" sz="3600" cap="none" dirty="0" smtClean="0">
                <a:solidFill>
                  <a:schemeClr val="tx1"/>
                </a:solidFill>
                <a:latin typeface="Lucida Sans Unicode" panose="020B0602030504020204" pitchFamily="34" charset="0"/>
                <a:cs typeface="Lucida Sans Unicode" panose="020B0602030504020204" pitchFamily="34" charset="0"/>
              </a:rPr>
              <a:t>One of the purposes for the local church arrangement </a:t>
            </a:r>
            <a:endParaRPr lang="en-US" sz="3600" cap="none" dirty="0">
              <a:solidFill>
                <a:schemeClr val="tx1"/>
              </a:solidFill>
              <a:latin typeface="Lucida Sans Unicode" panose="020B0602030504020204" pitchFamily="34" charset="0"/>
              <a:cs typeface="Lucida Sans Unicode" panose="020B0602030504020204" pitchFamily="34" charset="0"/>
            </a:endParaRPr>
          </a:p>
        </p:txBody>
      </p:sp>
      <p:sp>
        <p:nvSpPr>
          <p:cNvPr id="3" name="Text Placeholder 2"/>
          <p:cNvSpPr>
            <a:spLocks noGrp="1"/>
          </p:cNvSpPr>
          <p:nvPr>
            <p:ph type="body" idx="1"/>
          </p:nvPr>
        </p:nvSpPr>
        <p:spPr/>
        <p:txBody>
          <a:bodyPr anchor="ctr"/>
          <a:lstStyle/>
          <a:p>
            <a:pPr>
              <a:lnSpc>
                <a:spcPct val="120000"/>
              </a:lnSpc>
              <a:spcBef>
                <a:spcPts val="0"/>
              </a:spcBef>
            </a:pPr>
            <a:r>
              <a:rPr lang="en-US" dirty="0" smtClean="0">
                <a:solidFill>
                  <a:schemeClr val="tx1"/>
                </a:solidFill>
                <a:latin typeface="Lucida Sans Unicode" panose="020B0602030504020204" pitchFamily="34" charset="0"/>
                <a:cs typeface="Lucida Sans Unicode" panose="020B0602030504020204" pitchFamily="34" charset="0"/>
              </a:rPr>
              <a:t>So God’s people could assemble together in one place and worship Him, and in so doing, edify and encourage one another (Hebrews 10:24-25).</a:t>
            </a:r>
            <a:endParaRPr lang="en-US"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9655873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In their assemblies…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305800" cy="4876800"/>
          </a:xfrm>
        </p:spPr>
        <p:txBody>
          <a:bodyPr anchor="ctr"/>
          <a:lstStyle/>
          <a:p>
            <a:pPr>
              <a:spcBef>
                <a:spcPts val="0"/>
              </a:spcBef>
              <a:spcAft>
                <a:spcPts val="1200"/>
              </a:spcAft>
            </a:pPr>
            <a:r>
              <a:rPr lang="en-US" dirty="0" smtClean="0">
                <a:latin typeface="Lucida Sans Unicode" panose="020B0602030504020204" pitchFamily="34" charset="0"/>
                <a:cs typeface="Lucida Sans Unicode" panose="020B0602030504020204" pitchFamily="34" charset="0"/>
              </a:rPr>
              <a:t>What they did on a regular </a:t>
            </a:r>
            <a:r>
              <a:rPr lang="en-US" dirty="0" smtClean="0">
                <a:latin typeface="Lucida Sans Unicode" panose="020B0602030504020204" pitchFamily="34" charset="0"/>
                <a:cs typeface="Lucida Sans Unicode" panose="020B0602030504020204" pitchFamily="34" charset="0"/>
              </a:rPr>
              <a:t>basis, in worship to God.</a:t>
            </a:r>
            <a:endParaRPr lang="en-US" dirty="0" smtClean="0">
              <a:latin typeface="Lucida Sans Unicode" panose="020B0602030504020204" pitchFamily="34" charset="0"/>
              <a:cs typeface="Lucida Sans Unicode" panose="020B0602030504020204" pitchFamily="34" charset="0"/>
            </a:endParaRPr>
          </a:p>
          <a:p>
            <a:pPr lvl="1">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Preached, taught </a:t>
            </a:r>
            <a:r>
              <a:rPr lang="en-US" sz="2200" dirty="0">
                <a:latin typeface="Lucida Sans Unicode" panose="020B0602030504020204" pitchFamily="34" charset="0"/>
                <a:cs typeface="Lucida Sans Unicode" panose="020B0602030504020204" pitchFamily="34" charset="0"/>
              </a:rPr>
              <a:t>the word—Acts 2:42; 11:26; 15:30-35, 40-41; 16:4-5; 20:7; 1 Corinthians 14:3-5, 26; </a:t>
            </a:r>
            <a:r>
              <a:rPr lang="en-US" sz="2200" dirty="0" smtClean="0">
                <a:latin typeface="Lucida Sans Unicode" panose="020B0602030504020204" pitchFamily="34" charset="0"/>
                <a:cs typeface="Lucida Sans Unicode" panose="020B0602030504020204" pitchFamily="34" charset="0"/>
              </a:rPr>
              <a:t/>
            </a:r>
            <a:br>
              <a:rPr lang="en-US" sz="2200" dirty="0" smtClean="0">
                <a:latin typeface="Lucida Sans Unicode" panose="020B0602030504020204" pitchFamily="34" charset="0"/>
                <a:cs typeface="Lucida Sans Unicode" panose="020B0602030504020204" pitchFamily="34" charset="0"/>
              </a:rPr>
            </a:br>
            <a:r>
              <a:rPr lang="en-US" sz="2200" dirty="0" smtClean="0">
                <a:latin typeface="Lucida Sans Unicode" panose="020B0602030504020204" pitchFamily="34" charset="0"/>
                <a:cs typeface="Lucida Sans Unicode" panose="020B0602030504020204" pitchFamily="34" charset="0"/>
              </a:rPr>
              <a:t>Col</a:t>
            </a:r>
            <a:r>
              <a:rPr lang="en-US" sz="2200" dirty="0">
                <a:latin typeface="Lucida Sans Unicode" panose="020B0602030504020204" pitchFamily="34" charset="0"/>
                <a:cs typeface="Lucida Sans Unicode" panose="020B0602030504020204" pitchFamily="34" charset="0"/>
              </a:rPr>
              <a:t>. 4:16</a:t>
            </a:r>
            <a:r>
              <a:rPr lang="en-US" sz="2200" dirty="0" smtClean="0">
                <a:latin typeface="Lucida Sans Unicode" panose="020B0602030504020204" pitchFamily="34" charset="0"/>
                <a:cs typeface="Lucida Sans Unicode" panose="020B0602030504020204" pitchFamily="34" charset="0"/>
              </a:rPr>
              <a:t>; Rev</a:t>
            </a:r>
            <a:r>
              <a:rPr lang="en-US" sz="2200" dirty="0">
                <a:latin typeface="Lucida Sans Unicode" panose="020B0602030504020204" pitchFamily="34" charset="0"/>
                <a:cs typeface="Lucida Sans Unicode" panose="020B0602030504020204" pitchFamily="34" charset="0"/>
              </a:rPr>
              <a:t>. 2-3.</a:t>
            </a:r>
          </a:p>
          <a:p>
            <a:pPr lvl="1">
              <a:spcBef>
                <a:spcPts val="0"/>
              </a:spcBef>
              <a:spcAft>
                <a:spcPts val="1200"/>
              </a:spcAft>
            </a:pPr>
            <a:r>
              <a:rPr lang="en-US" sz="2200" dirty="0">
                <a:latin typeface="Lucida Sans Unicode" panose="020B0602030504020204" pitchFamily="34" charset="0"/>
                <a:cs typeface="Lucida Sans Unicode" panose="020B0602030504020204" pitchFamily="34" charset="0"/>
              </a:rPr>
              <a:t>Sang psalms, hymns, and spiritual </a:t>
            </a:r>
            <a:r>
              <a:rPr lang="en-US" sz="2200" dirty="0" smtClean="0">
                <a:latin typeface="Lucida Sans Unicode" panose="020B0602030504020204" pitchFamily="34" charset="0"/>
                <a:cs typeface="Lucida Sans Unicode" panose="020B0602030504020204" pitchFamily="34" charset="0"/>
              </a:rPr>
              <a:t>songs together—</a:t>
            </a:r>
            <a:br>
              <a:rPr lang="en-US" sz="2200" dirty="0" smtClean="0">
                <a:latin typeface="Lucida Sans Unicode" panose="020B0602030504020204" pitchFamily="34" charset="0"/>
                <a:cs typeface="Lucida Sans Unicode" panose="020B0602030504020204" pitchFamily="34" charset="0"/>
              </a:rPr>
            </a:br>
            <a:r>
              <a:rPr lang="en-US" sz="2200" dirty="0" smtClean="0">
                <a:latin typeface="Lucida Sans Unicode" panose="020B0602030504020204" pitchFamily="34" charset="0"/>
                <a:cs typeface="Lucida Sans Unicode" panose="020B0602030504020204" pitchFamily="34" charset="0"/>
              </a:rPr>
              <a:t>1 </a:t>
            </a:r>
            <a:r>
              <a:rPr lang="en-US" sz="2200" dirty="0">
                <a:latin typeface="Lucida Sans Unicode" panose="020B0602030504020204" pitchFamily="34" charset="0"/>
                <a:cs typeface="Lucida Sans Unicode" panose="020B0602030504020204" pitchFamily="34" charset="0"/>
              </a:rPr>
              <a:t>Cor</a:t>
            </a:r>
            <a:r>
              <a:rPr lang="en-US" sz="2200" dirty="0" smtClean="0">
                <a:latin typeface="Lucida Sans Unicode" panose="020B0602030504020204" pitchFamily="34" charset="0"/>
                <a:cs typeface="Lucida Sans Unicode" panose="020B0602030504020204" pitchFamily="34" charset="0"/>
              </a:rPr>
              <a:t>. 14:15</a:t>
            </a:r>
            <a:r>
              <a:rPr lang="en-US" sz="2200" dirty="0">
                <a:latin typeface="Lucida Sans Unicode" panose="020B0602030504020204" pitchFamily="34" charset="0"/>
                <a:cs typeface="Lucida Sans Unicode" panose="020B0602030504020204" pitchFamily="34" charset="0"/>
              </a:rPr>
              <a:t>; Eph. 5:19; Col. </a:t>
            </a:r>
            <a:r>
              <a:rPr lang="en-US" sz="2200" dirty="0" smtClean="0">
                <a:latin typeface="Lucida Sans Unicode" panose="020B0602030504020204" pitchFamily="34" charset="0"/>
                <a:cs typeface="Lucida Sans Unicode" panose="020B0602030504020204" pitchFamily="34" charset="0"/>
              </a:rPr>
              <a:t>3:16.</a:t>
            </a:r>
            <a:endParaRPr lang="en-US" sz="2200" dirty="0">
              <a:latin typeface="Lucida Sans Unicode" panose="020B0602030504020204" pitchFamily="34" charset="0"/>
              <a:cs typeface="Lucida Sans Unicode" panose="020B0602030504020204" pitchFamily="34" charset="0"/>
            </a:endParaRPr>
          </a:p>
          <a:p>
            <a:pPr lvl="1">
              <a:spcBef>
                <a:spcPts val="0"/>
              </a:spcBef>
              <a:spcAft>
                <a:spcPts val="1200"/>
              </a:spcAft>
            </a:pPr>
            <a:r>
              <a:rPr lang="en-US" sz="2200" dirty="0">
                <a:latin typeface="Lucida Sans Unicode" panose="020B0602030504020204" pitchFamily="34" charset="0"/>
                <a:cs typeface="Lucida Sans Unicode" panose="020B0602030504020204" pitchFamily="34" charset="0"/>
              </a:rPr>
              <a:t>Prayed—Acts 2:42; </a:t>
            </a:r>
            <a:r>
              <a:rPr lang="en-US" sz="2200" dirty="0" smtClean="0">
                <a:latin typeface="Lucida Sans Unicode" panose="020B0602030504020204" pitchFamily="34" charset="0"/>
                <a:cs typeface="Lucida Sans Unicode" panose="020B0602030504020204" pitchFamily="34" charset="0"/>
              </a:rPr>
              <a:t>1 </a:t>
            </a:r>
            <a:r>
              <a:rPr lang="en-US" sz="2200" dirty="0">
                <a:latin typeface="Lucida Sans Unicode" panose="020B0602030504020204" pitchFamily="34" charset="0"/>
                <a:cs typeface="Lucida Sans Unicode" panose="020B0602030504020204" pitchFamily="34" charset="0"/>
              </a:rPr>
              <a:t>Cor. 14:14-17.</a:t>
            </a:r>
          </a:p>
          <a:p>
            <a:pPr lvl="1">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Gave money for Lord’s work—1 </a:t>
            </a:r>
            <a:r>
              <a:rPr lang="en-US" sz="2200" dirty="0">
                <a:latin typeface="Lucida Sans Unicode" panose="020B0602030504020204" pitchFamily="34" charset="0"/>
                <a:cs typeface="Lucida Sans Unicode" panose="020B0602030504020204" pitchFamily="34" charset="0"/>
              </a:rPr>
              <a:t>Cor. 16:1-2. </a:t>
            </a:r>
            <a:r>
              <a:rPr lang="en-US" sz="2200" dirty="0" smtClean="0">
                <a:latin typeface="Lucida Sans Unicode" panose="020B0602030504020204" pitchFamily="34" charset="0"/>
                <a:cs typeface="Lucida Sans Unicode" panose="020B0602030504020204" pitchFamily="34" charset="0"/>
              </a:rPr>
              <a:t/>
            </a:r>
            <a:br>
              <a:rPr lang="en-US" sz="2200" dirty="0" smtClean="0">
                <a:latin typeface="Lucida Sans Unicode" panose="020B0602030504020204" pitchFamily="34" charset="0"/>
                <a:cs typeface="Lucida Sans Unicode" panose="020B0602030504020204" pitchFamily="34" charset="0"/>
              </a:rPr>
            </a:br>
            <a:r>
              <a:rPr lang="en-US" sz="2200" dirty="0" smtClean="0">
                <a:latin typeface="Lucida Sans Unicode" panose="020B0602030504020204" pitchFamily="34" charset="0"/>
                <a:cs typeface="Lucida Sans Unicode" panose="020B0602030504020204" pitchFamily="34" charset="0"/>
              </a:rPr>
              <a:t>*Limited </a:t>
            </a:r>
            <a:r>
              <a:rPr lang="en-US" sz="2200" dirty="0">
                <a:latin typeface="Lucida Sans Unicode" panose="020B0602030504020204" pitchFamily="34" charset="0"/>
                <a:cs typeface="Lucida Sans Unicode" panose="020B0602030504020204" pitchFamily="34" charset="0"/>
              </a:rPr>
              <a:t>to first day of the week.</a:t>
            </a:r>
          </a:p>
          <a:p>
            <a:pPr lvl="1">
              <a:spcBef>
                <a:spcPts val="0"/>
              </a:spcBef>
              <a:spcAft>
                <a:spcPts val="1200"/>
              </a:spcAft>
            </a:pPr>
            <a:r>
              <a:rPr lang="en-US" sz="2200" dirty="0">
                <a:latin typeface="Lucida Sans Unicode" panose="020B0602030504020204" pitchFamily="34" charset="0"/>
                <a:cs typeface="Lucida Sans Unicode" panose="020B0602030504020204" pitchFamily="34" charset="0"/>
              </a:rPr>
              <a:t>Ate </a:t>
            </a:r>
            <a:r>
              <a:rPr lang="en-US" sz="2200" dirty="0" smtClean="0">
                <a:latin typeface="Lucida Sans Unicode" panose="020B0602030504020204" pitchFamily="34" charset="0"/>
                <a:cs typeface="Lucida Sans Unicode" panose="020B0602030504020204" pitchFamily="34" charset="0"/>
              </a:rPr>
              <a:t>Lord’s </a:t>
            </a:r>
            <a:r>
              <a:rPr lang="en-US" sz="2200" dirty="0">
                <a:latin typeface="Lucida Sans Unicode" panose="020B0602030504020204" pitchFamily="34" charset="0"/>
                <a:cs typeface="Lucida Sans Unicode" panose="020B0602030504020204" pitchFamily="34" charset="0"/>
              </a:rPr>
              <a:t>supper—Acts 2:42; </a:t>
            </a:r>
            <a:r>
              <a:rPr lang="en-US" sz="2200" dirty="0" smtClean="0">
                <a:latin typeface="Lucida Sans Unicode" panose="020B0602030504020204" pitchFamily="34" charset="0"/>
                <a:cs typeface="Lucida Sans Unicode" panose="020B0602030504020204" pitchFamily="34" charset="0"/>
              </a:rPr>
              <a:t>20:7; 1 Cor. 11:17-34. *Also </a:t>
            </a:r>
            <a:r>
              <a:rPr lang="en-US" sz="2200" dirty="0">
                <a:latin typeface="Lucida Sans Unicode" panose="020B0602030504020204" pitchFamily="34" charset="0"/>
                <a:cs typeface="Lucida Sans Unicode" panose="020B0602030504020204" pitchFamily="34" charset="0"/>
              </a:rPr>
              <a:t>limited to first day of the week.</a:t>
            </a:r>
          </a:p>
        </p:txBody>
      </p:sp>
    </p:spTree>
    <p:extLst>
      <p:ext uri="{BB962C8B-B14F-4D97-AF65-F5344CB8AC3E}">
        <p14:creationId xmlns:p14="http://schemas.microsoft.com/office/powerpoint/2010/main" val="3657574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In their assemblies…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382000" cy="4876800"/>
          </a:xfrm>
        </p:spPr>
        <p:txBody>
          <a:bodyPr anchor="ctr"/>
          <a:lstStyle/>
          <a:p>
            <a:pPr>
              <a:spcBef>
                <a:spcPts val="0"/>
              </a:spcBef>
              <a:spcAft>
                <a:spcPts val="3000"/>
              </a:spcAft>
            </a:pPr>
            <a:r>
              <a:rPr lang="en-US" dirty="0" smtClean="0">
                <a:latin typeface="Lucida Sans Unicode" panose="020B0602030504020204" pitchFamily="34" charset="0"/>
                <a:cs typeface="Lucida Sans Unicode" panose="020B0602030504020204" pitchFamily="34" charset="0"/>
              </a:rPr>
              <a:t>What they did as the need/circumstances called for it:</a:t>
            </a:r>
          </a:p>
          <a:p>
            <a:pPr lvl="1">
              <a:spcBef>
                <a:spcPts val="0"/>
              </a:spcBef>
              <a:spcAft>
                <a:spcPts val="3000"/>
              </a:spcAft>
            </a:pPr>
            <a:r>
              <a:rPr lang="en-US" sz="2200" dirty="0">
                <a:latin typeface="Lucida Sans Unicode" panose="020B0602030504020204" pitchFamily="34" charset="0"/>
                <a:cs typeface="Lucida Sans Unicode" panose="020B0602030504020204" pitchFamily="34" charset="0"/>
              </a:rPr>
              <a:t>Informed brethren of needs—Acts 11:27-30.</a:t>
            </a:r>
          </a:p>
          <a:p>
            <a:pPr lvl="1">
              <a:spcBef>
                <a:spcPts val="0"/>
              </a:spcBef>
              <a:spcAft>
                <a:spcPts val="3000"/>
              </a:spcAft>
            </a:pPr>
            <a:r>
              <a:rPr lang="en-US" sz="2200" dirty="0">
                <a:latin typeface="Lucida Sans Unicode" panose="020B0602030504020204" pitchFamily="34" charset="0"/>
                <a:cs typeface="Lucida Sans Unicode" panose="020B0602030504020204" pitchFamily="34" charset="0"/>
              </a:rPr>
              <a:t>Gave reports of preaching work—Acts 14:27; 15:4.</a:t>
            </a:r>
          </a:p>
          <a:p>
            <a:pPr lvl="1">
              <a:spcBef>
                <a:spcPts val="0"/>
              </a:spcBef>
              <a:spcAft>
                <a:spcPts val="3000"/>
              </a:spcAft>
            </a:pPr>
            <a:r>
              <a:rPr lang="en-US" sz="2200" dirty="0">
                <a:latin typeface="Lucida Sans Unicode" panose="020B0602030504020204" pitchFamily="34" charset="0"/>
                <a:cs typeface="Lucida Sans Unicode" panose="020B0602030504020204" pitchFamily="34" charset="0"/>
              </a:rPr>
              <a:t>Appointed elders—Acts 14:23.</a:t>
            </a:r>
          </a:p>
          <a:p>
            <a:pPr lvl="1">
              <a:spcBef>
                <a:spcPts val="0"/>
              </a:spcBef>
              <a:spcAft>
                <a:spcPts val="3000"/>
              </a:spcAft>
            </a:pPr>
            <a:r>
              <a:rPr lang="en-US" sz="2200" dirty="0">
                <a:latin typeface="Lucida Sans Unicode" panose="020B0602030504020204" pitchFamily="34" charset="0"/>
                <a:cs typeface="Lucida Sans Unicode" panose="020B0602030504020204" pitchFamily="34" charset="0"/>
              </a:rPr>
              <a:t>Commended brethren—3 John 1:5-6; 2 Thess. 1:4.</a:t>
            </a:r>
          </a:p>
          <a:p>
            <a:pPr lvl="1">
              <a:spcBef>
                <a:spcPts val="0"/>
              </a:spcBef>
              <a:spcAft>
                <a:spcPts val="3000"/>
              </a:spcAft>
            </a:pPr>
            <a:r>
              <a:rPr lang="en-US" sz="2200" dirty="0">
                <a:latin typeface="Lucida Sans Unicode" panose="020B0602030504020204" pitchFamily="34" charset="0"/>
                <a:cs typeface="Lucida Sans Unicode" panose="020B0602030504020204" pitchFamily="34" charset="0"/>
              </a:rPr>
              <a:t>Administered discipline—1 Cor. 5:1-4</a:t>
            </a:r>
            <a:r>
              <a:rPr lang="en-US" sz="2200" dirty="0" smtClean="0">
                <a:latin typeface="Lucida Sans Unicode" panose="020B0602030504020204" pitchFamily="34" charset="0"/>
                <a:cs typeface="Lucida Sans Unicode" panose="020B0602030504020204" pitchFamily="34" charset="0"/>
              </a:rPr>
              <a:t>.</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467784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Other activities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382000" cy="4876800"/>
          </a:xfrm>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Primary work: The same as what the church in Thessalonica was commended for: “For from you the word of the Lord has sounded forth” (1 Thess. 1:8).</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Harmonizes with God’s </a:t>
            </a:r>
            <a:r>
              <a:rPr lang="en-US" sz="2200" b="1" dirty="0" smtClean="0">
                <a:latin typeface="Lucida Sans Unicode" panose="020B0602030504020204" pitchFamily="34" charset="0"/>
                <a:cs typeface="Lucida Sans Unicode" panose="020B0602030504020204" pitchFamily="34" charset="0"/>
              </a:rPr>
              <a:t>primary</a:t>
            </a:r>
            <a:r>
              <a:rPr lang="en-US" sz="2200" dirty="0" smtClean="0">
                <a:latin typeface="Lucida Sans Unicode" panose="020B0602030504020204" pitchFamily="34" charset="0"/>
                <a:cs typeface="Lucida Sans Unicode" panose="020B0602030504020204" pitchFamily="34" charset="0"/>
              </a:rPr>
              <a:t> desire: “who desires all men to be saved and to come to the knowledge of the truth” (1 Tim. 2:4).</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Every local church should strive to be “the pillar and ground of the truth” (1 Tim. 3:15)—to hold up the truth both to the lost and its own (Eph. 4:11-16).</a:t>
            </a:r>
          </a:p>
        </p:txBody>
      </p:sp>
    </p:spTree>
    <p:extLst>
      <p:ext uri="{BB962C8B-B14F-4D97-AF65-F5344CB8AC3E}">
        <p14:creationId xmlns:p14="http://schemas.microsoft.com/office/powerpoint/2010/main" val="3553378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Other activities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381000" y="1600200"/>
            <a:ext cx="8458200" cy="4876800"/>
          </a:xfrm>
        </p:spPr>
        <p:txBody>
          <a:bodyPr anchor="ctr"/>
          <a:lstStyle/>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They supported the </a:t>
            </a:r>
            <a:r>
              <a:rPr lang="en-US" b="1" dirty="0">
                <a:latin typeface="Lucida Sans Unicode" panose="020B0602030504020204" pitchFamily="34" charset="0"/>
                <a:cs typeface="Lucida Sans Unicode" panose="020B0602030504020204" pitchFamily="34" charset="0"/>
              </a:rPr>
              <a:t>preaching of the gospel</a:t>
            </a:r>
            <a:r>
              <a:rPr lang="en-US" dirty="0">
                <a:latin typeface="Lucida Sans Unicode" panose="020B0602030504020204" pitchFamily="34" charset="0"/>
                <a:cs typeface="Lucida Sans Unicode" panose="020B0602030504020204" pitchFamily="34" charset="0"/>
              </a:rPr>
              <a:t> </a:t>
            </a:r>
            <a:r>
              <a:rPr lang="en-US" dirty="0" smtClean="0">
                <a:latin typeface="Lucida Sans Unicode" panose="020B0602030504020204" pitchFamily="34" charset="0"/>
                <a:cs typeface="Lucida Sans Unicode" panose="020B0602030504020204" pitchFamily="34" charset="0"/>
              </a:rPr>
              <a:t>financially (2 Cor. 11:7-9; Phil. 1:3-5; 4:15-18).</a:t>
            </a:r>
          </a:p>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They sent men from their own midst to </a:t>
            </a:r>
            <a:r>
              <a:rPr lang="en-US" b="1" dirty="0">
                <a:latin typeface="Lucida Sans Unicode" panose="020B0602030504020204" pitchFamily="34" charset="0"/>
                <a:cs typeface="Lucida Sans Unicode" panose="020B0602030504020204" pitchFamily="34" charset="0"/>
              </a:rPr>
              <a:t>preach the gospel</a:t>
            </a:r>
            <a:r>
              <a:rPr lang="en-US" dirty="0">
                <a:latin typeface="Lucida Sans Unicode" panose="020B0602030504020204" pitchFamily="34" charset="0"/>
                <a:cs typeface="Lucida Sans Unicode" panose="020B0602030504020204" pitchFamily="34" charset="0"/>
              </a:rPr>
              <a:t> in other </a:t>
            </a:r>
            <a:r>
              <a:rPr lang="en-US" dirty="0" smtClean="0">
                <a:latin typeface="Lucida Sans Unicode" panose="020B0602030504020204" pitchFamily="34" charset="0"/>
                <a:cs typeface="Lucida Sans Unicode" panose="020B0602030504020204" pitchFamily="34" charset="0"/>
              </a:rPr>
              <a:t>places (Acts 11:19-24; 13:1-4; 14:26-27; 15:39-40).</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They provided for the needs of destitute saints, among their own, and in other churches (Acts 2:44-45; 4:32-35; 6:1-6; 11:27-30; Rom. 15:25-27;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1 Cor. 16:1-3; 2 Cor. 8-9).</a:t>
            </a:r>
          </a:p>
        </p:txBody>
      </p:sp>
    </p:spTree>
    <p:extLst>
      <p:ext uri="{BB962C8B-B14F-4D97-AF65-F5344CB8AC3E}">
        <p14:creationId xmlns:p14="http://schemas.microsoft.com/office/powerpoint/2010/main" val="293852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718</TotalTime>
  <Words>648</Words>
  <Application>Microsoft Office PowerPoint</Application>
  <PresentationFormat>On-screen Show (4:3)</PresentationFormat>
  <Paragraphs>49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Clarity</vt:lpstr>
      <vt:lpstr>New Testament Church</vt:lpstr>
      <vt:lpstr>Individual vs. Church Activity</vt:lpstr>
      <vt:lpstr>Individual vs. Church Activity</vt:lpstr>
      <vt:lpstr>Individual vs. Church Activity</vt:lpstr>
      <vt:lpstr>One of the purposes for the local church arrangement </vt:lpstr>
      <vt:lpstr>In their assemblies…</vt:lpstr>
      <vt:lpstr>In their assemblies…</vt:lpstr>
      <vt:lpstr>Other activities</vt:lpstr>
      <vt:lpstr>Other activities</vt:lpstr>
      <vt:lpstr>Where is the authority?</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Testament Church</dc:title>
  <dc:creator>Bryan</dc:creator>
  <cp:lastModifiedBy>Bryan</cp:lastModifiedBy>
  <cp:revision>25</cp:revision>
  <dcterms:created xsi:type="dcterms:W3CDTF">2017-02-18T18:04:31Z</dcterms:created>
  <dcterms:modified xsi:type="dcterms:W3CDTF">2017-02-24T21:30:40Z</dcterms:modified>
</cp:coreProperties>
</file>