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6" r:id="rId5"/>
    <p:sldId id="261" r:id="rId6"/>
    <p:sldId id="262" r:id="rId7"/>
    <p:sldId id="263"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70"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ECB9FF-6AE3-4E36-B757-2F5A3E06A30B}"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22E1D-E5AA-4DF8-A84C-28F4EAC57C0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ECB9FF-6AE3-4E36-B757-2F5A3E06A30B}"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22E1D-E5AA-4DF8-A84C-28F4EAC57C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ECB9FF-6AE3-4E36-B757-2F5A3E06A30B}"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22E1D-E5AA-4DF8-A84C-28F4EAC57C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ECB9FF-6AE3-4E36-B757-2F5A3E06A30B}"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22E1D-E5AA-4DF8-A84C-28F4EAC57C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ECB9FF-6AE3-4E36-B757-2F5A3E06A30B}"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222E1D-E5AA-4DF8-A84C-28F4EAC57C0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ECB9FF-6AE3-4E36-B757-2F5A3E06A30B}"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22E1D-E5AA-4DF8-A84C-28F4EAC57C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ECB9FF-6AE3-4E36-B757-2F5A3E06A30B}" type="datetimeFigureOut">
              <a:rPr lang="en-US" smtClean="0"/>
              <a:t>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222E1D-E5AA-4DF8-A84C-28F4EAC57C0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ECB9FF-6AE3-4E36-B757-2F5A3E06A30B}" type="datetimeFigureOut">
              <a:rPr lang="en-US" smtClean="0"/>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222E1D-E5AA-4DF8-A84C-28F4EAC57C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CB9FF-6AE3-4E36-B757-2F5A3E06A30B}" type="datetimeFigureOut">
              <a:rPr lang="en-US" smtClean="0"/>
              <a:t>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222E1D-E5AA-4DF8-A84C-28F4EAC57C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ECB9FF-6AE3-4E36-B757-2F5A3E06A30B}"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22E1D-E5AA-4DF8-A84C-28F4EAC57C0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ECB9FF-6AE3-4E36-B757-2F5A3E06A30B}"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222E1D-E5AA-4DF8-A84C-28F4EAC57C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6ECB9FF-6AE3-4E36-B757-2F5A3E06A30B}" type="datetimeFigureOut">
              <a:rPr lang="en-US" smtClean="0"/>
              <a:t>2/18/2017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9222E1D-E5AA-4DF8-A84C-28F4EAC57C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latin typeface="Lucida Sans Unicode" panose="020B0602030504020204" pitchFamily="34" charset="0"/>
                <a:cs typeface="Lucida Sans Unicode" panose="020B0602030504020204" pitchFamily="34" charset="0"/>
              </a:rPr>
              <a:t>New Testament Church</a:t>
            </a:r>
          </a:p>
        </p:txBody>
      </p:sp>
      <p:sp>
        <p:nvSpPr>
          <p:cNvPr id="3" name="Subtitle 2"/>
          <p:cNvSpPr>
            <a:spLocks noGrp="1"/>
          </p:cNvSpPr>
          <p:nvPr>
            <p:ph type="subTitle" idx="1"/>
          </p:nvPr>
        </p:nvSpPr>
        <p:spPr>
          <a:xfrm>
            <a:off x="685800" y="3505200"/>
            <a:ext cx="6934200" cy="1752600"/>
          </a:xfrm>
        </p:spPr>
        <p:txBody>
          <a:bodyPr anchor="ctr">
            <a:normAutofit/>
          </a:bodyPr>
          <a:lstStyle/>
          <a:p>
            <a:pPr>
              <a:lnSpc>
                <a:spcPct val="125000"/>
              </a:lnSpc>
              <a:spcBef>
                <a:spcPts val="0"/>
              </a:spcBef>
            </a:pPr>
            <a:r>
              <a:rPr lang="en-US" sz="2800" dirty="0">
                <a:solidFill>
                  <a:schemeClr val="tx1"/>
                </a:solidFill>
                <a:latin typeface="Lucida Sans Unicode" panose="020B0602030504020204" pitchFamily="34" charset="0"/>
                <a:cs typeface="Lucida Sans Unicode" panose="020B0602030504020204" pitchFamily="34" charset="0"/>
              </a:rPr>
              <a:t>Lesson 8</a:t>
            </a:r>
          </a:p>
          <a:p>
            <a:pPr>
              <a:lnSpc>
                <a:spcPct val="125000"/>
              </a:lnSpc>
              <a:spcBef>
                <a:spcPts val="0"/>
              </a:spcBef>
            </a:pPr>
            <a:r>
              <a:rPr lang="en-US" sz="2800" dirty="0">
                <a:solidFill>
                  <a:schemeClr val="tx1"/>
                </a:solidFill>
                <a:latin typeface="Lucida Sans Unicode" panose="020B0602030504020204" pitchFamily="34" charset="0"/>
                <a:cs typeface="Lucida Sans Unicode" panose="020B0602030504020204" pitchFamily="34" charset="0"/>
              </a:rPr>
              <a:t>When God Says </a:t>
            </a:r>
            <a:r>
              <a:rPr lang="en-US" sz="2800" dirty="0" smtClean="0">
                <a:solidFill>
                  <a:schemeClr val="tx1"/>
                </a:solidFill>
                <a:latin typeface="Lucida Sans Unicode" panose="020B0602030504020204" pitchFamily="34" charset="0"/>
                <a:cs typeface="Lucida Sans Unicode" panose="020B0602030504020204" pitchFamily="34" charset="0"/>
              </a:rPr>
              <a:t>Nothing</a:t>
            </a:r>
          </a:p>
          <a:p>
            <a:pPr>
              <a:lnSpc>
                <a:spcPct val="125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Specific and General Instruction</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34506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From heaven or from men?</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That’s the question Jesus asked in Matthew 21:25, and in so doing recognized only two sources of authority for a religious teaching or practice.</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We’re specifically warned NOT to teach as doctrine the commandments of men (Matthew 15:9;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Col. 2:20-23).</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How can we tell the difference? How do we know if it’s from heaven or men?</a:t>
            </a:r>
          </a:p>
        </p:txBody>
      </p:sp>
    </p:spTree>
    <p:extLst>
      <p:ext uri="{BB962C8B-B14F-4D97-AF65-F5344CB8AC3E}">
        <p14:creationId xmlns:p14="http://schemas.microsoft.com/office/powerpoint/2010/main" val="38581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Silent and unspecified are not equal</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God doesn’t specify we can use songbooks, but He is not silent about them.</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God doesn’t specify we can fly on a plane to preach in Kenya, but He is not silent about it.</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God doesn’t specify we can build classrooms on to our church building, but He is not silent about them.</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Two principles to consider:</a:t>
            </a:r>
          </a:p>
          <a:p>
            <a:pPr lvl="1">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The difference between general and specific commands.</a:t>
            </a:r>
          </a:p>
          <a:p>
            <a:pPr lvl="1">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The difference between aids and alterations.</a:t>
            </a:r>
          </a:p>
        </p:txBody>
      </p:sp>
    </p:spTree>
    <p:extLst>
      <p:ext uri="{BB962C8B-B14F-4D97-AF65-F5344CB8AC3E}">
        <p14:creationId xmlns:p14="http://schemas.microsoft.com/office/powerpoint/2010/main" val="306537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400" dirty="0" smtClean="0">
                <a:latin typeface="Lucida Sans Unicode" panose="020B0602030504020204" pitchFamily="34" charset="0"/>
                <a:cs typeface="Lucida Sans Unicode" panose="020B0602030504020204" pitchFamily="34" charset="0"/>
              </a:rPr>
              <a:t>Grocery List—Did I Follow Instructions?</a:t>
            </a:r>
            <a:endParaRPr lang="en-US" sz="34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half" idx="1"/>
          </p:nvPr>
        </p:nvSpPr>
        <p:spPr/>
        <p:txBody>
          <a:bodyPr>
            <a:normAutofit/>
          </a:bodyPr>
          <a:lstStyle/>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Grits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Heinz® ketchup</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Clorox® Lemon Scented Bleach (1 gallon)</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Pillsbury® Hungry Jack Biscuits (10)</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Instant Banana Pudding </a:t>
            </a:r>
            <a:br>
              <a:rPr lang="en-US" sz="1900" dirty="0" smtClean="0">
                <a:latin typeface="Lucida Sans Unicode" panose="020B0602030504020204" pitchFamily="34" charset="0"/>
                <a:cs typeface="Lucida Sans Unicode" panose="020B0602030504020204" pitchFamily="34" charset="0"/>
              </a:rPr>
            </a:br>
            <a:r>
              <a:rPr lang="en-US" sz="1900" dirty="0" smtClean="0">
                <a:latin typeface="Lucida Sans Unicode" panose="020B0602030504020204" pitchFamily="34" charset="0"/>
                <a:cs typeface="Lucida Sans Unicode" panose="020B0602030504020204" pitchFamily="34" charset="0"/>
              </a:rPr>
              <a:t>(6 serving box)</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Cereal (3 boxes)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Apples (1 doz.)</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Boneless Chicken Breasts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Le Sueur® English Peas (2 cans)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Skim Milk (1 gal.)</a:t>
            </a:r>
            <a:endParaRPr lang="en-US" sz="19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half" idx="2"/>
          </p:nvPr>
        </p:nvSpPr>
        <p:spPr/>
        <p:txBody>
          <a:bodyPr anchor="ctr">
            <a:noAutofit/>
          </a:bodyPr>
          <a:lstStyle/>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Purchased Martha White® instant grits?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Substituted chicken thighs?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Bought Rocky Road® ice cream?</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Purchased 6 apples and 6 oranges?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Pushed a shopping cart through the store? Carried groceries home in plastic bags?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Purchased 12 yellow apples and 1 watermelon?</a:t>
            </a:r>
          </a:p>
        </p:txBody>
      </p:sp>
    </p:spTree>
    <p:extLst>
      <p:ext uri="{BB962C8B-B14F-4D97-AF65-F5344CB8AC3E}">
        <p14:creationId xmlns:p14="http://schemas.microsoft.com/office/powerpoint/2010/main" val="180009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Common element in these practices?</a:t>
            </a:r>
          </a:p>
        </p:txBody>
      </p:sp>
      <p:sp>
        <p:nvSpPr>
          <p:cNvPr id="7" name="Content Placeholder 6"/>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Observing Christmas and Easter as religious holidays.</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Local churches providing </a:t>
            </a:r>
            <a:r>
              <a:rPr lang="en-US" dirty="0" smtClean="0">
                <a:latin typeface="Lucida Sans Unicode" panose="020B0602030504020204" pitchFamily="34" charset="0"/>
                <a:cs typeface="Lucida Sans Unicode" panose="020B0602030504020204" pitchFamily="34" charset="0"/>
              </a:rPr>
              <a:t>recreation, entertainment </a:t>
            </a:r>
            <a:r>
              <a:rPr lang="en-US" dirty="0">
                <a:latin typeface="Lucida Sans Unicode" panose="020B0602030504020204" pitchFamily="34" charset="0"/>
                <a:cs typeface="Lucida Sans Unicode" panose="020B0602030504020204" pitchFamily="34" charset="0"/>
              </a:rPr>
              <a:t>for its members.</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Local churches providing secular education for its members.</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Local churches </a:t>
            </a:r>
            <a:r>
              <a:rPr lang="en-US" dirty="0">
                <a:latin typeface="Lucida Sans Unicode" panose="020B0602030504020204" pitchFamily="34" charset="0"/>
                <a:cs typeface="Lucida Sans Unicode" panose="020B0602030504020204" pitchFamily="34" charset="0"/>
              </a:rPr>
              <a:t>using instruments in worship.</a:t>
            </a:r>
          </a:p>
        </p:txBody>
      </p:sp>
    </p:spTree>
    <p:extLst>
      <p:ext uri="{BB962C8B-B14F-4D97-AF65-F5344CB8AC3E}">
        <p14:creationId xmlns:p14="http://schemas.microsoft.com/office/powerpoint/2010/main" val="324382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In regard to all these…</a:t>
            </a:r>
          </a:p>
        </p:txBody>
      </p:sp>
      <p:sp>
        <p:nvSpPr>
          <p:cNvPr id="7" name="Content Placeholder 6"/>
          <p:cNvSpPr>
            <a:spLocks noGrp="1"/>
          </p:cNvSpPr>
          <p:nvPr>
            <p:ph idx="1"/>
          </p:nvPr>
        </p:nvSpPr>
        <p:spPr/>
        <p:txBody>
          <a:bodyPr anchor="ct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The New Testament says nothing about them.</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God has nowhere </a:t>
            </a:r>
            <a:r>
              <a:rPr lang="en-US" sz="2200" b="1" dirty="0">
                <a:latin typeface="Lucida Sans Unicode" panose="020B0602030504020204" pitchFamily="34" charset="0"/>
                <a:cs typeface="Lucida Sans Unicode" panose="020B0602030504020204" pitchFamily="34" charset="0"/>
              </a:rPr>
              <a:t>told</a:t>
            </a:r>
            <a:r>
              <a:rPr lang="en-US" sz="2200" dirty="0">
                <a:latin typeface="Lucida Sans Unicode" panose="020B0602030504020204" pitchFamily="34" charset="0"/>
                <a:cs typeface="Lucida Sans Unicode" panose="020B0602030504020204" pitchFamily="34" charset="0"/>
              </a:rPr>
              <a:t> us to do these things (through any of the various ways He issues commands).</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God has nowhere </a:t>
            </a:r>
            <a:r>
              <a:rPr lang="en-US" sz="2200" b="1" dirty="0">
                <a:latin typeface="Lucida Sans Unicode" panose="020B0602030504020204" pitchFamily="34" charset="0"/>
                <a:cs typeface="Lucida Sans Unicode" panose="020B0602030504020204" pitchFamily="34" charset="0"/>
              </a:rPr>
              <a:t>shown</a:t>
            </a:r>
            <a:r>
              <a:rPr lang="en-US" sz="2200" dirty="0">
                <a:latin typeface="Lucida Sans Unicode" panose="020B0602030504020204" pitchFamily="34" charset="0"/>
                <a:cs typeface="Lucida Sans Unicode" panose="020B0602030504020204" pitchFamily="34" charset="0"/>
              </a:rPr>
              <a:t> us these things being done.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God has nowhere even </a:t>
            </a:r>
            <a:r>
              <a:rPr lang="en-US" sz="2200" b="1" dirty="0">
                <a:latin typeface="Lucida Sans Unicode" panose="020B0602030504020204" pitchFamily="34" charset="0"/>
                <a:cs typeface="Lucida Sans Unicode" panose="020B0602030504020204" pitchFamily="34" charset="0"/>
              </a:rPr>
              <a:t>implied</a:t>
            </a:r>
            <a:r>
              <a:rPr lang="en-US" sz="2200" dirty="0">
                <a:latin typeface="Lucida Sans Unicode" panose="020B0602030504020204" pitchFamily="34" charset="0"/>
                <a:cs typeface="Lucida Sans Unicode" panose="020B0602030504020204" pitchFamily="34" charset="0"/>
              </a:rPr>
              <a:t> these things should be done.</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But…God </a:t>
            </a:r>
            <a:r>
              <a:rPr lang="en-US" dirty="0">
                <a:latin typeface="Lucida Sans Unicode" panose="020B0602030504020204" pitchFamily="34" charset="0"/>
                <a:cs typeface="Lucida Sans Unicode" panose="020B0602030504020204" pitchFamily="34" charset="0"/>
              </a:rPr>
              <a:t>did not specifically forbid them, either.</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Does this mean we have His permission? </a:t>
            </a:r>
            <a:r>
              <a:rPr lang="en-US" sz="2200" dirty="0" smtClean="0">
                <a:latin typeface="Lucida Sans Unicode" panose="020B0602030504020204" pitchFamily="34" charset="0"/>
                <a:cs typeface="Lucida Sans Unicode" panose="020B0602030504020204" pitchFamily="34" charset="0"/>
              </a:rPr>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**God’s </a:t>
            </a:r>
            <a:r>
              <a:rPr lang="en-US" sz="2200" dirty="0">
                <a:latin typeface="Lucida Sans Unicode" panose="020B0602030504020204" pitchFamily="34" charset="0"/>
                <a:cs typeface="Lucida Sans Unicode" panose="020B0602030504020204" pitchFamily="34" charset="0"/>
              </a:rPr>
              <a:t>silence—does it permit, or prohibit?</a:t>
            </a:r>
          </a:p>
        </p:txBody>
      </p:sp>
    </p:spTree>
    <p:extLst>
      <p:ext uri="{BB962C8B-B14F-4D97-AF65-F5344CB8AC3E}">
        <p14:creationId xmlns:p14="http://schemas.microsoft.com/office/powerpoint/2010/main" val="240922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3327" b="3327"/>
          <a:stretch>
            <a:fillRect/>
          </a:stretch>
        </p:blipFill>
        <p:spPr>
          <a:xfrm>
            <a:off x="4343400" y="838200"/>
            <a:ext cx="4419600" cy="5500688"/>
          </a:xfrm>
        </p:spPr>
      </p:pic>
      <p:sp>
        <p:nvSpPr>
          <p:cNvPr id="7" name="Content Placeholder 6"/>
          <p:cNvSpPr>
            <a:spLocks noGrp="1"/>
          </p:cNvSpPr>
          <p:nvPr>
            <p:ph type="body" sz="half" idx="2"/>
          </p:nvPr>
        </p:nvSpPr>
        <p:spPr>
          <a:xfrm>
            <a:off x="457200" y="914400"/>
            <a:ext cx="3276600" cy="5462016"/>
          </a:xfrm>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Suppose Blake Denton is writing a paper on the causes of the Civil War.</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Would he cite an author for supporting a position, if the author never said that?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That would be a misrepresentation of the author.</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3308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Complete Instruction Manual</a:t>
            </a:r>
          </a:p>
        </p:txBody>
      </p:sp>
      <p:sp>
        <p:nvSpPr>
          <p:cNvPr id="7" name="Content Placeholder 6"/>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Jesus promised the apostles the Holy Spirit would guide them into </a:t>
            </a:r>
            <a:r>
              <a:rPr lang="en-US" sz="2300" b="1" dirty="0">
                <a:solidFill>
                  <a:schemeClr val="tx2">
                    <a:lumMod val="75000"/>
                  </a:schemeClr>
                </a:solidFill>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truth (John 16:13).</a:t>
            </a:r>
          </a:p>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The “</a:t>
            </a:r>
            <a:r>
              <a:rPr lang="en-US" sz="2300" b="1" dirty="0">
                <a:solidFill>
                  <a:schemeClr val="tx2">
                    <a:lumMod val="75000"/>
                  </a:schemeClr>
                </a:solidFill>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truth” revealed to them—they </a:t>
            </a:r>
            <a:r>
              <a:rPr lang="en-US" sz="2300" dirty="0" smtClean="0">
                <a:latin typeface="Lucida Sans Unicode" panose="020B0602030504020204" pitchFamily="34" charset="0"/>
                <a:cs typeface="Lucida Sans Unicode" panose="020B0602030504020204" pitchFamily="34" charset="0"/>
              </a:rPr>
              <a:t>wrote </a:t>
            </a:r>
            <a:r>
              <a:rPr lang="en-US" sz="2300" dirty="0">
                <a:latin typeface="Lucida Sans Unicode" panose="020B0602030504020204" pitchFamily="34" charset="0"/>
                <a:cs typeface="Lucida Sans Unicode" panose="020B0602030504020204" pitchFamily="34" charset="0"/>
              </a:rPr>
              <a:t>it down </a:t>
            </a:r>
            <a:r>
              <a:rPr lang="en-US" sz="2300" dirty="0" smtClean="0">
                <a:latin typeface="Lucida Sans Unicode" panose="020B0602030504020204" pitchFamily="34" charset="0"/>
                <a:cs typeface="Lucida Sans Unicode" panose="020B0602030504020204" pitchFamily="34" charset="0"/>
              </a:rPr>
              <a:t>for all generations to read and understand (Eph</a:t>
            </a:r>
            <a:r>
              <a:rPr lang="en-US" sz="2300" dirty="0">
                <a:latin typeface="Lucida Sans Unicode" panose="020B0602030504020204" pitchFamily="34" charset="0"/>
                <a:cs typeface="Lucida Sans Unicode" panose="020B0602030504020204" pitchFamily="34" charset="0"/>
              </a:rPr>
              <a:t>. 3:1-5).</a:t>
            </a:r>
          </a:p>
          <a:p>
            <a:pPr>
              <a:lnSpc>
                <a:spcPct val="125000"/>
              </a:lnSpc>
              <a:spcBef>
                <a:spcPts val="0"/>
              </a:spcBef>
              <a:spcAft>
                <a:spcPts val="1500"/>
              </a:spcAft>
            </a:pPr>
            <a:r>
              <a:rPr lang="en-US" sz="2300" dirty="0" smtClean="0">
                <a:latin typeface="Lucida Sans Unicode" panose="020B0602030504020204" pitchFamily="34" charset="0"/>
                <a:cs typeface="Lucida Sans Unicode" panose="020B0602030504020204" pitchFamily="34" charset="0"/>
              </a:rPr>
              <a:t>Contains </a:t>
            </a:r>
            <a:r>
              <a:rPr lang="en-US" sz="2300" dirty="0">
                <a:latin typeface="Lucida Sans Unicode" panose="020B0602030504020204" pitchFamily="34" charset="0"/>
                <a:cs typeface="Lucida Sans Unicode" panose="020B0602030504020204" pitchFamily="34" charset="0"/>
              </a:rPr>
              <a:t>“</a:t>
            </a:r>
            <a:r>
              <a:rPr lang="en-US" sz="2300" b="1" dirty="0">
                <a:solidFill>
                  <a:schemeClr val="tx2">
                    <a:lumMod val="75000"/>
                  </a:schemeClr>
                </a:solidFill>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things that pertain to life and godliness” (2 </a:t>
            </a:r>
            <a:r>
              <a:rPr lang="en-US" sz="2300" dirty="0" smtClean="0">
                <a:latin typeface="Lucida Sans Unicode" panose="020B0602030504020204" pitchFamily="34" charset="0"/>
                <a:cs typeface="Lucida Sans Unicode" panose="020B0602030504020204" pitchFamily="34" charset="0"/>
              </a:rPr>
              <a:t>Pet. </a:t>
            </a:r>
            <a:r>
              <a:rPr lang="en-US" sz="2300" dirty="0">
                <a:latin typeface="Lucida Sans Unicode" panose="020B0602030504020204" pitchFamily="34" charset="0"/>
                <a:cs typeface="Lucida Sans Unicode" panose="020B0602030504020204" pitchFamily="34" charset="0"/>
              </a:rPr>
              <a:t>1:3</a:t>
            </a:r>
            <a:r>
              <a:rPr lang="en-US" sz="2300" dirty="0" smtClean="0">
                <a:latin typeface="Lucida Sans Unicode" panose="020B0602030504020204" pitchFamily="34" charset="0"/>
                <a:cs typeface="Lucida Sans Unicode" panose="020B0602030504020204" pitchFamily="34" charset="0"/>
              </a:rPr>
              <a:t>); designed to make us “</a:t>
            </a:r>
            <a:r>
              <a:rPr lang="en-US" sz="2300" b="1" dirty="0" smtClean="0">
                <a:solidFill>
                  <a:schemeClr val="tx2">
                    <a:lumMod val="75000"/>
                  </a:schemeClr>
                </a:solidFill>
                <a:latin typeface="Lucida Sans Unicode" panose="020B0602030504020204" pitchFamily="34" charset="0"/>
                <a:cs typeface="Lucida Sans Unicode" panose="020B0602030504020204" pitchFamily="34" charset="0"/>
              </a:rPr>
              <a:t>complete</a:t>
            </a:r>
            <a:r>
              <a:rPr lang="en-US" sz="2300" dirty="0">
                <a:latin typeface="Lucida Sans Unicode" panose="020B0602030504020204" pitchFamily="34" charset="0"/>
                <a:cs typeface="Lucida Sans Unicode" panose="020B0602030504020204" pitchFamily="34" charset="0"/>
              </a:rPr>
              <a:t>, thoroughly equipped for </a:t>
            </a:r>
            <a:r>
              <a:rPr lang="en-US" sz="2300" b="1" dirty="0">
                <a:latin typeface="Lucida Sans Unicode" panose="020B0602030504020204" pitchFamily="34" charset="0"/>
                <a:cs typeface="Lucida Sans Unicode" panose="020B0602030504020204" pitchFamily="34" charset="0"/>
              </a:rPr>
              <a:t>every</a:t>
            </a:r>
            <a:r>
              <a:rPr lang="en-US" sz="2300" dirty="0">
                <a:latin typeface="Lucida Sans Unicode" panose="020B0602030504020204" pitchFamily="34" charset="0"/>
                <a:cs typeface="Lucida Sans Unicode" panose="020B0602030504020204" pitchFamily="34" charset="0"/>
              </a:rPr>
              <a:t> good work” (2 Tim. 3:16-17).</a:t>
            </a:r>
          </a:p>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This all truth (“the </a:t>
            </a:r>
            <a:r>
              <a:rPr lang="en-US" sz="2300" dirty="0" smtClean="0">
                <a:latin typeface="Lucida Sans Unicode" panose="020B0602030504020204" pitchFamily="34" charset="0"/>
                <a:cs typeface="Lucida Sans Unicode" panose="020B0602030504020204" pitchFamily="34" charset="0"/>
              </a:rPr>
              <a:t>faith”) </a:t>
            </a:r>
            <a:r>
              <a:rPr lang="en-US" sz="2300" dirty="0">
                <a:latin typeface="Lucida Sans Unicode" panose="020B0602030504020204" pitchFamily="34" charset="0"/>
                <a:cs typeface="Lucida Sans Unicode" panose="020B0602030504020204" pitchFamily="34" charset="0"/>
              </a:rPr>
              <a:t>was “</a:t>
            </a:r>
            <a:r>
              <a:rPr lang="en-US" sz="2300" b="1" dirty="0">
                <a:solidFill>
                  <a:srgbClr val="C00000"/>
                </a:solidFill>
                <a:latin typeface="Lucida Sans Unicode" panose="020B0602030504020204" pitchFamily="34" charset="0"/>
                <a:cs typeface="Lucida Sans Unicode" panose="020B0602030504020204" pitchFamily="34" charset="0"/>
              </a:rPr>
              <a:t>once for all</a:t>
            </a:r>
            <a:r>
              <a:rPr lang="en-US" sz="2300" dirty="0">
                <a:latin typeface="Lucida Sans Unicode" panose="020B0602030504020204" pitchFamily="34" charset="0"/>
                <a:cs typeface="Lucida Sans Unicode" panose="020B0602030504020204" pitchFamily="34" charset="0"/>
              </a:rPr>
              <a:t> delivered to the saints” (Jude 1:3), so it’s </a:t>
            </a:r>
            <a:r>
              <a:rPr lang="en-US" sz="2300" b="1" dirty="0">
                <a:solidFill>
                  <a:srgbClr val="C00000"/>
                </a:solidFill>
                <a:latin typeface="Lucida Sans Unicode" panose="020B0602030504020204" pitchFamily="34" charset="0"/>
                <a:cs typeface="Lucida Sans Unicode" panose="020B0602030504020204" pitchFamily="34" charset="0"/>
              </a:rPr>
              <a:t>finished</a:t>
            </a:r>
            <a:r>
              <a:rPr lang="en-US" sz="2300" dirty="0">
                <a:latin typeface="Lucida Sans Unicode" panose="020B0602030504020204" pitchFamily="34" charset="0"/>
                <a:cs typeface="Lucida Sans Unicode" panose="020B0602030504020204" pitchFamily="34" charset="0"/>
              </a:rPr>
              <a:t>, </a:t>
            </a:r>
            <a:r>
              <a:rPr lang="en-US" sz="2300" dirty="0">
                <a:solidFill>
                  <a:srgbClr val="C00000"/>
                </a:solidFill>
                <a:latin typeface="Lucida Sans Unicode" panose="020B0602030504020204" pitchFamily="34" charset="0"/>
                <a:cs typeface="Lucida Sans Unicode" panose="020B0602030504020204" pitchFamily="34" charset="0"/>
              </a:rPr>
              <a:t>complete</a:t>
            </a:r>
            <a:r>
              <a:rPr lang="en-US" sz="2300" dirty="0" smtClean="0">
                <a:latin typeface="Lucida Sans Unicode" panose="020B0602030504020204" pitchFamily="34" charset="0"/>
                <a:cs typeface="Lucida Sans Unicode" panose="020B0602030504020204" pitchFamily="34" charset="0"/>
              </a:rPr>
              <a:t>.</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1432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Illustration: Your House Plans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676400"/>
            <a:ext cx="3297382" cy="4267200"/>
          </a:xfrm>
          <a:prstGeom prst="rect">
            <a:avLst/>
          </a:prstGeom>
        </p:spPr>
      </p:pic>
      <p:sp>
        <p:nvSpPr>
          <p:cNvPr id="6" name="TextBox 5"/>
          <p:cNvSpPr txBox="1"/>
          <p:nvPr/>
        </p:nvSpPr>
        <p:spPr>
          <a:xfrm>
            <a:off x="4343400" y="1600200"/>
            <a:ext cx="4191000" cy="4573368"/>
          </a:xfrm>
          <a:prstGeom prst="rect">
            <a:avLst/>
          </a:prstGeom>
          <a:noFill/>
        </p:spPr>
        <p:txBody>
          <a:bodyPr wrap="square" rtlCol="0">
            <a:spAutoFit/>
          </a:bodyPr>
          <a:lstStyle/>
          <a:p>
            <a:pPr>
              <a:lnSpc>
                <a:spcPct val="125000"/>
              </a:lnSpc>
              <a:spcAft>
                <a:spcPts val="1800"/>
              </a:spcAft>
            </a:pPr>
            <a:r>
              <a:rPr lang="en-US" sz="2100" dirty="0">
                <a:latin typeface="Lucida Sans Unicode" panose="020B0602030504020204" pitchFamily="34" charset="0"/>
                <a:cs typeface="Lucida Sans Unicode" panose="020B0602030504020204" pitchFamily="34" charset="0"/>
              </a:rPr>
              <a:t>Would you be upset if your contractor added some things to your house plans?</a:t>
            </a:r>
          </a:p>
          <a:p>
            <a:pPr>
              <a:lnSpc>
                <a:spcPct val="125000"/>
              </a:lnSpc>
              <a:spcAft>
                <a:spcPts val="1800"/>
              </a:spcAft>
            </a:pPr>
            <a:r>
              <a:rPr lang="en-US" sz="2100" dirty="0">
                <a:latin typeface="Lucida Sans Unicode" panose="020B0602030504020204" pitchFamily="34" charset="0"/>
                <a:cs typeface="Lucida Sans Unicode" panose="020B0602030504020204" pitchFamily="34" charset="0"/>
              </a:rPr>
              <a:t>Is he allowed to add additional rooms to the house if you </a:t>
            </a:r>
            <a:r>
              <a:rPr lang="en-US" sz="2100" dirty="0" smtClean="0">
                <a:latin typeface="Lucida Sans Unicode" panose="020B0602030504020204" pitchFamily="34" charset="0"/>
                <a:cs typeface="Lucida Sans Unicode" panose="020B0602030504020204" pitchFamily="34" charset="0"/>
              </a:rPr>
              <a:t>didn’t </a:t>
            </a:r>
            <a:r>
              <a:rPr lang="en-US" sz="2100" dirty="0">
                <a:latin typeface="Lucida Sans Unicode" panose="020B0602030504020204" pitchFamily="34" charset="0"/>
                <a:cs typeface="Lucida Sans Unicode" panose="020B0602030504020204" pitchFamily="34" charset="0"/>
              </a:rPr>
              <a:t>specifically forbid him to do so?</a:t>
            </a:r>
          </a:p>
          <a:p>
            <a:pPr>
              <a:lnSpc>
                <a:spcPct val="125000"/>
              </a:lnSpc>
              <a:spcAft>
                <a:spcPts val="1800"/>
              </a:spcAft>
            </a:pPr>
            <a:r>
              <a:rPr lang="en-US" sz="2100" dirty="0" smtClean="0">
                <a:latin typeface="Lucida Sans Unicode" panose="020B0602030504020204" pitchFamily="34" charset="0"/>
                <a:cs typeface="Lucida Sans Unicode" panose="020B0602030504020204" pitchFamily="34" charset="0"/>
              </a:rPr>
              <a:t>When given </a:t>
            </a:r>
            <a:r>
              <a:rPr lang="en-US" sz="2100" b="1" dirty="0">
                <a:solidFill>
                  <a:schemeClr val="tx2">
                    <a:lumMod val="75000"/>
                  </a:schemeClr>
                </a:solidFill>
                <a:latin typeface="Lucida Sans Unicode" panose="020B0602030504020204" pitchFamily="34" charset="0"/>
                <a:cs typeface="Lucida Sans Unicode" panose="020B0602030504020204" pitchFamily="34" charset="0"/>
              </a:rPr>
              <a:t>complete</a:t>
            </a:r>
            <a:r>
              <a:rPr lang="en-US" sz="2100" b="1" dirty="0">
                <a:latin typeface="Lucida Sans Unicode" panose="020B0602030504020204" pitchFamily="34" charset="0"/>
                <a:cs typeface="Lucida Sans Unicode" panose="020B0602030504020204" pitchFamily="34" charset="0"/>
              </a:rPr>
              <a:t> </a:t>
            </a:r>
            <a:r>
              <a:rPr lang="en-US" sz="2100" dirty="0">
                <a:latin typeface="Lucida Sans Unicode" panose="020B0602030504020204" pitchFamily="34" charset="0"/>
                <a:cs typeface="Lucida Sans Unicode" panose="020B0602030504020204" pitchFamily="34" charset="0"/>
              </a:rPr>
              <a:t>instructions, is it necessary to be told everything NOT to do?</a:t>
            </a:r>
          </a:p>
        </p:txBody>
      </p:sp>
    </p:spTree>
    <p:extLst>
      <p:ext uri="{BB962C8B-B14F-4D97-AF65-F5344CB8AC3E}">
        <p14:creationId xmlns:p14="http://schemas.microsoft.com/office/powerpoint/2010/main" val="97028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Do not add to what God has revealed</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“Every word of God is pure…do not add to His words, lest He rebuke you, and you be found a liar”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(Prov. 30:5-6).</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“Be careful to do as the LORD your God has commanded you; you shall not turn aside to the right hand or to the left” (Deut. 5:32).</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“Whatever I command you, be careful to observe it; you shall not add to it nor take from it (Deut. 12:32).</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967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Do not add to what God has revealed</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“Be strong and very courageous…do according to all the law which Moses My servant commanded you; do not turn from it to the right hand or to the left…you shall meditate in it day and night, that you may observe to do according to all that is written in it” (Josh. 1:7-8).</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“Everyone </a:t>
            </a:r>
            <a:r>
              <a:rPr lang="en-US" dirty="0">
                <a:latin typeface="Lucida Sans Unicode" panose="020B0602030504020204" pitchFamily="34" charset="0"/>
                <a:cs typeface="Lucida Sans Unicode" panose="020B0602030504020204" pitchFamily="34" charset="0"/>
              </a:rPr>
              <a:t>who goes on ahead and does not abide in the teaching of Christ, does not have God. Whoever abides in the teaching has both the Father and the </a:t>
            </a:r>
            <a:r>
              <a:rPr lang="en-US" dirty="0" smtClean="0">
                <a:latin typeface="Lucida Sans Unicode" panose="020B0602030504020204" pitchFamily="34" charset="0"/>
                <a:cs typeface="Lucida Sans Unicode" panose="020B0602030504020204" pitchFamily="34" charset="0"/>
              </a:rPr>
              <a:t>Son” (2 John 1:9). </a:t>
            </a:r>
          </a:p>
        </p:txBody>
      </p:sp>
    </p:spTree>
    <p:extLst>
      <p:ext uri="{BB962C8B-B14F-4D97-AF65-F5344CB8AC3E}">
        <p14:creationId xmlns:p14="http://schemas.microsoft.com/office/powerpoint/2010/main" val="245642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Do not add to what God has revealed</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“For I testify to everyone who hears the words of the prophecy of this book: If anyone adds to these things, God will add to him the plagues that are written in this book” (Rev. 22:18).</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Even Jesus refused to teach anything other than what the Father told Him (John 7:14-18; 8:26-29, 40; 12:47-50; 14:24; 17:8, 14).</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“If anyone speaks, let him speak as the oracles of God…that…God may be glorified” (1 Peter 4:11).</a:t>
            </a:r>
          </a:p>
        </p:txBody>
      </p:sp>
    </p:spTree>
    <p:extLst>
      <p:ext uri="{BB962C8B-B14F-4D97-AF65-F5344CB8AC3E}">
        <p14:creationId xmlns:p14="http://schemas.microsoft.com/office/powerpoint/2010/main" val="282486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1111</TotalTime>
  <Words>781</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New Testament Church</vt:lpstr>
      <vt:lpstr>Common element in these practices?</vt:lpstr>
      <vt:lpstr>In regard to all these…</vt:lpstr>
      <vt:lpstr>PowerPoint Presentation</vt:lpstr>
      <vt:lpstr>Complete Instruction Manual</vt:lpstr>
      <vt:lpstr>Illustration: Your House Plans</vt:lpstr>
      <vt:lpstr>Do not add to what God has revealed</vt:lpstr>
      <vt:lpstr>Do not add to what God has revealed</vt:lpstr>
      <vt:lpstr>Do not add to what God has revealed</vt:lpstr>
      <vt:lpstr>From heaven or from men?</vt:lpstr>
      <vt:lpstr>Silent and unspecified are not equal</vt:lpstr>
      <vt:lpstr>Grocery List—Did I Follow Instructions?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Church</dc:title>
  <dc:creator>Bryan</dc:creator>
  <cp:lastModifiedBy>Bryan</cp:lastModifiedBy>
  <cp:revision>50</cp:revision>
  <dcterms:created xsi:type="dcterms:W3CDTF">2017-02-01T20:52:14Z</dcterms:created>
  <dcterms:modified xsi:type="dcterms:W3CDTF">2017-02-18T15:56:31Z</dcterms:modified>
</cp:coreProperties>
</file>