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9"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CB49DA-B939-430D-A58E-4CF2FD4E500D}"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FFFAD-35CC-4DAB-A16D-7B6B214DB43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B49DA-B939-430D-A58E-4CF2FD4E500D}"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FFFAD-35CC-4DAB-A16D-7B6B214DB4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CB49DA-B939-430D-A58E-4CF2FD4E500D}"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FFFAD-35CC-4DAB-A16D-7B6B214DB4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B49DA-B939-430D-A58E-4CF2FD4E500D}"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FFFAD-35CC-4DAB-A16D-7B6B214DB4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CB49DA-B939-430D-A58E-4CF2FD4E500D}"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FFFAD-35CC-4DAB-A16D-7B6B214DB43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CB49DA-B939-430D-A58E-4CF2FD4E500D}"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FFFAD-35CC-4DAB-A16D-7B6B214DB4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CB49DA-B939-430D-A58E-4CF2FD4E500D}"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FFFAD-35CC-4DAB-A16D-7B6B214DB43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CB49DA-B939-430D-A58E-4CF2FD4E500D}"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FFFAD-35CC-4DAB-A16D-7B6B214DB4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B49DA-B939-430D-A58E-4CF2FD4E500D}"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FFFAD-35CC-4DAB-A16D-7B6B214DB4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B49DA-B939-430D-A58E-4CF2FD4E500D}"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FFFAD-35CC-4DAB-A16D-7B6B214DB43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B49DA-B939-430D-A58E-4CF2FD4E500D}"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FFFAD-35CC-4DAB-A16D-7B6B214DB4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9CB49DA-B939-430D-A58E-4CF2FD4E500D}" type="datetimeFigureOut">
              <a:rPr lang="en-US" smtClean="0"/>
              <a:t>1/27/2017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0DFFFAD-35CC-4DAB-A16D-7B6B214DB4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smtClean="0">
                <a:latin typeface="Lucida Sans Unicode" panose="020B0602030504020204" pitchFamily="34" charset="0"/>
                <a:cs typeface="Lucida Sans Unicode" panose="020B0602030504020204" pitchFamily="34" charset="0"/>
              </a:rPr>
              <a:t>New Testament Church</a:t>
            </a:r>
            <a:endParaRPr lang="en-US" sz="44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924800" cy="1752600"/>
          </a:xfrm>
        </p:spPr>
        <p:txBody>
          <a:bodyPr anchor="ctr">
            <a:normAutofit/>
          </a:bodyPr>
          <a:lstStyle/>
          <a:p>
            <a:r>
              <a:rPr lang="en-US" sz="2800" dirty="0" smtClean="0">
                <a:solidFill>
                  <a:schemeClr val="tx1"/>
                </a:solidFill>
                <a:latin typeface="Lucida Sans Unicode" panose="020B0602030504020204" pitchFamily="34" charset="0"/>
                <a:cs typeface="Lucida Sans Unicode" panose="020B0602030504020204" pitchFamily="34" charset="0"/>
              </a:rPr>
              <a:t>Lesson 5:</a:t>
            </a:r>
          </a:p>
          <a:p>
            <a:r>
              <a:rPr lang="en-US" sz="2800" dirty="0" smtClean="0">
                <a:solidFill>
                  <a:schemeClr val="tx1"/>
                </a:solidFill>
                <a:latin typeface="Lucida Sans Unicode" panose="020B0602030504020204" pitchFamily="34" charset="0"/>
                <a:cs typeface="Lucida Sans Unicode" panose="020B0602030504020204" pitchFamily="34" charset="0"/>
              </a:rPr>
              <a:t>Importance of the Local Church Relationship</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8415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Relationships with one another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2100"/>
              </a:spcAft>
            </a:pPr>
            <a:r>
              <a:rPr lang="en-US" dirty="0" smtClean="0">
                <a:latin typeface="Lucida Sans Unicode" panose="020B0602030504020204" pitchFamily="34" charset="0"/>
                <a:cs typeface="Lucida Sans Unicode" panose="020B0602030504020204" pitchFamily="34" charset="0"/>
              </a:rPr>
              <a:t>In what should we be united?</a:t>
            </a:r>
          </a:p>
          <a:p>
            <a:pPr lvl="1">
              <a:lnSpc>
                <a:spcPct val="125000"/>
              </a:lnSpc>
              <a:spcBef>
                <a:spcPts val="0"/>
              </a:spcBef>
              <a:spcAft>
                <a:spcPts val="2100"/>
              </a:spcAft>
            </a:pPr>
            <a:r>
              <a:rPr lang="en-US" sz="2200" dirty="0" smtClean="0">
                <a:latin typeface="Lucida Sans Unicode" panose="020B0602030504020204" pitchFamily="34" charset="0"/>
                <a:cs typeface="Lucida Sans Unicode" panose="020B0602030504020204" pitchFamily="34" charset="0"/>
              </a:rPr>
              <a:t>“endeavoring to keep the </a:t>
            </a:r>
            <a:r>
              <a:rPr lang="en-US" sz="2200" b="1" dirty="0" smtClean="0">
                <a:latin typeface="Lucida Sans Unicode" panose="020B0602030504020204" pitchFamily="34" charset="0"/>
                <a:cs typeface="Lucida Sans Unicode" panose="020B0602030504020204" pitchFamily="34" charset="0"/>
              </a:rPr>
              <a:t>unity of the Spirit</a:t>
            </a:r>
            <a:r>
              <a:rPr lang="en-US" sz="2200" dirty="0" smtClean="0">
                <a:latin typeface="Lucida Sans Unicode" panose="020B0602030504020204" pitchFamily="34" charset="0"/>
                <a:cs typeface="Lucida Sans Unicode" panose="020B0602030504020204" pitchFamily="34" charset="0"/>
              </a:rPr>
              <a:t>” (Eph. 4:3).</a:t>
            </a:r>
          </a:p>
          <a:p>
            <a:pPr lvl="1">
              <a:lnSpc>
                <a:spcPct val="125000"/>
              </a:lnSpc>
              <a:spcBef>
                <a:spcPts val="0"/>
              </a:spcBef>
              <a:spcAft>
                <a:spcPts val="2100"/>
              </a:spcAft>
            </a:pPr>
            <a:r>
              <a:rPr lang="en-US" sz="2200" dirty="0" smtClean="0">
                <a:latin typeface="Lucida Sans Unicode" panose="020B0602030504020204" pitchFamily="34" charset="0"/>
                <a:cs typeface="Lucida Sans Unicode" panose="020B0602030504020204" pitchFamily="34" charset="0"/>
              </a:rPr>
              <a:t>“till we all come to the </a:t>
            </a:r>
            <a:r>
              <a:rPr lang="en-US" sz="2200" b="1" dirty="0" smtClean="0">
                <a:latin typeface="Lucida Sans Unicode" panose="020B0602030504020204" pitchFamily="34" charset="0"/>
                <a:cs typeface="Lucida Sans Unicode" panose="020B0602030504020204" pitchFamily="34" charset="0"/>
              </a:rPr>
              <a:t>unity of the faith</a:t>
            </a:r>
            <a:r>
              <a:rPr lang="en-US" sz="2200" dirty="0" smtClean="0">
                <a:latin typeface="Lucida Sans Unicode" panose="020B0602030504020204" pitchFamily="34" charset="0"/>
                <a:cs typeface="Lucida Sans Unicode" panose="020B0602030504020204" pitchFamily="34" charset="0"/>
              </a:rPr>
              <a:t>…” (Eph. 4:13).</a:t>
            </a:r>
          </a:p>
          <a:p>
            <a:pPr lvl="1">
              <a:lnSpc>
                <a:spcPct val="125000"/>
              </a:lnSpc>
              <a:spcBef>
                <a:spcPts val="0"/>
              </a:spcBef>
              <a:spcAft>
                <a:spcPts val="2100"/>
              </a:spcAft>
            </a:pPr>
            <a:r>
              <a:rPr lang="en-US" sz="2200" dirty="0" smtClean="0">
                <a:latin typeface="Lucida Sans Unicode" panose="020B0602030504020204" pitchFamily="34" charset="0"/>
                <a:cs typeface="Lucida Sans Unicode" panose="020B0602030504020204" pitchFamily="34" charset="0"/>
              </a:rPr>
              <a:t>“striving </a:t>
            </a:r>
            <a:r>
              <a:rPr lang="en-US" sz="2200" b="1" dirty="0" smtClean="0">
                <a:latin typeface="Lucida Sans Unicode" panose="020B0602030504020204" pitchFamily="34" charset="0"/>
                <a:cs typeface="Lucida Sans Unicode" panose="020B0602030504020204" pitchFamily="34" charset="0"/>
              </a:rPr>
              <a:t>together</a:t>
            </a:r>
            <a:r>
              <a:rPr lang="en-US" sz="2200" dirty="0" smtClean="0">
                <a:latin typeface="Lucida Sans Unicode" panose="020B0602030504020204" pitchFamily="34" charset="0"/>
                <a:cs typeface="Lucida Sans Unicode" panose="020B0602030504020204" pitchFamily="34" charset="0"/>
              </a:rPr>
              <a:t> for the </a:t>
            </a:r>
            <a:r>
              <a:rPr lang="en-US" sz="2200" b="1" dirty="0" smtClean="0">
                <a:latin typeface="Lucida Sans Unicode" panose="020B0602030504020204" pitchFamily="34" charset="0"/>
                <a:cs typeface="Lucida Sans Unicode" panose="020B0602030504020204" pitchFamily="34" charset="0"/>
              </a:rPr>
              <a:t>faith of the gospel</a:t>
            </a:r>
            <a:r>
              <a:rPr lang="en-US" sz="2200" dirty="0" smtClean="0">
                <a:latin typeface="Lucida Sans Unicode" panose="020B0602030504020204" pitchFamily="34" charset="0"/>
                <a:cs typeface="Lucida Sans Unicode" panose="020B0602030504020204" pitchFamily="34" charset="0"/>
              </a:rPr>
              <a:t>”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(Phil. 1:27).</a:t>
            </a:r>
          </a:p>
          <a:p>
            <a:pPr lvl="1">
              <a:lnSpc>
                <a:spcPct val="125000"/>
              </a:lnSpc>
              <a:spcBef>
                <a:spcPts val="0"/>
              </a:spcBef>
              <a:spcAft>
                <a:spcPts val="2100"/>
              </a:spcAft>
            </a:pPr>
            <a:r>
              <a:rPr lang="en-US" sz="2200" dirty="0" smtClean="0">
                <a:latin typeface="Lucida Sans Unicode" panose="020B0602030504020204" pitchFamily="34" charset="0"/>
                <a:cs typeface="Lucida Sans Unicode" panose="020B0602030504020204" pitchFamily="34" charset="0"/>
              </a:rPr>
              <a:t>“To the elect lady and her children, whom I love in </a:t>
            </a:r>
            <a:r>
              <a:rPr lang="en-US" sz="2200" b="1" dirty="0" smtClean="0">
                <a:latin typeface="Lucida Sans Unicode" panose="020B0602030504020204" pitchFamily="34" charset="0"/>
                <a:cs typeface="Lucida Sans Unicode" panose="020B0602030504020204" pitchFamily="34" charset="0"/>
              </a:rPr>
              <a:t>truth</a:t>
            </a:r>
            <a:r>
              <a:rPr lang="en-US" sz="2200" dirty="0" smtClean="0">
                <a:latin typeface="Lucida Sans Unicode" panose="020B0602030504020204" pitchFamily="34" charset="0"/>
                <a:cs typeface="Lucida Sans Unicode" panose="020B0602030504020204" pitchFamily="34" charset="0"/>
              </a:rPr>
              <a:t>, and not only I, but also all who have known the </a:t>
            </a:r>
            <a:r>
              <a:rPr lang="en-US" sz="2200" b="1" dirty="0" smtClean="0">
                <a:latin typeface="Lucida Sans Unicode" panose="020B0602030504020204" pitchFamily="34" charset="0"/>
                <a:cs typeface="Lucida Sans Unicode" panose="020B0602030504020204" pitchFamily="34" charset="0"/>
              </a:rPr>
              <a:t>truth</a:t>
            </a:r>
            <a:r>
              <a:rPr lang="en-US" sz="2200" dirty="0" smtClean="0">
                <a:latin typeface="Lucida Sans Unicode" panose="020B0602030504020204" pitchFamily="34" charset="0"/>
                <a:cs typeface="Lucida Sans Unicode" panose="020B0602030504020204" pitchFamily="34" charset="0"/>
              </a:rPr>
              <a:t>, because of the </a:t>
            </a:r>
            <a:r>
              <a:rPr lang="en-US" sz="2200" b="1" dirty="0" smtClean="0">
                <a:latin typeface="Lucida Sans Unicode" panose="020B0602030504020204" pitchFamily="34" charset="0"/>
                <a:cs typeface="Lucida Sans Unicode" panose="020B0602030504020204" pitchFamily="34" charset="0"/>
              </a:rPr>
              <a:t>truth</a:t>
            </a:r>
            <a:r>
              <a:rPr lang="en-US" sz="2200" dirty="0" smtClean="0">
                <a:latin typeface="Lucida Sans Unicode" panose="020B0602030504020204" pitchFamily="34" charset="0"/>
                <a:cs typeface="Lucida Sans Unicode" panose="020B0602030504020204" pitchFamily="34" charset="0"/>
              </a:rPr>
              <a:t> which abides in us” (2 John 1:1-2).</a:t>
            </a:r>
          </a:p>
        </p:txBody>
      </p:sp>
    </p:spTree>
    <p:extLst>
      <p:ext uri="{BB962C8B-B14F-4D97-AF65-F5344CB8AC3E}">
        <p14:creationId xmlns:p14="http://schemas.microsoft.com/office/powerpoint/2010/main" val="245367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Relationships with one another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600"/>
              </a:spcAft>
            </a:pPr>
            <a:r>
              <a:rPr lang="en-US" dirty="0" smtClean="0">
                <a:latin typeface="Lucida Sans Unicode" panose="020B0602030504020204" pitchFamily="34" charset="0"/>
                <a:cs typeface="Lucida Sans Unicode" panose="020B0602030504020204" pitchFamily="34" charset="0"/>
              </a:rPr>
              <a:t>How </a:t>
            </a:r>
            <a:r>
              <a:rPr lang="en-US" b="1" dirty="0" smtClean="0">
                <a:latin typeface="Lucida Sans Unicode" panose="020B0602030504020204" pitchFamily="34" charset="0"/>
                <a:cs typeface="Lucida Sans Unicode" panose="020B0602030504020204" pitchFamily="34" charset="0"/>
              </a:rPr>
              <a:t>many</a:t>
            </a:r>
            <a:r>
              <a:rPr lang="en-US" dirty="0" smtClean="0">
                <a:latin typeface="Lucida Sans Unicode" panose="020B0602030504020204" pitchFamily="34" charset="0"/>
                <a:cs typeface="Lucida Sans Unicode" panose="020B0602030504020204" pitchFamily="34" charset="0"/>
              </a:rPr>
              <a:t> of our fellow-Christians in the local church should we love?</a:t>
            </a:r>
          </a:p>
          <a:p>
            <a:pPr lvl="1">
              <a:lnSpc>
                <a:spcPct val="125000"/>
              </a:lnSpc>
              <a:spcBef>
                <a:spcPts val="0"/>
              </a:spcBef>
              <a:spcAft>
                <a:spcPts val="1600"/>
              </a:spcAft>
            </a:pPr>
            <a:r>
              <a:rPr lang="en-US" sz="2200" dirty="0" smtClean="0">
                <a:latin typeface="Lucida Sans Unicode" panose="020B0602030504020204" pitchFamily="34" charset="0"/>
                <a:cs typeface="Lucida Sans Unicode" panose="020B0602030504020204" pitchFamily="34" charset="0"/>
              </a:rPr>
              <a:t>“We give thanks to the God and Father of our Lord Jesus Christ, praying always for you, since we heard of your faith Christ Jesus and of your love for ALL the saints” (Col. 1:3-4).</a:t>
            </a:r>
          </a:p>
          <a:p>
            <a:pPr lvl="1">
              <a:lnSpc>
                <a:spcPct val="125000"/>
              </a:lnSpc>
              <a:spcBef>
                <a:spcPts val="0"/>
              </a:spcBef>
              <a:spcAft>
                <a:spcPts val="1600"/>
              </a:spcAft>
            </a:pPr>
            <a:r>
              <a:rPr lang="en-US" sz="2200" dirty="0" smtClean="0">
                <a:latin typeface="Lucida Sans Unicode" panose="020B0602030504020204" pitchFamily="34" charset="0"/>
                <a:cs typeface="Lucida Sans Unicode" panose="020B0602030504020204" pitchFamily="34" charset="0"/>
              </a:rPr>
              <a:t>May be closer to some, but must not exclude anyone.</a:t>
            </a:r>
          </a:p>
          <a:p>
            <a:pPr lvl="1">
              <a:lnSpc>
                <a:spcPct val="125000"/>
              </a:lnSpc>
              <a:spcBef>
                <a:spcPts val="0"/>
              </a:spcBef>
              <a:spcAft>
                <a:spcPts val="1600"/>
              </a:spcAft>
            </a:pPr>
            <a:r>
              <a:rPr lang="en-US" sz="2200" dirty="0" smtClean="0">
                <a:latin typeface="Lucida Sans Unicode" panose="020B0602030504020204" pitchFamily="34" charset="0"/>
                <a:cs typeface="Lucida Sans Unicode" panose="020B0602030504020204" pitchFamily="34" charset="0"/>
              </a:rPr>
              <a:t>Might those expressions of love be different for some, depending on their spiritual condition? (1 Thess. 5:14).</a:t>
            </a:r>
          </a:p>
        </p:txBody>
      </p:sp>
    </p:spTree>
    <p:extLst>
      <p:ext uri="{BB962C8B-B14F-4D97-AF65-F5344CB8AC3E}">
        <p14:creationId xmlns:p14="http://schemas.microsoft.com/office/powerpoint/2010/main" val="76940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Relationships with one another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Using 1 Peter 1:22, describe the love we should have for one another.</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“Having </a:t>
            </a:r>
            <a:r>
              <a:rPr lang="en-US" sz="2200" dirty="0">
                <a:latin typeface="Lucida Sans Unicode" panose="020B0602030504020204" pitchFamily="34" charset="0"/>
                <a:cs typeface="Lucida Sans Unicode" panose="020B0602030504020204" pitchFamily="34" charset="0"/>
              </a:rPr>
              <a:t>purified your souls by your obedience to the truth for a </a:t>
            </a:r>
            <a:r>
              <a:rPr lang="en-US" sz="2200" b="1" dirty="0">
                <a:latin typeface="Lucida Sans Unicode" panose="020B0602030504020204" pitchFamily="34" charset="0"/>
                <a:cs typeface="Lucida Sans Unicode" panose="020B0602030504020204" pitchFamily="34" charset="0"/>
              </a:rPr>
              <a:t>sincere</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brotherly</a:t>
            </a:r>
            <a:r>
              <a:rPr lang="en-US" sz="2200" dirty="0">
                <a:latin typeface="Lucida Sans Unicode" panose="020B0602030504020204" pitchFamily="34" charset="0"/>
                <a:cs typeface="Lucida Sans Unicode" panose="020B0602030504020204" pitchFamily="34" charset="0"/>
              </a:rPr>
              <a:t> love, love one another </a:t>
            </a:r>
            <a:r>
              <a:rPr lang="en-US" sz="2200" b="1" dirty="0">
                <a:latin typeface="Lucida Sans Unicode" panose="020B0602030504020204" pitchFamily="34" charset="0"/>
                <a:cs typeface="Lucida Sans Unicode" panose="020B0602030504020204" pitchFamily="34" charset="0"/>
              </a:rPr>
              <a:t>earnestly</a:t>
            </a:r>
            <a:r>
              <a:rPr lang="en-US" sz="2200" dirty="0">
                <a:latin typeface="Lucida Sans Unicode" panose="020B0602030504020204" pitchFamily="34" charset="0"/>
                <a:cs typeface="Lucida Sans Unicode" panose="020B0602030504020204" pitchFamily="34" charset="0"/>
              </a:rPr>
              <a:t> from a </a:t>
            </a:r>
            <a:r>
              <a:rPr lang="en-US" sz="2200" b="1" dirty="0">
                <a:latin typeface="Lucida Sans Unicode" panose="020B0602030504020204" pitchFamily="34" charset="0"/>
                <a:cs typeface="Lucida Sans Unicode" panose="020B0602030504020204" pitchFamily="34" charset="0"/>
              </a:rPr>
              <a:t>pure </a:t>
            </a:r>
            <a:r>
              <a:rPr lang="en-US" sz="2200" b="1" dirty="0" smtClean="0">
                <a:latin typeface="Lucida Sans Unicode" panose="020B0602030504020204" pitchFamily="34" charset="0"/>
                <a:cs typeface="Lucida Sans Unicode" panose="020B0602030504020204" pitchFamily="34" charset="0"/>
              </a:rPr>
              <a:t>heart</a:t>
            </a:r>
            <a:r>
              <a:rPr lang="en-US" sz="2200" dirty="0" smtClean="0">
                <a:latin typeface="Lucida Sans Unicode" panose="020B0602030504020204" pitchFamily="34" charset="0"/>
                <a:cs typeface="Lucida Sans Unicode" panose="020B0602030504020204" pitchFamily="34" charset="0"/>
              </a:rPr>
              <a:t>” (ESV).</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“All of you be of one mind, having compassion for one another; love as brothers, be tenderhearted, be courteous; not returning evil for evil or reviling for reviling, but on the contrary blessing” (1 Pet. 3:8-9).</a:t>
            </a:r>
          </a:p>
        </p:txBody>
      </p:sp>
    </p:spTree>
    <p:extLst>
      <p:ext uri="{BB962C8B-B14F-4D97-AF65-F5344CB8AC3E}">
        <p14:creationId xmlns:p14="http://schemas.microsoft.com/office/powerpoint/2010/main" val="60368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Relationships with one another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82000" cy="4876800"/>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How did Jesus define greatness in Matthew 20:20-28?</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To properly serve our fellow-saints, how should we regard them? (Philippians 2:3).</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“Let each of you look out not only for his own interests, but also for the interests of others” (Phil. 2:4).</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Do we always learn their “interests” in the times we meet together?</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practice </a:t>
            </a:r>
            <a:r>
              <a:rPr lang="en-US" b="1" dirty="0" smtClean="0">
                <a:latin typeface="Lucida Sans Unicode" panose="020B0602030504020204" pitchFamily="34" charset="0"/>
                <a:cs typeface="Lucida Sans Unicode" panose="020B0602030504020204" pitchFamily="34" charset="0"/>
              </a:rPr>
              <a:t>commanded</a:t>
            </a:r>
            <a:r>
              <a:rPr lang="en-US" dirty="0" smtClean="0">
                <a:latin typeface="Lucida Sans Unicode" panose="020B0602030504020204" pitchFamily="34" charset="0"/>
                <a:cs typeface="Lucida Sans Unicode" panose="020B0602030504020204" pitchFamily="34" charset="0"/>
              </a:rPr>
              <a:t> in Romans 12:13 and 1 Peter 4:9 can help us better learn their needs AND serve those needs?</a:t>
            </a:r>
          </a:p>
        </p:txBody>
      </p:sp>
    </p:spTree>
    <p:extLst>
      <p:ext uri="{BB962C8B-B14F-4D97-AF65-F5344CB8AC3E}">
        <p14:creationId xmlns:p14="http://schemas.microsoft.com/office/powerpoint/2010/main" val="404553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happens when one is baptized?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0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Using </a:t>
            </a:r>
            <a:r>
              <a:rPr lang="en-US" sz="2300" b="1" dirty="0" smtClean="0">
                <a:latin typeface="Lucida Sans Unicode" panose="020B0602030504020204" pitchFamily="34" charset="0"/>
                <a:cs typeface="Lucida Sans Unicode" panose="020B0602030504020204" pitchFamily="34" charset="0"/>
              </a:rPr>
              <a:t>Crispus</a:t>
            </a:r>
            <a:r>
              <a:rPr lang="en-US" sz="2300" dirty="0" smtClean="0">
                <a:latin typeface="Lucida Sans Unicode" panose="020B0602030504020204" pitchFamily="34" charset="0"/>
                <a:cs typeface="Lucida Sans Unicode" panose="020B0602030504020204" pitchFamily="34" charset="0"/>
              </a:rPr>
              <a:t> as an example (Acts 18:7-8).</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He was baptized </a:t>
            </a:r>
            <a:r>
              <a:rPr lang="en-US" sz="2100" dirty="0">
                <a:latin typeface="Lucida Sans Unicode" panose="020B0602030504020204" pitchFamily="34" charset="0"/>
                <a:cs typeface="Lucida Sans Unicode" panose="020B0602030504020204" pitchFamily="34" charset="0"/>
              </a:rPr>
              <a:t>into Christ </a:t>
            </a:r>
            <a:r>
              <a:rPr lang="en-US" sz="2100" dirty="0" smtClean="0">
                <a:latin typeface="Lucida Sans Unicode" panose="020B0602030504020204" pitchFamily="34" charset="0"/>
                <a:cs typeface="Lucida Sans Unicode" panose="020B0602030504020204" pitchFamily="34" charset="0"/>
              </a:rPr>
              <a:t>(Rom. 6:3; Gal. 3:26-27) and therefore “added to the Lord” (Acts 11:24) or “joined to the Lord” (1 Cor. 6:17).</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He was “baptized into one body” (1 Corinthians 12:13), because he was now joined </a:t>
            </a:r>
            <a:r>
              <a:rPr lang="en-US" sz="2100" b="1" dirty="0" smtClean="0">
                <a:latin typeface="Lucida Sans Unicode" panose="020B0602030504020204" pitchFamily="34" charset="0"/>
                <a:cs typeface="Lucida Sans Unicode" panose="020B0602030504020204" pitchFamily="34" charset="0"/>
              </a:rPr>
              <a:t>together</a:t>
            </a:r>
            <a:r>
              <a:rPr lang="en-US" sz="2100" dirty="0" smtClean="0">
                <a:latin typeface="Lucida Sans Unicode" panose="020B0602030504020204" pitchFamily="34" charset="0"/>
                <a:cs typeface="Lucida Sans Unicode" panose="020B0602030504020204" pitchFamily="34" charset="0"/>
              </a:rPr>
              <a:t> with everyone else who is “joined to the Lord.”</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This ONE body is the church prophesied in the O.T., the church Jesus promised to build (Matthew 16:18)—what we describe as the universal </a:t>
            </a:r>
            <a:r>
              <a:rPr lang="en-US" sz="2100" dirty="0" smtClean="0">
                <a:latin typeface="Lucida Sans Unicode" panose="020B0602030504020204" pitchFamily="34" charset="0"/>
                <a:cs typeface="Lucida Sans Unicode" panose="020B0602030504020204" pitchFamily="34" charset="0"/>
              </a:rPr>
              <a:t>church—a group </a:t>
            </a:r>
            <a:r>
              <a:rPr lang="en-US" sz="2100" dirty="0" smtClean="0">
                <a:latin typeface="Lucida Sans Unicode" panose="020B0602030504020204" pitchFamily="34" charset="0"/>
                <a:cs typeface="Lucida Sans Unicode" panose="020B0602030504020204" pitchFamily="34" charset="0"/>
              </a:rPr>
              <a:t>which includes the redeemed in every place and in every age.</a:t>
            </a:r>
            <a:endParaRPr lang="en-US" sz="21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1949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What’s next for Crispus?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Did Crispus’ baptism automatically make him a member of a local church?</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Did he join one?</a:t>
            </a:r>
          </a:p>
          <a:p>
            <a:pPr lvl="1">
              <a:lnSpc>
                <a:spcPct val="13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“To the church of God which is at Corinth” (1 Cor. 1:2). “I thank God that I baptized none </a:t>
            </a:r>
            <a:r>
              <a:rPr lang="en-US" sz="2200" b="1" dirty="0" smtClean="0">
                <a:latin typeface="Lucida Sans Unicode" panose="020B0602030504020204" pitchFamily="34" charset="0"/>
                <a:cs typeface="Lucida Sans Unicode" panose="020B0602030504020204" pitchFamily="34" charset="0"/>
              </a:rPr>
              <a:t>of you</a:t>
            </a:r>
            <a:r>
              <a:rPr lang="en-US" sz="2200" dirty="0" smtClean="0">
                <a:latin typeface="Lucida Sans Unicode" panose="020B0602030504020204" pitchFamily="34" charset="0"/>
                <a:cs typeface="Lucida Sans Unicode" panose="020B0602030504020204" pitchFamily="34" charset="0"/>
              </a:rPr>
              <a:t> except </a:t>
            </a:r>
            <a:r>
              <a:rPr lang="en-US" sz="2200" b="1" dirty="0" smtClean="0">
                <a:latin typeface="Lucida Sans Unicode" panose="020B0602030504020204" pitchFamily="34" charset="0"/>
                <a:cs typeface="Lucida Sans Unicode" panose="020B0602030504020204" pitchFamily="34" charset="0"/>
              </a:rPr>
              <a:t>Crispus</a:t>
            </a:r>
            <a:r>
              <a:rPr lang="en-US" sz="2200" dirty="0" smtClean="0">
                <a:latin typeface="Lucida Sans Unicode" panose="020B0602030504020204" pitchFamily="34" charset="0"/>
                <a:cs typeface="Lucida Sans Unicode" panose="020B0602030504020204" pitchFamily="34" charset="0"/>
              </a:rPr>
              <a:t> and Gaius” (1 Cor. 1:14).</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What Crispus did in joining a local church, is that God’s plan—is that what He expects all His people to do?</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8464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Do we see early evidence of this plan?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“Then those who gladly received his word were baptized; and that day about three thousand souls were added to them” (Acts 2:41).</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did these approximately three thousand people do next? Do we see evidence of them meeting together and working together?</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Acts 2:42-47 (meeting together to worship, working together to provide for the needy among them, using a common fund or treasury).</a:t>
            </a:r>
          </a:p>
        </p:txBody>
      </p:sp>
    </p:spTree>
    <p:extLst>
      <p:ext uri="{BB962C8B-B14F-4D97-AF65-F5344CB8AC3E}">
        <p14:creationId xmlns:p14="http://schemas.microsoft.com/office/powerpoint/2010/main" val="306054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More evidence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14000"/>
              </a:lnSpc>
              <a:spcBef>
                <a:spcPts val="0"/>
              </a:spcBef>
              <a:spcAft>
                <a:spcPts val="800"/>
              </a:spcAft>
            </a:pPr>
            <a:r>
              <a:rPr lang="en-US" sz="2200" dirty="0" smtClean="0">
                <a:latin typeface="Lucida Sans Unicode" panose="020B0602030504020204" pitchFamily="34" charset="0"/>
                <a:cs typeface="Lucida Sans Unicode" panose="020B0602030504020204" pitchFamily="34" charset="0"/>
              </a:rPr>
              <a:t>“Go therefore and make disciples of all the nations…” (Matthew 28:19). Let’s see what happened as they fulfilled this commission.</a:t>
            </a:r>
          </a:p>
          <a:p>
            <a:pPr lvl="1">
              <a:lnSpc>
                <a:spcPct val="114000"/>
              </a:lnSpc>
              <a:spcBef>
                <a:spcPts val="0"/>
              </a:spcBef>
              <a:spcAft>
                <a:spcPts val="800"/>
              </a:spcAft>
            </a:pPr>
            <a:r>
              <a:rPr lang="en-US" dirty="0" smtClean="0">
                <a:latin typeface="Lucida Sans Unicode" panose="020B0602030504020204" pitchFamily="34" charset="0"/>
                <a:cs typeface="Lucida Sans Unicode" panose="020B0602030504020204" pitchFamily="34" charset="0"/>
              </a:rPr>
              <a:t>Disciples scattered from Jerusalem went everywhere preaching the word (Acts 8:1-4). Result: more </a:t>
            </a:r>
            <a:r>
              <a:rPr lang="en-US" b="1" dirty="0" smtClean="0">
                <a:latin typeface="Lucida Sans Unicode" panose="020B0602030504020204" pitchFamily="34" charset="0"/>
                <a:cs typeface="Lucida Sans Unicode" panose="020B0602030504020204" pitchFamily="34" charset="0"/>
              </a:rPr>
              <a:t>churches in Judea</a:t>
            </a:r>
            <a:r>
              <a:rPr lang="en-US" dirty="0" smtClean="0">
                <a:latin typeface="Lucida Sans Unicode" panose="020B0602030504020204" pitchFamily="34" charset="0"/>
                <a:cs typeface="Lucida Sans Unicode" panose="020B0602030504020204" pitchFamily="34" charset="0"/>
              </a:rPr>
              <a:t> (Galatians 1:22-24).</a:t>
            </a:r>
          </a:p>
          <a:p>
            <a:pPr lvl="1">
              <a:lnSpc>
                <a:spcPct val="114000"/>
              </a:lnSpc>
              <a:spcBef>
                <a:spcPts val="0"/>
              </a:spcBef>
              <a:spcAft>
                <a:spcPts val="800"/>
              </a:spcAft>
            </a:pPr>
            <a:r>
              <a:rPr lang="en-US" dirty="0" smtClean="0">
                <a:latin typeface="Lucida Sans Unicode" panose="020B0602030504020204" pitchFamily="34" charset="0"/>
                <a:cs typeface="Lucida Sans Unicode" panose="020B0602030504020204" pitchFamily="34" charset="0"/>
              </a:rPr>
              <a:t>Disciples preached the gospel in Antioch, where many turned to the Lord (Acts 11:19-21). Result: a </a:t>
            </a:r>
            <a:r>
              <a:rPr lang="en-US" b="1" dirty="0" smtClean="0">
                <a:latin typeface="Lucida Sans Unicode" panose="020B0602030504020204" pitchFamily="34" charset="0"/>
                <a:cs typeface="Lucida Sans Unicode" panose="020B0602030504020204" pitchFamily="34" charset="0"/>
              </a:rPr>
              <a:t>church</a:t>
            </a:r>
            <a:r>
              <a:rPr lang="en-US" dirty="0" smtClean="0">
                <a:latin typeface="Lucida Sans Unicode" panose="020B0602030504020204" pitchFamily="34" charset="0"/>
                <a:cs typeface="Lucida Sans Unicode" panose="020B0602030504020204" pitchFamily="34" charset="0"/>
              </a:rPr>
              <a:t> soon began to assemble </a:t>
            </a:r>
            <a:r>
              <a:rPr lang="en-US" b="1" dirty="0" smtClean="0">
                <a:latin typeface="Lucida Sans Unicode" panose="020B0602030504020204" pitchFamily="34" charset="0"/>
                <a:cs typeface="Lucida Sans Unicode" panose="020B0602030504020204" pitchFamily="34" charset="0"/>
              </a:rPr>
              <a:t>in Antioch</a:t>
            </a:r>
            <a:r>
              <a:rPr lang="en-US" dirty="0" smtClean="0">
                <a:latin typeface="Lucida Sans Unicode" panose="020B0602030504020204" pitchFamily="34" charset="0"/>
                <a:cs typeface="Lucida Sans Unicode" panose="020B0602030504020204" pitchFamily="34" charset="0"/>
              </a:rPr>
              <a:t> (Acts 11:26).</a:t>
            </a:r>
          </a:p>
          <a:p>
            <a:pPr lvl="1">
              <a:lnSpc>
                <a:spcPct val="114000"/>
              </a:lnSpc>
              <a:spcBef>
                <a:spcPts val="0"/>
              </a:spcBef>
              <a:spcAft>
                <a:spcPts val="800"/>
              </a:spcAft>
            </a:pPr>
            <a:r>
              <a:rPr lang="en-US" dirty="0" smtClean="0">
                <a:latin typeface="Lucida Sans Unicode" panose="020B0602030504020204" pitchFamily="34" charset="0"/>
                <a:cs typeface="Lucida Sans Unicode" panose="020B0602030504020204" pitchFamily="34" charset="0"/>
              </a:rPr>
              <a:t>Paul and Barnabas travel through southern Galatia preaching the gospel (Acts 13-14). Result: Disciples in different cities form various </a:t>
            </a:r>
            <a:r>
              <a:rPr lang="en-US" b="1" dirty="0" smtClean="0">
                <a:latin typeface="Lucida Sans Unicode" panose="020B0602030504020204" pitchFamily="34" charset="0"/>
                <a:cs typeface="Lucida Sans Unicode" panose="020B0602030504020204" pitchFamily="34" charset="0"/>
              </a:rPr>
              <a:t>local churches </a:t>
            </a:r>
            <a:r>
              <a:rPr lang="en-US" dirty="0" smtClean="0">
                <a:latin typeface="Lucida Sans Unicode" panose="020B0602030504020204" pitchFamily="34" charset="0"/>
                <a:cs typeface="Lucida Sans Unicode" panose="020B0602030504020204" pitchFamily="34" charset="0"/>
              </a:rPr>
              <a:t>(Acts 14:21-23).</a:t>
            </a:r>
          </a:p>
        </p:txBody>
      </p:sp>
    </p:spTree>
    <p:extLst>
      <p:ext uri="{BB962C8B-B14F-4D97-AF65-F5344CB8AC3E}">
        <p14:creationId xmlns:p14="http://schemas.microsoft.com/office/powerpoint/2010/main" val="148218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71" t="1916" r="41575" b="33886"/>
          <a:stretch/>
        </p:blipFill>
        <p:spPr bwMode="auto">
          <a:xfrm>
            <a:off x="990600" y="1524000"/>
            <a:ext cx="7196091" cy="4883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369381" y="624396"/>
            <a:ext cx="6553200" cy="830997"/>
          </a:xfrm>
          <a:prstGeom prst="rect">
            <a:avLst/>
          </a:prstGeom>
          <a:noFill/>
        </p:spPr>
        <p:txBody>
          <a:bodyPr wrap="square" rtlCol="0">
            <a:spAutoFit/>
          </a:bodyPr>
          <a:lstStyle/>
          <a:p>
            <a:pPr algn="ctr"/>
            <a:r>
              <a:rPr lang="en-US" sz="2400" b="1" dirty="0" smtClean="0">
                <a:solidFill>
                  <a:schemeClr val="tx2">
                    <a:lumMod val="75000"/>
                  </a:schemeClr>
                </a:solidFill>
                <a:latin typeface="Lucida Sans Unicode" panose="020B0602030504020204" pitchFamily="34" charset="0"/>
                <a:cs typeface="Lucida Sans Unicode" panose="020B0602030504020204" pitchFamily="34" charset="0"/>
              </a:rPr>
              <a:t>Local Churches Established </a:t>
            </a:r>
            <a:br>
              <a:rPr lang="en-US" sz="2400" b="1" dirty="0" smtClean="0">
                <a:solidFill>
                  <a:schemeClr val="tx2">
                    <a:lumMod val="75000"/>
                  </a:schemeClr>
                </a:solidFill>
                <a:latin typeface="Lucida Sans Unicode" panose="020B0602030504020204" pitchFamily="34" charset="0"/>
                <a:cs typeface="Lucida Sans Unicode" panose="020B0602030504020204" pitchFamily="34" charset="0"/>
              </a:rPr>
            </a:br>
            <a:r>
              <a:rPr lang="en-US" sz="2400" b="1" dirty="0" smtClean="0">
                <a:solidFill>
                  <a:schemeClr val="tx2">
                    <a:lumMod val="75000"/>
                  </a:schemeClr>
                </a:solidFill>
                <a:latin typeface="Lucida Sans Unicode" panose="020B0602030504020204" pitchFamily="34" charset="0"/>
                <a:cs typeface="Lucida Sans Unicode" panose="020B0602030504020204" pitchFamily="34" charset="0"/>
              </a:rPr>
              <a:t>Throughout the Roman Empire</a:t>
            </a:r>
            <a:endParaRPr lang="en-US" sz="2400" b="1" dirty="0">
              <a:solidFill>
                <a:schemeClr val="tx2">
                  <a:lumMod val="75000"/>
                </a:schemeClr>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65588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God’s plan, then, is clear!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Disciples must join themselves together with other disciples in a local church (like Crispus did; like Paul did—Acts 9:26).</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DO NOT forsake what, according to Heb. 10:24-25?</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“Therefore if the whole church comes together in one place” (1 Corinthians 14:23).</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If Crispus remained faithful to the Lord, that’s exactly where he was.</a:t>
            </a:r>
          </a:p>
        </p:txBody>
      </p:sp>
    </p:spTree>
    <p:extLst>
      <p:ext uri="{BB962C8B-B14F-4D97-AF65-F5344CB8AC3E}">
        <p14:creationId xmlns:p14="http://schemas.microsoft.com/office/powerpoint/2010/main" val="214501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were these churches described?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Sometimes simply “the church” (e.g., Acts 5:11).</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By </a:t>
            </a:r>
            <a:r>
              <a:rPr lang="en-US" sz="2200" b="1" dirty="0" smtClean="0">
                <a:latin typeface="Lucida Sans Unicode" panose="020B0602030504020204" pitchFamily="34" charset="0"/>
                <a:cs typeface="Lucida Sans Unicode" panose="020B0602030504020204" pitchFamily="34" charset="0"/>
              </a:rPr>
              <a:t>location</a:t>
            </a:r>
            <a:r>
              <a:rPr lang="en-US" sz="2200" dirty="0" smtClean="0">
                <a:latin typeface="Lucida Sans Unicode" panose="020B0602030504020204" pitchFamily="34" charset="0"/>
                <a:cs typeface="Lucida Sans Unicode" panose="020B0602030504020204" pitchFamily="34" charset="0"/>
              </a:rPr>
              <a:t> (e.g., church in </a:t>
            </a:r>
            <a:r>
              <a:rPr lang="en-US" sz="2200" dirty="0" err="1" smtClean="0">
                <a:latin typeface="Lucida Sans Unicode" panose="020B0602030504020204" pitchFamily="34" charset="0"/>
                <a:cs typeface="Lucida Sans Unicode" panose="020B0602030504020204" pitchFamily="34" charset="0"/>
              </a:rPr>
              <a:t>Cenchrea</a:t>
            </a:r>
            <a:r>
              <a:rPr lang="en-US" sz="2200" dirty="0" smtClean="0">
                <a:latin typeface="Lucida Sans Unicode" panose="020B0602030504020204" pitchFamily="34" charset="0"/>
                <a:cs typeface="Lucida Sans Unicode" panose="020B0602030504020204" pitchFamily="34" charset="0"/>
              </a:rPr>
              <a:t>—Rom. 16:1).</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By </a:t>
            </a:r>
            <a:r>
              <a:rPr lang="en-US" sz="2200" b="1" dirty="0" smtClean="0">
                <a:latin typeface="Lucida Sans Unicode" panose="020B0602030504020204" pitchFamily="34" charset="0"/>
                <a:cs typeface="Lucida Sans Unicode" panose="020B0602030504020204" pitchFamily="34" charset="0"/>
              </a:rPr>
              <a:t>composition</a:t>
            </a:r>
            <a:r>
              <a:rPr lang="en-US" sz="2200" dirty="0" smtClean="0">
                <a:latin typeface="Lucida Sans Unicode" panose="020B0602030504020204" pitchFamily="34" charset="0"/>
                <a:cs typeface="Lucida Sans Unicode" panose="020B0602030504020204" pitchFamily="34" charset="0"/>
              </a:rPr>
              <a:t> (e.g., “churches of the Gentiles”—Rom. 16:4)</a:t>
            </a:r>
          </a:p>
          <a:p>
            <a:pPr>
              <a:lnSpc>
                <a:spcPct val="125000"/>
              </a:lnSpc>
              <a:spcBef>
                <a:spcPts val="0"/>
              </a:spcBef>
              <a:spcAft>
                <a:spcPts val="1500"/>
              </a:spcAft>
            </a:pPr>
            <a:r>
              <a:rPr lang="en-US" sz="2200" dirty="0">
                <a:latin typeface="Lucida Sans Unicode" panose="020B0602030504020204" pitchFamily="34" charset="0"/>
                <a:cs typeface="Lucida Sans Unicode" panose="020B0602030504020204" pitchFamily="34" charset="0"/>
              </a:rPr>
              <a:t>B</a:t>
            </a:r>
            <a:r>
              <a:rPr lang="en-US" sz="2200" dirty="0" smtClean="0">
                <a:latin typeface="Lucida Sans Unicode" panose="020B0602030504020204" pitchFamily="34" charset="0"/>
                <a:cs typeface="Lucida Sans Unicode" panose="020B0602030504020204" pitchFamily="34" charset="0"/>
              </a:rPr>
              <a:t>y their </a:t>
            </a:r>
            <a:r>
              <a:rPr lang="en-US" sz="2200" b="1" dirty="0" smtClean="0">
                <a:latin typeface="Lucida Sans Unicode" panose="020B0602030504020204" pitchFamily="34" charset="0"/>
                <a:cs typeface="Lucida Sans Unicode" panose="020B0602030504020204" pitchFamily="34" charset="0"/>
              </a:rPr>
              <a:t>relationship to God and His Son</a:t>
            </a:r>
            <a:r>
              <a:rPr lang="en-US" sz="2200" dirty="0" smtClean="0">
                <a:latin typeface="Lucida Sans Unicode" panose="020B0602030504020204" pitchFamily="34" charset="0"/>
                <a:cs typeface="Lucida Sans Unicode" panose="020B0602030504020204" pitchFamily="34" charset="0"/>
              </a:rPr>
              <a:t> (e.g., “churches of Christ”—Rom. 16:16; “churches of God”—1 Cor. 11:16).</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By a </a:t>
            </a:r>
            <a:r>
              <a:rPr lang="en-US" sz="2200" b="1" dirty="0" smtClean="0">
                <a:latin typeface="Lucida Sans Unicode" panose="020B0602030504020204" pitchFamily="34" charset="0"/>
                <a:cs typeface="Lucida Sans Unicode" panose="020B0602030504020204" pitchFamily="34" charset="0"/>
              </a:rPr>
              <a:t>combination</a:t>
            </a:r>
            <a:r>
              <a:rPr lang="en-US" sz="2200" dirty="0" smtClean="0">
                <a:latin typeface="Lucida Sans Unicode" panose="020B0602030504020204" pitchFamily="34" charset="0"/>
                <a:cs typeface="Lucida Sans Unicode" panose="020B0602030504020204" pitchFamily="34" charset="0"/>
              </a:rPr>
              <a:t> (e.g., “church of the Thessalonians in God the Father and the Lord Jesus Christ”—1 Thess. 1:1; “churches of Judea which were in Christ”—Gal. 1:22).</a:t>
            </a:r>
          </a:p>
        </p:txBody>
      </p:sp>
    </p:spTree>
    <p:extLst>
      <p:ext uri="{BB962C8B-B14F-4D97-AF65-F5344CB8AC3E}">
        <p14:creationId xmlns:p14="http://schemas.microsoft.com/office/powerpoint/2010/main" val="312747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descriptions do we NOT see?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Most of the present day denominational names (Baptist, Methodist, Lutheran, Presbyterian, Jehovah Witnesses, Seventh Day Adventists, Wesleyans, etc.).</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Can you explain the origin of least some of these names?</a:t>
            </a:r>
          </a:p>
        </p:txBody>
      </p:sp>
    </p:spTree>
    <p:extLst>
      <p:ext uri="{BB962C8B-B14F-4D97-AF65-F5344CB8AC3E}">
        <p14:creationId xmlns:p14="http://schemas.microsoft.com/office/powerpoint/2010/main" val="216114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500</TotalTime>
  <Words>983</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New Testament Church</vt:lpstr>
      <vt:lpstr>What happens when one is baptized?</vt:lpstr>
      <vt:lpstr>What’s next for Crispus?</vt:lpstr>
      <vt:lpstr>Do we see early evidence of this plan?</vt:lpstr>
      <vt:lpstr>More evidence</vt:lpstr>
      <vt:lpstr>PowerPoint Presentation</vt:lpstr>
      <vt:lpstr>God’s plan, then, is clear!</vt:lpstr>
      <vt:lpstr>How were these churches described?</vt:lpstr>
      <vt:lpstr>What descriptions do we NOT see?</vt:lpstr>
      <vt:lpstr>Relationships with one another</vt:lpstr>
      <vt:lpstr>Relationships with one another</vt:lpstr>
      <vt:lpstr>Relationships with one another</vt:lpstr>
      <vt:lpstr>Relationships with one another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Church</dc:title>
  <dc:creator>Bryan</dc:creator>
  <cp:lastModifiedBy>Bryan</cp:lastModifiedBy>
  <cp:revision>39</cp:revision>
  <dcterms:created xsi:type="dcterms:W3CDTF">2017-01-23T21:30:14Z</dcterms:created>
  <dcterms:modified xsi:type="dcterms:W3CDTF">2017-01-27T21:31:23Z</dcterms:modified>
</cp:coreProperties>
</file>