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4639CF4-0DA6-4509-A04E-4D2C36F3C588}" type="datetimeFigureOut">
              <a:rPr lang="en-US" smtClean="0"/>
              <a:t>1/20/2017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46DFF76-55F0-4EB0-A047-C5E2A19994CD}" type="slidenum">
              <a:rPr lang="en-US" smtClean="0"/>
              <a:t>‹#›</a:t>
            </a:fld>
            <a:endParaRPr lang="en-US"/>
          </a:p>
        </p:txBody>
      </p:sp>
    </p:spTree>
    <p:extLst>
      <p:ext uri="{BB962C8B-B14F-4D97-AF65-F5344CB8AC3E}">
        <p14:creationId xmlns:p14="http://schemas.microsoft.com/office/powerpoint/2010/main" val="38854318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32A027-5932-487F-B838-6F03EF4141D6}"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B1448-74E9-4B4B-B0DA-263DCDC374B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2A027-5932-487F-B838-6F03EF4141D6}"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B1448-74E9-4B4B-B0DA-263DCDC374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32A027-5932-487F-B838-6F03EF4141D6}"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B1448-74E9-4B4B-B0DA-263DCDC374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2A027-5932-487F-B838-6F03EF4141D6}"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B1448-74E9-4B4B-B0DA-263DCDC374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2A027-5932-487F-B838-6F03EF4141D6}" type="datetimeFigureOut">
              <a:rPr lang="en-US" smtClean="0"/>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B1448-74E9-4B4B-B0DA-263DCDC374B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32A027-5932-487F-B838-6F03EF4141D6}"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B1448-74E9-4B4B-B0DA-263DCDC374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32A027-5932-487F-B838-6F03EF4141D6}" type="datetimeFigureOut">
              <a:rPr lang="en-US" smtClean="0"/>
              <a:t>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B1448-74E9-4B4B-B0DA-263DCDC374B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32A027-5932-487F-B838-6F03EF4141D6}" type="datetimeFigureOut">
              <a:rPr lang="en-US" smtClean="0"/>
              <a:t>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B1448-74E9-4B4B-B0DA-263DCDC374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2A027-5932-487F-B838-6F03EF4141D6}" type="datetimeFigureOut">
              <a:rPr lang="en-US" smtClean="0"/>
              <a:t>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B1448-74E9-4B4B-B0DA-263DCDC374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2A027-5932-487F-B838-6F03EF4141D6}"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B1448-74E9-4B4B-B0DA-263DCDC374B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2A027-5932-487F-B838-6F03EF4141D6}" type="datetimeFigureOut">
              <a:rPr lang="en-US" smtClean="0"/>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B1448-74E9-4B4B-B0DA-263DCDC374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F32A027-5932-487F-B838-6F03EF4141D6}" type="datetimeFigureOut">
              <a:rPr lang="en-US" smtClean="0"/>
              <a:t>1/20/2017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2DB1448-74E9-4B4B-B0DA-263DCDC374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smtClean="0">
                <a:latin typeface="Lucida Sans Unicode" panose="020B0602030504020204" pitchFamily="34" charset="0"/>
                <a:cs typeface="Lucida Sans Unicode" panose="020B0602030504020204" pitchFamily="34" charset="0"/>
              </a:rPr>
              <a:t>New Testament Church</a:t>
            </a:r>
            <a:endParaRPr lang="en-US" sz="44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6858000" cy="1752600"/>
          </a:xfrm>
        </p:spPr>
        <p:txBody>
          <a:bodyPr anchor="ctr">
            <a:normAutofit/>
          </a:bodyPr>
          <a:lstStyle/>
          <a:p>
            <a:pPr>
              <a:lnSpc>
                <a:spcPct val="130000"/>
              </a:lnSpc>
              <a:spcBef>
                <a:spcPts val="0"/>
              </a:spcBef>
            </a:pPr>
            <a:r>
              <a:rPr lang="en-US" sz="2800" dirty="0" smtClean="0">
                <a:solidFill>
                  <a:schemeClr val="tx1"/>
                </a:solidFill>
                <a:latin typeface="Lucida Sans Unicode" panose="020B0602030504020204" pitchFamily="34" charset="0"/>
                <a:cs typeface="Lucida Sans Unicode" panose="020B0602030504020204" pitchFamily="34" charset="0"/>
              </a:rPr>
              <a:t>Lesson 4:</a:t>
            </a:r>
          </a:p>
          <a:p>
            <a:pPr>
              <a:lnSpc>
                <a:spcPct val="130000"/>
              </a:lnSpc>
              <a:spcBef>
                <a:spcPts val="0"/>
              </a:spcBef>
            </a:pPr>
            <a:r>
              <a:rPr lang="en-US" sz="2800" dirty="0" smtClean="0">
                <a:solidFill>
                  <a:schemeClr val="tx1"/>
                </a:solidFill>
                <a:latin typeface="Lucida Sans Unicode" panose="020B0602030504020204" pitchFamily="34" charset="0"/>
                <a:cs typeface="Lucida Sans Unicode" panose="020B0602030504020204" pitchFamily="34" charset="0"/>
              </a:rPr>
              <a:t>Terms of Admission into the Kingdom</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49902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Must I Do?</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Repent</a:t>
            </a:r>
          </a:p>
          <a:p>
            <a:pPr lvl="1">
              <a:lnSpc>
                <a:spcPct val="125000"/>
              </a:lnSpc>
              <a:spcBef>
                <a:spcPts val="0"/>
              </a:spcBef>
              <a:spcAft>
                <a:spcPts val="900"/>
              </a:spcAft>
            </a:pPr>
            <a:r>
              <a:rPr lang="en-US" sz="2100" dirty="0" smtClean="0">
                <a:latin typeface="Lucida Sans Unicode" panose="020B0602030504020204" pitchFamily="34" charset="0"/>
                <a:cs typeface="Lucida Sans Unicode" panose="020B0602030504020204" pitchFamily="34" charset="0"/>
              </a:rPr>
              <a:t>“</a:t>
            </a:r>
            <a:r>
              <a:rPr lang="en-US" sz="2100" b="1" dirty="0" smtClean="0">
                <a:latin typeface="Lucida Sans Unicode" panose="020B0602030504020204" pitchFamily="34" charset="0"/>
                <a:cs typeface="Lucida Sans Unicode" panose="020B0602030504020204" pitchFamily="34" charset="0"/>
              </a:rPr>
              <a:t>repentance</a:t>
            </a:r>
            <a:r>
              <a:rPr lang="en-US" sz="2100" dirty="0" smtClean="0">
                <a:latin typeface="Lucida Sans Unicode" panose="020B0602030504020204" pitchFamily="34" charset="0"/>
                <a:cs typeface="Lucida Sans Unicode" panose="020B0602030504020204" pitchFamily="34" charset="0"/>
              </a:rPr>
              <a:t> and remission of sins should be preached in His name to all nations, beginning at Jerusalem </a:t>
            </a:r>
            <a:br>
              <a:rPr lang="en-US" sz="2100" dirty="0" smtClean="0">
                <a:latin typeface="Lucida Sans Unicode" panose="020B0602030504020204" pitchFamily="34" charset="0"/>
                <a:cs typeface="Lucida Sans Unicode" panose="020B0602030504020204" pitchFamily="34" charset="0"/>
              </a:rPr>
            </a:br>
            <a:r>
              <a:rPr lang="en-US" sz="2100" dirty="0" smtClean="0">
                <a:latin typeface="Lucida Sans Unicode" panose="020B0602030504020204" pitchFamily="34" charset="0"/>
                <a:cs typeface="Lucida Sans Unicode" panose="020B0602030504020204" pitchFamily="34" charset="0"/>
              </a:rPr>
              <a:t>(Luke 24:47).</a:t>
            </a:r>
          </a:p>
          <a:p>
            <a:pPr lvl="1">
              <a:lnSpc>
                <a:spcPct val="125000"/>
              </a:lnSpc>
              <a:spcBef>
                <a:spcPts val="0"/>
              </a:spcBef>
              <a:spcAft>
                <a:spcPts val="900"/>
              </a:spcAft>
            </a:pPr>
            <a:r>
              <a:rPr lang="en-US" sz="2100" dirty="0" smtClean="0">
                <a:latin typeface="Lucida Sans Unicode" panose="020B0602030504020204" pitchFamily="34" charset="0"/>
                <a:cs typeface="Lucida Sans Unicode" panose="020B0602030504020204" pitchFamily="34" charset="0"/>
              </a:rPr>
              <a:t>“</a:t>
            </a:r>
            <a:r>
              <a:rPr lang="en-US" sz="2100" b="1" dirty="0" smtClean="0">
                <a:latin typeface="Lucida Sans Unicode" panose="020B0602030504020204" pitchFamily="34" charset="0"/>
                <a:cs typeface="Lucida Sans Unicode" panose="020B0602030504020204" pitchFamily="34" charset="0"/>
              </a:rPr>
              <a:t>Repent</a:t>
            </a:r>
            <a:r>
              <a:rPr lang="en-US" sz="2100" dirty="0" smtClean="0">
                <a:latin typeface="Lucida Sans Unicode" panose="020B0602030504020204" pitchFamily="34" charset="0"/>
                <a:cs typeface="Lucida Sans Unicode" panose="020B0602030504020204" pitchFamily="34" charset="0"/>
              </a:rPr>
              <a:t>, and let every one of you be baptized in the name of Jesus Christ for the remission of sins…” (Acts 2:38).</a:t>
            </a:r>
          </a:p>
          <a:p>
            <a:pPr lvl="1">
              <a:lnSpc>
                <a:spcPct val="125000"/>
              </a:lnSpc>
              <a:spcBef>
                <a:spcPts val="0"/>
              </a:spcBef>
              <a:spcAft>
                <a:spcPts val="900"/>
              </a:spcAft>
            </a:pPr>
            <a:r>
              <a:rPr lang="en-US" sz="2100" dirty="0" smtClean="0">
                <a:latin typeface="Lucida Sans Unicode" panose="020B0602030504020204" pitchFamily="34" charset="0"/>
                <a:cs typeface="Lucida Sans Unicode" panose="020B0602030504020204" pitchFamily="34" charset="0"/>
              </a:rPr>
              <a:t>“</a:t>
            </a:r>
            <a:r>
              <a:rPr lang="en-US" sz="2100" b="1" dirty="0" smtClean="0">
                <a:latin typeface="Lucida Sans Unicode" panose="020B0602030504020204" pitchFamily="34" charset="0"/>
                <a:cs typeface="Lucida Sans Unicode" panose="020B0602030504020204" pitchFamily="34" charset="0"/>
              </a:rPr>
              <a:t>Repent</a:t>
            </a:r>
            <a:r>
              <a:rPr lang="en-US" sz="2100" dirty="0" smtClean="0">
                <a:latin typeface="Lucida Sans Unicode" panose="020B0602030504020204" pitchFamily="34" charset="0"/>
                <a:cs typeface="Lucida Sans Unicode" panose="020B0602030504020204" pitchFamily="34" charset="0"/>
              </a:rPr>
              <a:t> therefore and be converted, that your sins may be blotted out…” (Acts 3:19).</a:t>
            </a:r>
          </a:p>
          <a:p>
            <a:pPr lvl="1">
              <a:lnSpc>
                <a:spcPct val="125000"/>
              </a:lnSpc>
              <a:spcBef>
                <a:spcPts val="0"/>
              </a:spcBef>
              <a:spcAft>
                <a:spcPts val="900"/>
              </a:spcAft>
            </a:pPr>
            <a:r>
              <a:rPr lang="en-US" sz="2100" dirty="0" smtClean="0">
                <a:latin typeface="Lucida Sans Unicode" panose="020B0602030504020204" pitchFamily="34" charset="0"/>
                <a:cs typeface="Lucida Sans Unicode" panose="020B0602030504020204" pitchFamily="34" charset="0"/>
              </a:rPr>
              <a:t>“Truly, these times of ignorance God overlooked, but now commands all men everywhere to </a:t>
            </a:r>
            <a:r>
              <a:rPr lang="en-US" sz="2100" b="1" dirty="0" smtClean="0">
                <a:latin typeface="Lucida Sans Unicode" panose="020B0602030504020204" pitchFamily="34" charset="0"/>
                <a:cs typeface="Lucida Sans Unicode" panose="020B0602030504020204" pitchFamily="34" charset="0"/>
              </a:rPr>
              <a:t>repent</a:t>
            </a:r>
            <a:r>
              <a:rPr lang="en-US" sz="2100" dirty="0" smtClean="0">
                <a:latin typeface="Lucida Sans Unicode" panose="020B0602030504020204" pitchFamily="34" charset="0"/>
                <a:cs typeface="Lucida Sans Unicode" panose="020B0602030504020204" pitchFamily="34" charset="0"/>
              </a:rPr>
              <a:t>” (Acts 17:30).</a:t>
            </a:r>
          </a:p>
        </p:txBody>
      </p:sp>
    </p:spTree>
    <p:extLst>
      <p:ext uri="{BB962C8B-B14F-4D97-AF65-F5344CB8AC3E}">
        <p14:creationId xmlns:p14="http://schemas.microsoft.com/office/powerpoint/2010/main" val="258772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Must I Do?</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0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Confess</a:t>
            </a:r>
          </a:p>
          <a:p>
            <a:pPr lvl="1">
              <a:lnSpc>
                <a:spcPct val="120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“that if you </a:t>
            </a:r>
            <a:r>
              <a:rPr lang="en-US" b="1" dirty="0" smtClean="0">
                <a:latin typeface="Lucida Sans Unicode" panose="020B0602030504020204" pitchFamily="34" charset="0"/>
                <a:cs typeface="Lucida Sans Unicode" panose="020B0602030504020204" pitchFamily="34" charset="0"/>
              </a:rPr>
              <a:t>confess</a:t>
            </a:r>
            <a:r>
              <a:rPr lang="en-US" dirty="0" smtClean="0">
                <a:latin typeface="Lucida Sans Unicode" panose="020B0602030504020204" pitchFamily="34" charset="0"/>
                <a:cs typeface="Lucida Sans Unicode" panose="020B0602030504020204" pitchFamily="34" charset="0"/>
              </a:rPr>
              <a:t> with your mouth the Lord Jesus and believe in your heart that God has raised Him from the dead, you will be saved. For with the heart one believes unto righteousness, and with the mouth </a:t>
            </a:r>
            <a:r>
              <a:rPr lang="en-US" b="1" dirty="0" smtClean="0">
                <a:latin typeface="Lucida Sans Unicode" panose="020B0602030504020204" pitchFamily="34" charset="0"/>
                <a:cs typeface="Lucida Sans Unicode" panose="020B0602030504020204" pitchFamily="34" charset="0"/>
              </a:rPr>
              <a:t>confession</a:t>
            </a:r>
            <a:r>
              <a:rPr lang="en-US" dirty="0" smtClean="0">
                <a:latin typeface="Lucida Sans Unicode" panose="020B0602030504020204" pitchFamily="34" charset="0"/>
                <a:cs typeface="Lucida Sans Unicode" panose="020B0602030504020204" pitchFamily="34" charset="0"/>
              </a:rPr>
              <a:t> is made unto salvation” (Romans 10:9-10).</a:t>
            </a:r>
          </a:p>
          <a:p>
            <a:pPr lvl="1">
              <a:lnSpc>
                <a:spcPct val="120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“Fight the good fight of faith, lay hold on eternal life, to which you were also called and have </a:t>
            </a:r>
            <a:r>
              <a:rPr lang="en-US" b="1" dirty="0" smtClean="0">
                <a:latin typeface="Lucida Sans Unicode" panose="020B0602030504020204" pitchFamily="34" charset="0"/>
                <a:cs typeface="Lucida Sans Unicode" panose="020B0602030504020204" pitchFamily="34" charset="0"/>
              </a:rPr>
              <a:t>confessed</a:t>
            </a:r>
            <a:r>
              <a:rPr lang="en-US" dirty="0" smtClean="0">
                <a:latin typeface="Lucida Sans Unicode" panose="020B0602030504020204" pitchFamily="34" charset="0"/>
                <a:cs typeface="Lucida Sans Unicode" panose="020B0602030504020204" pitchFamily="34" charset="0"/>
              </a:rPr>
              <a:t> </a:t>
            </a:r>
            <a:r>
              <a:rPr lang="en-US" b="1" dirty="0" smtClean="0">
                <a:latin typeface="Lucida Sans Unicode" panose="020B0602030504020204" pitchFamily="34" charset="0"/>
                <a:cs typeface="Lucida Sans Unicode" panose="020B0602030504020204" pitchFamily="34" charset="0"/>
              </a:rPr>
              <a:t>the good confession</a:t>
            </a:r>
            <a:r>
              <a:rPr lang="en-US" dirty="0" smtClean="0">
                <a:latin typeface="Lucida Sans Unicode" panose="020B0602030504020204" pitchFamily="34" charset="0"/>
                <a:cs typeface="Lucida Sans Unicode" panose="020B0602030504020204" pitchFamily="34" charset="0"/>
              </a:rPr>
              <a:t> in the presence of many witnesses. I urge you in the sight of God who gives life to all things, and before Christ Jesus who witnessed the good </a:t>
            </a:r>
            <a:r>
              <a:rPr lang="en-US" b="1" dirty="0" smtClean="0">
                <a:latin typeface="Lucida Sans Unicode" panose="020B0602030504020204" pitchFamily="34" charset="0"/>
                <a:cs typeface="Lucida Sans Unicode" panose="020B0602030504020204" pitchFamily="34" charset="0"/>
              </a:rPr>
              <a:t>confession</a:t>
            </a:r>
            <a:r>
              <a:rPr lang="en-US" dirty="0" smtClean="0">
                <a:latin typeface="Lucida Sans Unicode" panose="020B0602030504020204" pitchFamily="34" charset="0"/>
                <a:cs typeface="Lucida Sans Unicode" panose="020B0602030504020204" pitchFamily="34" charset="0"/>
              </a:rPr>
              <a:t> before Pontius Pilate”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(1 Timothy 6:12-13).</a:t>
            </a:r>
          </a:p>
        </p:txBody>
      </p:sp>
    </p:spTree>
    <p:extLst>
      <p:ext uri="{BB962C8B-B14F-4D97-AF65-F5344CB8AC3E}">
        <p14:creationId xmlns:p14="http://schemas.microsoft.com/office/powerpoint/2010/main" val="55981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Must I Do?</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0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Be baptized.</a:t>
            </a:r>
          </a:p>
          <a:p>
            <a:pPr lvl="1">
              <a:lnSpc>
                <a:spcPct val="120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“Go therefore and make disciples of all the nations, </a:t>
            </a:r>
            <a:r>
              <a:rPr lang="en-US" b="1" dirty="0" smtClean="0">
                <a:latin typeface="Lucida Sans Unicode" panose="020B0602030504020204" pitchFamily="34" charset="0"/>
                <a:cs typeface="Lucida Sans Unicode" panose="020B0602030504020204" pitchFamily="34" charset="0"/>
              </a:rPr>
              <a:t>baptizing</a:t>
            </a:r>
            <a:r>
              <a:rPr lang="en-US" dirty="0" smtClean="0">
                <a:latin typeface="Lucida Sans Unicode" panose="020B0602030504020204" pitchFamily="34" charset="0"/>
                <a:cs typeface="Lucida Sans Unicode" panose="020B0602030504020204" pitchFamily="34" charset="0"/>
              </a:rPr>
              <a:t> them in the name of the Father and of the Son and of the Holy Spirit” (Matthew 28:19).</a:t>
            </a:r>
          </a:p>
          <a:p>
            <a:pPr lvl="1">
              <a:lnSpc>
                <a:spcPct val="120000"/>
              </a:lnSpc>
              <a:spcBef>
                <a:spcPts val="0"/>
              </a:spcBef>
              <a:spcAft>
                <a:spcPts val="900"/>
              </a:spcAft>
            </a:pPr>
            <a:r>
              <a:rPr lang="en-US" dirty="0">
                <a:latin typeface="Lucida Sans Unicode" panose="020B0602030504020204" pitchFamily="34" charset="0"/>
                <a:cs typeface="Lucida Sans Unicode" panose="020B0602030504020204" pitchFamily="34" charset="0"/>
              </a:rPr>
              <a:t>“Repent, and let every one of you </a:t>
            </a:r>
            <a:r>
              <a:rPr lang="en-US" b="1" dirty="0">
                <a:latin typeface="Lucida Sans Unicode" panose="020B0602030504020204" pitchFamily="34" charset="0"/>
                <a:cs typeface="Lucida Sans Unicode" panose="020B0602030504020204" pitchFamily="34" charset="0"/>
              </a:rPr>
              <a:t>be baptized </a:t>
            </a:r>
            <a:r>
              <a:rPr lang="en-US" dirty="0">
                <a:latin typeface="Lucida Sans Unicode" panose="020B0602030504020204" pitchFamily="34" charset="0"/>
                <a:cs typeface="Lucida Sans Unicode" panose="020B0602030504020204" pitchFamily="34" charset="0"/>
              </a:rPr>
              <a:t>in the name of Jesus Christ for the remission of sins…” (Acts 2:38</a:t>
            </a:r>
            <a:r>
              <a:rPr lang="en-US" dirty="0" smtClean="0">
                <a:latin typeface="Lucida Sans Unicode" panose="020B0602030504020204" pitchFamily="34" charset="0"/>
                <a:cs typeface="Lucida Sans Unicode" panose="020B0602030504020204" pitchFamily="34" charset="0"/>
              </a:rPr>
              <a:t>).</a:t>
            </a:r>
          </a:p>
          <a:p>
            <a:pPr lvl="1">
              <a:lnSpc>
                <a:spcPct val="120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“And he commanded them to </a:t>
            </a:r>
            <a:r>
              <a:rPr lang="en-US" b="1" dirty="0" smtClean="0">
                <a:latin typeface="Lucida Sans Unicode" panose="020B0602030504020204" pitchFamily="34" charset="0"/>
                <a:cs typeface="Lucida Sans Unicode" panose="020B0602030504020204" pitchFamily="34" charset="0"/>
              </a:rPr>
              <a:t>be baptized</a:t>
            </a:r>
            <a:r>
              <a:rPr lang="en-US" dirty="0" smtClean="0">
                <a:latin typeface="Lucida Sans Unicode" panose="020B0602030504020204" pitchFamily="34" charset="0"/>
                <a:cs typeface="Lucida Sans Unicode" panose="020B0602030504020204" pitchFamily="34" charset="0"/>
              </a:rPr>
              <a:t> in the name of the Lord” (Acts 10:48).</a:t>
            </a:r>
          </a:p>
          <a:p>
            <a:pPr lvl="1">
              <a:lnSpc>
                <a:spcPct val="120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“And now why are you waiting? Arise and </a:t>
            </a:r>
            <a:r>
              <a:rPr lang="en-US" b="1" dirty="0" smtClean="0">
                <a:latin typeface="Lucida Sans Unicode" panose="020B0602030504020204" pitchFamily="34" charset="0"/>
                <a:cs typeface="Lucida Sans Unicode" panose="020B0602030504020204" pitchFamily="34" charset="0"/>
              </a:rPr>
              <a:t>be baptized</a:t>
            </a:r>
            <a:r>
              <a:rPr lang="en-US" dirty="0" smtClean="0">
                <a:latin typeface="Lucida Sans Unicode" panose="020B0602030504020204" pitchFamily="34" charset="0"/>
                <a:cs typeface="Lucida Sans Unicode" panose="020B0602030504020204" pitchFamily="34" charset="0"/>
              </a:rPr>
              <a:t>, and wash away your sins, calling on the name of the Lord”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(Acts 22:16). See also 1 Peter 3:21.</a:t>
            </a:r>
          </a:p>
        </p:txBody>
      </p:sp>
    </p:spTree>
    <p:extLst>
      <p:ext uri="{BB962C8B-B14F-4D97-AF65-F5344CB8AC3E}">
        <p14:creationId xmlns:p14="http://schemas.microsoft.com/office/powerpoint/2010/main" val="325742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30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Of the things we just discussed—the things we MUST do—which ones do we </a:t>
            </a:r>
            <a:r>
              <a:rPr lang="en-US" b="1" dirty="0" smtClean="0">
                <a:latin typeface="Lucida Sans Unicode" panose="020B0602030504020204" pitchFamily="34" charset="0"/>
                <a:cs typeface="Lucida Sans Unicode" panose="020B0602030504020204" pitchFamily="34" charset="0"/>
              </a:rPr>
              <a:t>keep on doing</a:t>
            </a:r>
            <a:r>
              <a:rPr lang="en-US" dirty="0" smtClean="0">
                <a:latin typeface="Lucida Sans Unicode" panose="020B0602030504020204" pitchFamily="34" charset="0"/>
                <a:cs typeface="Lucida Sans Unicode" panose="020B0602030504020204" pitchFamily="34" charset="0"/>
              </a:rPr>
              <a:t>?</a:t>
            </a:r>
          </a:p>
          <a:p>
            <a:pPr lvl="1">
              <a:lnSpc>
                <a:spcPct val="130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We keep on believing; in fact we live by faith; we keep on repenting; we keep on confessing Christ.</a:t>
            </a:r>
          </a:p>
        </p:txBody>
      </p:sp>
    </p:spTree>
    <p:extLst>
      <p:ext uri="{BB962C8B-B14F-4D97-AF65-F5344CB8AC3E}">
        <p14:creationId xmlns:p14="http://schemas.microsoft.com/office/powerpoint/2010/main" val="123185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Ever heard anyone say after being baptized, “Look what </a:t>
            </a:r>
            <a:r>
              <a:rPr lang="en-US" b="1" dirty="0" smtClean="0">
                <a:latin typeface="Lucida Sans Unicode" panose="020B0602030504020204" pitchFamily="34" charset="0"/>
                <a:cs typeface="Lucida Sans Unicode" panose="020B0602030504020204" pitchFamily="34" charset="0"/>
              </a:rPr>
              <a:t>I</a:t>
            </a:r>
            <a:r>
              <a:rPr lang="en-US" dirty="0" smtClean="0">
                <a:latin typeface="Lucida Sans Unicode" panose="020B0602030504020204" pitchFamily="34" charset="0"/>
                <a:cs typeface="Lucida Sans Unicode" panose="020B0602030504020204" pitchFamily="34" charset="0"/>
              </a:rPr>
              <a:t> did</a:t>
            </a:r>
            <a:r>
              <a:rPr lang="en-US" dirty="0" smtClean="0">
                <a:latin typeface="Lucida Sans Unicode" panose="020B0602030504020204" pitchFamily="34" charset="0"/>
                <a:cs typeface="Lucida Sans Unicode" panose="020B0602030504020204" pitchFamily="34" charset="0"/>
              </a:rPr>
              <a:t>”? (Jericho—Joshua 6; Naaman; 2 Kgs. 5).</a:t>
            </a:r>
            <a:endParaRPr lang="en-US" dirty="0" smtClean="0">
              <a:latin typeface="Lucida Sans Unicode" panose="020B0602030504020204" pitchFamily="34" charset="0"/>
              <a:cs typeface="Lucida Sans Unicode" panose="020B0602030504020204" pitchFamily="34" charset="0"/>
            </a:endParaRP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Believed in </a:t>
            </a:r>
            <a:r>
              <a:rPr lang="en-US" sz="2200" b="1" dirty="0" smtClean="0">
                <a:latin typeface="Lucida Sans Unicode" panose="020B0602030504020204" pitchFamily="34" charset="0"/>
                <a:cs typeface="Lucida Sans Unicode" panose="020B0602030504020204" pitchFamily="34" charset="0"/>
              </a:rPr>
              <a:t>Jesus Christ</a:t>
            </a:r>
            <a:r>
              <a:rPr lang="en-US" sz="2200" dirty="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(Acts 16:31).</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Turned to </a:t>
            </a:r>
            <a:r>
              <a:rPr lang="en-US" sz="2200" b="1" dirty="0" smtClean="0">
                <a:latin typeface="Lucida Sans Unicode" panose="020B0602030504020204" pitchFamily="34" charset="0"/>
                <a:cs typeface="Lucida Sans Unicode" panose="020B0602030504020204" pitchFamily="34" charset="0"/>
              </a:rPr>
              <a:t>Jesus Christ</a:t>
            </a:r>
            <a:r>
              <a:rPr lang="en-US" sz="2200" dirty="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(Acts 11:21).</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Confessed </a:t>
            </a:r>
            <a:r>
              <a:rPr lang="en-US" sz="2200" b="1" dirty="0" smtClean="0">
                <a:latin typeface="Lucida Sans Unicode" panose="020B0602030504020204" pitchFamily="34" charset="0"/>
                <a:cs typeface="Lucida Sans Unicode" panose="020B0602030504020204" pitchFamily="34" charset="0"/>
              </a:rPr>
              <a:t>Jesus Christ</a:t>
            </a:r>
            <a:r>
              <a:rPr lang="en-US" sz="2200" dirty="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(Romans 10:9-10).</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Were baptized into </a:t>
            </a:r>
            <a:r>
              <a:rPr lang="en-US" sz="2200" b="1" dirty="0" smtClean="0">
                <a:latin typeface="Lucida Sans Unicode" panose="020B0602030504020204" pitchFamily="34" charset="0"/>
                <a:cs typeface="Lucida Sans Unicode" panose="020B0602030504020204" pitchFamily="34" charset="0"/>
              </a:rPr>
              <a:t>Jesus Christ</a:t>
            </a:r>
            <a:r>
              <a:rPr lang="en-US" sz="2200" dirty="0" smtClean="0">
                <a:latin typeface="Lucida Sans Unicode" panose="020B0602030504020204" pitchFamily="34" charset="0"/>
                <a:cs typeface="Lucida Sans Unicode" panose="020B0602030504020204" pitchFamily="34" charset="0"/>
              </a:rPr>
              <a:t>, into His death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(Romans 6:3-4; Galatians 3:26-27).</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Were raised with </a:t>
            </a:r>
            <a:r>
              <a:rPr lang="en-US" sz="2200" b="1" dirty="0" smtClean="0">
                <a:latin typeface="Lucida Sans Unicode" panose="020B0602030504020204" pitchFamily="34" charset="0"/>
                <a:cs typeface="Lucida Sans Unicode" panose="020B0602030504020204" pitchFamily="34" charset="0"/>
              </a:rPr>
              <a:t>Jesus Christ</a:t>
            </a:r>
            <a:r>
              <a:rPr lang="en-US" sz="2200" dirty="0" smtClean="0">
                <a:latin typeface="Lucida Sans Unicode" panose="020B0602030504020204" pitchFamily="34" charset="0"/>
                <a:cs typeface="Lucida Sans Unicode" panose="020B0602030504020204" pitchFamily="34" charset="0"/>
              </a:rPr>
              <a:t>, raised to walk in newness of life (Romans 6:4-12; Colossians 2:11-13).</a:t>
            </a:r>
          </a:p>
        </p:txBody>
      </p:sp>
    </p:spTree>
    <p:extLst>
      <p:ext uri="{BB962C8B-B14F-4D97-AF65-F5344CB8AC3E}">
        <p14:creationId xmlns:p14="http://schemas.microsoft.com/office/powerpoint/2010/main" val="65179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Never Forget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0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Redemption is in Christ (Romans 3:21-26); without Him we would all be consumed by the wrath of God.</a:t>
            </a:r>
          </a:p>
          <a:p>
            <a:pPr>
              <a:lnSpc>
                <a:spcPct val="120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Christ died for the ungodly (Rom. 5:6), while they were still sinners (Rom. 5:8), when they were His enemies (Rom. 5:10).</a:t>
            </a:r>
          </a:p>
          <a:p>
            <a:pPr>
              <a:lnSpc>
                <a:spcPct val="120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“But God forbid that I should boast except in the cross of our Lord Jesus Christ…” (Galatians 6:14).</a:t>
            </a: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8204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Irresistible Grace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Or, direct operation of the Holy Spirit.</a:t>
            </a:r>
          </a:p>
          <a:p>
            <a:pPr>
              <a:lnSpc>
                <a:spcPct val="125000"/>
              </a:lnSpc>
              <a:spcBef>
                <a:spcPts val="0"/>
              </a:spcBef>
              <a:spcAft>
                <a:spcPts val="3000"/>
              </a:spcAft>
            </a:pPr>
            <a:r>
              <a:rPr lang="en-US" dirty="0">
                <a:latin typeface="Lucida Sans Unicode" panose="020B0602030504020204" pitchFamily="34" charset="0"/>
                <a:cs typeface="Lucida Sans Unicode" panose="020B0602030504020204" pitchFamily="34" charset="0"/>
              </a:rPr>
              <a:t>According to Calvin, God chooses the individuals who will be saved (unconditional election), and then sends the Holy Spirit to call these “elect” to salvation. They do not have the ability to reject this call, but must submit to it</a:t>
            </a:r>
            <a:r>
              <a:rPr lang="en-US" dirty="0" smtClean="0">
                <a:latin typeface="Lucida Sans Unicode" panose="020B0602030504020204" pitchFamily="34" charset="0"/>
                <a:cs typeface="Lucida Sans Unicode" panose="020B0602030504020204" pitchFamily="34" charset="0"/>
              </a:rPr>
              <a:t>.</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5900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Irresistible Grace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a:t>
            </a:r>
            <a:r>
              <a:rPr lang="en-US" dirty="0">
                <a:latin typeface="Lucida Sans Unicode" panose="020B0602030504020204" pitchFamily="34" charset="0"/>
                <a:cs typeface="Lucida Sans Unicode" panose="020B0602030504020204" pitchFamily="34" charset="0"/>
              </a:rPr>
              <a:t>The Spirit is in no way dependent upon their help or cooperation for success in His work of bringing them to Christ….For the grace which the Holy Spirit extends to the elect cannot be thwarted or refused, it never fails to bring them to true faith in Christ.”</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David N. Steele and Curtis C. Thomas, </a:t>
            </a:r>
            <a:r>
              <a:rPr lang="en-US" sz="2200" i="1" dirty="0">
                <a:latin typeface="Lucida Sans Unicode" panose="020B0602030504020204" pitchFamily="34" charset="0"/>
                <a:cs typeface="Lucida Sans Unicode" panose="020B0602030504020204" pitchFamily="34" charset="0"/>
              </a:rPr>
              <a:t>The Five Points of Calvinism, Defined, Defended, Documented</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95525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God’s Power to Salvation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does God use to call people to faith and salvation?</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“God from the beginning chose you for salvation through sanctification by the Spirit and belief in the truth, to which He </a:t>
            </a:r>
            <a:r>
              <a:rPr lang="en-US" sz="2200" b="1" dirty="0">
                <a:latin typeface="Lucida Sans Unicode" panose="020B0602030504020204" pitchFamily="34" charset="0"/>
                <a:cs typeface="Lucida Sans Unicode" panose="020B0602030504020204" pitchFamily="34" charset="0"/>
              </a:rPr>
              <a:t>called you by our gospel</a:t>
            </a:r>
            <a:r>
              <a:rPr lang="en-US" sz="2200" dirty="0">
                <a:latin typeface="Lucida Sans Unicode" panose="020B0602030504020204" pitchFamily="34" charset="0"/>
                <a:cs typeface="Lucida Sans Unicode" panose="020B0602030504020204" pitchFamily="34" charset="0"/>
              </a:rPr>
              <a:t>, for the obtaining of the glory of our Lord Jesus Christ” </a:t>
            </a:r>
            <a:r>
              <a:rPr lang="en-US" sz="2200" dirty="0" smtClean="0">
                <a:latin typeface="Lucida Sans Unicode" panose="020B0602030504020204" pitchFamily="34" charset="0"/>
                <a:cs typeface="Lucida Sans Unicode" panose="020B0602030504020204" pitchFamily="34" charset="0"/>
              </a:rPr>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a:t>
            </a:r>
            <a:r>
              <a:rPr lang="en-US" sz="2200" dirty="0">
                <a:latin typeface="Lucida Sans Unicode" panose="020B0602030504020204" pitchFamily="34" charset="0"/>
                <a:cs typeface="Lucida Sans Unicode" panose="020B0602030504020204" pitchFamily="34" charset="0"/>
              </a:rPr>
              <a:t>2 Thess. 2:13-14</a:t>
            </a:r>
            <a:r>
              <a:rPr lang="en-US" sz="22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Notice, though, that the </a:t>
            </a:r>
            <a:r>
              <a:rPr lang="en-US" sz="2200" b="1" dirty="0" smtClean="0">
                <a:latin typeface="Lucida Sans Unicode" panose="020B0602030504020204" pitchFamily="34" charset="0"/>
                <a:cs typeface="Lucida Sans Unicode" panose="020B0602030504020204" pitchFamily="34" charset="0"/>
              </a:rPr>
              <a:t>Holy Spirit</a:t>
            </a:r>
            <a:r>
              <a:rPr lang="en-US" sz="2200" dirty="0" smtClean="0">
                <a:latin typeface="Lucida Sans Unicode" panose="020B0602030504020204" pitchFamily="34" charset="0"/>
                <a:cs typeface="Lucida Sans Unicode" panose="020B0602030504020204" pitchFamily="34" charset="0"/>
              </a:rPr>
              <a:t> is involved.</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4169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God’s Power to Salvation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82000" cy="4876800"/>
          </a:xfrm>
        </p:spPr>
        <p:txBody>
          <a:bodyPr anchor="ctr">
            <a:normAutofit/>
          </a:bodyPr>
          <a:lstStyle/>
          <a:p>
            <a:pPr>
              <a:lnSpc>
                <a:spcPct val="125000"/>
              </a:lnSpc>
              <a:spcBef>
                <a:spcPts val="0"/>
              </a:spcBef>
              <a:spcAft>
                <a:spcPts val="2100"/>
              </a:spcAft>
            </a:pPr>
            <a:r>
              <a:rPr lang="en-US" dirty="0" smtClean="0">
                <a:latin typeface="Lucida Sans Unicode" panose="020B0602030504020204" pitchFamily="34" charset="0"/>
                <a:cs typeface="Lucida Sans Unicode" panose="020B0602030504020204" pitchFamily="34" charset="0"/>
              </a:rPr>
              <a:t>According to 1 Peter 1:12, by WHOM was the gospel preached?</a:t>
            </a:r>
          </a:p>
          <a:p>
            <a:pPr lvl="1">
              <a:lnSpc>
                <a:spcPct val="125000"/>
              </a:lnSpc>
              <a:spcBef>
                <a:spcPts val="0"/>
              </a:spcBef>
              <a:spcAft>
                <a:spcPts val="2100"/>
              </a:spcAft>
            </a:pPr>
            <a:r>
              <a:rPr lang="en-US" sz="2200" dirty="0" smtClean="0">
                <a:latin typeface="Lucida Sans Unicode" panose="020B0602030504020204" pitchFamily="34" charset="0"/>
                <a:cs typeface="Lucida Sans Unicode" panose="020B0602030504020204" pitchFamily="34" charset="0"/>
              </a:rPr>
              <a:t>By the Holy Spirit, because it was the Holy Spirit who revealed these words (John 16:13; 1 Corinthians 2:6-16; Ephesians 3:1-5).</a:t>
            </a:r>
          </a:p>
          <a:p>
            <a:pPr lvl="1">
              <a:lnSpc>
                <a:spcPct val="125000"/>
              </a:lnSpc>
              <a:spcBef>
                <a:spcPts val="0"/>
              </a:spcBef>
              <a:spcAft>
                <a:spcPts val="2100"/>
              </a:spcAft>
            </a:pPr>
            <a:r>
              <a:rPr lang="en-US" sz="2200" dirty="0" smtClean="0">
                <a:latin typeface="Lucida Sans Unicode" panose="020B0602030504020204" pitchFamily="34" charset="0"/>
                <a:cs typeface="Lucida Sans Unicode" panose="020B0602030504020204" pitchFamily="34" charset="0"/>
              </a:rPr>
              <a:t>What is the “sword of the Spirit,” according to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Ephesians 6:17</a:t>
            </a:r>
            <a:r>
              <a:rPr lang="en-US" sz="22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100"/>
              </a:spcAft>
            </a:pPr>
            <a:r>
              <a:rPr lang="en-US" sz="2200" dirty="0" smtClean="0">
                <a:latin typeface="Lucida Sans Unicode" panose="020B0602030504020204" pitchFamily="34" charset="0"/>
                <a:cs typeface="Lucida Sans Unicode" panose="020B0602030504020204" pitchFamily="34" charset="0"/>
              </a:rPr>
              <a:t>John 3:3-5; 6:63.</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9264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God’s Power to Salvation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Is the gospel </a:t>
            </a:r>
            <a:r>
              <a:rPr lang="en-US" b="1" dirty="0" smtClean="0">
                <a:latin typeface="Lucida Sans Unicode" panose="020B0602030504020204" pitchFamily="34" charset="0"/>
                <a:cs typeface="Lucida Sans Unicode" panose="020B0602030504020204" pitchFamily="34" charset="0"/>
              </a:rPr>
              <a:t>sufficient</a:t>
            </a:r>
            <a:r>
              <a:rPr lang="en-US" dirty="0" smtClean="0">
                <a:latin typeface="Lucida Sans Unicode" panose="020B0602030504020204" pitchFamily="34" charset="0"/>
                <a:cs typeface="Lucida Sans Unicode" panose="020B0602030504020204" pitchFamily="34" charset="0"/>
              </a:rPr>
              <a:t> to bring one to faith and salvation?</a:t>
            </a:r>
          </a:p>
          <a:p>
            <a:pPr lvl="1">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“The gospel…is the power of God to salvation” </a:t>
            </a:r>
            <a:r>
              <a:rPr lang="en-US" dirty="0" smtClean="0">
                <a:latin typeface="Lucida Sans Unicode" panose="020B0602030504020204" pitchFamily="34" charset="0"/>
                <a:cs typeface="Lucida Sans Unicode" panose="020B0602030504020204" pitchFamily="34" charset="0"/>
              </a:rPr>
              <a:t>(</a:t>
            </a:r>
            <a:r>
              <a:rPr lang="en-US" dirty="0">
                <a:latin typeface="Lucida Sans Unicode" panose="020B0602030504020204" pitchFamily="34" charset="0"/>
                <a:cs typeface="Lucida Sans Unicode" panose="020B0602030504020204" pitchFamily="34" charset="0"/>
              </a:rPr>
              <a:t>Rom. 1:16).</a:t>
            </a: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t>
            </a:r>
            <a:r>
              <a:rPr lang="en-US" dirty="0">
                <a:latin typeface="Lucida Sans Unicode" panose="020B0602030504020204" pitchFamily="34" charset="0"/>
                <a:cs typeface="Lucida Sans Unicode" panose="020B0602030504020204" pitchFamily="34" charset="0"/>
              </a:rPr>
              <a:t>So then faith comes by hearing, and hearing by the word of God” (Rom. 10:17).</a:t>
            </a: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t>
            </a:r>
            <a:r>
              <a:rPr lang="en-US" dirty="0">
                <a:latin typeface="Lucida Sans Unicode" panose="020B0602030504020204" pitchFamily="34" charset="0"/>
                <a:cs typeface="Lucida Sans Unicode" panose="020B0602030504020204" pitchFamily="34" charset="0"/>
              </a:rPr>
              <a:t>receive with meekness the implanted word, which is able to save your souls” (James 1:21</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“born again…through the word of God…this is the word which by the gospel was preached to you” (1 Pet. 1:22-25).</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2754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Illustrated Throughout Acts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Consider the conversion of the people in Acts 2:</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“Men of Judea and all who dwell in Jerusalem, let this be known to you, and heed my words…” (Acts 2:14).</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“Now when they </a:t>
            </a:r>
            <a:r>
              <a:rPr lang="en-US" b="1" dirty="0" smtClean="0">
                <a:latin typeface="Lucida Sans Unicode" panose="020B0602030504020204" pitchFamily="34" charset="0"/>
                <a:cs typeface="Lucida Sans Unicode" panose="020B0602030504020204" pitchFamily="34" charset="0"/>
              </a:rPr>
              <a:t>heard</a:t>
            </a:r>
            <a:r>
              <a:rPr lang="en-US" dirty="0" smtClean="0">
                <a:latin typeface="Lucida Sans Unicode" panose="020B0602030504020204" pitchFamily="34" charset="0"/>
                <a:cs typeface="Lucida Sans Unicode" panose="020B0602030504020204" pitchFamily="34" charset="0"/>
              </a:rPr>
              <a:t> this, they were cut to the heart…” (Acts 2:37).</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Is this the pattern we see throughout Acts—people led to faith and obedience by the gospel?</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“Send men to Joppa, and call for Simon whose surname is Peter, who will </a:t>
            </a:r>
            <a:r>
              <a:rPr lang="en-US" b="1" dirty="0" smtClean="0">
                <a:latin typeface="Lucida Sans Unicode" panose="020B0602030504020204" pitchFamily="34" charset="0"/>
                <a:cs typeface="Lucida Sans Unicode" panose="020B0602030504020204" pitchFamily="34" charset="0"/>
              </a:rPr>
              <a:t>tell you words</a:t>
            </a:r>
            <a:r>
              <a:rPr lang="en-US" dirty="0" smtClean="0">
                <a:latin typeface="Lucida Sans Unicode" panose="020B0602030504020204" pitchFamily="34" charset="0"/>
                <a:cs typeface="Lucida Sans Unicode" panose="020B0602030504020204" pitchFamily="34" charset="0"/>
              </a:rPr>
              <a:t> by which you and all your household will be saved” (Acts 11:14).</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89989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Must I Do?</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Jews on Pentecost: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“Men and brethren, what shall we DO?” (Acts 2:37).</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Saul:</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“Lord</a:t>
            </a:r>
            <a:r>
              <a:rPr lang="en-US" sz="2200" dirty="0">
                <a:latin typeface="Lucida Sans Unicode" panose="020B0602030504020204" pitchFamily="34" charset="0"/>
                <a:cs typeface="Lucida Sans Unicode" panose="020B0602030504020204" pitchFamily="34" charset="0"/>
              </a:rPr>
              <a:t>, what do </a:t>
            </a:r>
            <a:r>
              <a:rPr lang="en-US" sz="2200" b="1" dirty="0">
                <a:latin typeface="Lucida Sans Unicode" panose="020B0602030504020204" pitchFamily="34" charset="0"/>
                <a:cs typeface="Lucida Sans Unicode" panose="020B0602030504020204" pitchFamily="34" charset="0"/>
              </a:rPr>
              <a:t>You</a:t>
            </a:r>
            <a:r>
              <a:rPr lang="en-US" sz="2200" dirty="0">
                <a:latin typeface="Lucida Sans Unicode" panose="020B0602030504020204" pitchFamily="34" charset="0"/>
                <a:cs typeface="Lucida Sans Unicode" panose="020B0602030504020204" pitchFamily="34" charset="0"/>
              </a:rPr>
              <a:t> want me to DO?” (Acts 9:6).</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Philippian jailer:</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“Sirs</a:t>
            </a:r>
            <a:r>
              <a:rPr lang="en-US" sz="2200" dirty="0">
                <a:latin typeface="Lucida Sans Unicode" panose="020B0602030504020204" pitchFamily="34" charset="0"/>
                <a:cs typeface="Lucida Sans Unicode" panose="020B0602030504020204" pitchFamily="34" charset="0"/>
              </a:rPr>
              <a:t>, what must I DO to be saved?” (Acts 16:30</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1024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Must I Do?</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Believe</a:t>
            </a:r>
          </a:p>
          <a:p>
            <a:pPr lvl="1">
              <a:lnSpc>
                <a:spcPct val="125000"/>
              </a:lnSpc>
              <a:spcBef>
                <a:spcPts val="0"/>
              </a:spcBef>
              <a:spcAft>
                <a:spcPts val="600"/>
              </a:spcAft>
            </a:pPr>
            <a:r>
              <a:rPr lang="en-US" sz="2100" dirty="0">
                <a:latin typeface="Lucida Sans Unicode" panose="020B0602030504020204" pitchFamily="34" charset="0"/>
                <a:cs typeface="Lucida Sans Unicode" panose="020B0602030504020204" pitchFamily="34" charset="0"/>
              </a:rPr>
              <a:t>“If you do not </a:t>
            </a:r>
            <a:r>
              <a:rPr lang="en-US" sz="2100" b="1" dirty="0">
                <a:latin typeface="Lucida Sans Unicode" panose="020B0602030504020204" pitchFamily="34" charset="0"/>
                <a:cs typeface="Lucida Sans Unicode" panose="020B0602030504020204" pitchFamily="34" charset="0"/>
              </a:rPr>
              <a:t>believe</a:t>
            </a:r>
            <a:r>
              <a:rPr lang="en-US" sz="2100" dirty="0">
                <a:latin typeface="Lucida Sans Unicode" panose="020B0602030504020204" pitchFamily="34" charset="0"/>
                <a:cs typeface="Lucida Sans Unicode" panose="020B0602030504020204" pitchFamily="34" charset="0"/>
              </a:rPr>
              <a:t> that I am </a:t>
            </a:r>
            <a:r>
              <a:rPr lang="en-US" sz="2100" i="1" dirty="0">
                <a:latin typeface="Lucida Sans Unicode" panose="020B0602030504020204" pitchFamily="34" charset="0"/>
                <a:cs typeface="Lucida Sans Unicode" panose="020B0602030504020204" pitchFamily="34" charset="0"/>
              </a:rPr>
              <a:t>He</a:t>
            </a:r>
            <a:r>
              <a:rPr lang="en-US" sz="2100" dirty="0">
                <a:latin typeface="Lucida Sans Unicode" panose="020B0602030504020204" pitchFamily="34" charset="0"/>
                <a:cs typeface="Lucida Sans Unicode" panose="020B0602030504020204" pitchFamily="34" charset="0"/>
              </a:rPr>
              <a:t>, you will die in your sins” (John 8:24</a:t>
            </a:r>
            <a:r>
              <a:rPr lang="en-US" sz="2100" dirty="0" smtClean="0">
                <a:latin typeface="Lucida Sans Unicode" panose="020B0602030504020204" pitchFamily="34" charset="0"/>
                <a:cs typeface="Lucida Sans Unicode" panose="020B0602030504020204" pitchFamily="34" charset="0"/>
              </a:rPr>
              <a:t>). See also John 6:28-29.</a:t>
            </a:r>
            <a:endParaRPr lang="en-US" sz="210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600"/>
              </a:spcAft>
            </a:pPr>
            <a:r>
              <a:rPr lang="en-US" sz="2100" dirty="0" smtClean="0">
                <a:latin typeface="Lucida Sans Unicode" panose="020B0602030504020204" pitchFamily="34" charset="0"/>
                <a:cs typeface="Lucida Sans Unicode" panose="020B0602030504020204" pitchFamily="34" charset="0"/>
              </a:rPr>
              <a:t>“Let all the house of Israel </a:t>
            </a:r>
            <a:r>
              <a:rPr lang="en-US" sz="2100" b="1" dirty="0" smtClean="0">
                <a:latin typeface="Lucida Sans Unicode" panose="020B0602030504020204" pitchFamily="34" charset="0"/>
                <a:cs typeface="Lucida Sans Unicode" panose="020B0602030504020204" pitchFamily="34" charset="0"/>
              </a:rPr>
              <a:t>know assuredly</a:t>
            </a:r>
            <a:r>
              <a:rPr lang="en-US" sz="2100" dirty="0" smtClean="0">
                <a:latin typeface="Lucida Sans Unicode" panose="020B0602030504020204" pitchFamily="34" charset="0"/>
                <a:cs typeface="Lucida Sans Unicode" panose="020B0602030504020204" pitchFamily="34" charset="0"/>
              </a:rPr>
              <a:t> that God has made this Jesus, who you crucified, both Lord and Christ” (Acts 2:36).</a:t>
            </a:r>
          </a:p>
          <a:p>
            <a:pPr lvl="1">
              <a:lnSpc>
                <a:spcPct val="125000"/>
              </a:lnSpc>
              <a:spcBef>
                <a:spcPts val="0"/>
              </a:spcBef>
              <a:spcAft>
                <a:spcPts val="600"/>
              </a:spcAft>
            </a:pPr>
            <a:r>
              <a:rPr lang="en-US" sz="2100" dirty="0" smtClean="0">
                <a:latin typeface="Lucida Sans Unicode" panose="020B0602030504020204" pitchFamily="34" charset="0"/>
                <a:cs typeface="Lucida Sans Unicode" panose="020B0602030504020204" pitchFamily="34" charset="0"/>
              </a:rPr>
              <a:t>“</a:t>
            </a:r>
            <a:r>
              <a:rPr lang="en-US" sz="2100" b="1" dirty="0" smtClean="0">
                <a:latin typeface="Lucida Sans Unicode" panose="020B0602030504020204" pitchFamily="34" charset="0"/>
                <a:cs typeface="Lucida Sans Unicode" panose="020B0602030504020204" pitchFamily="34" charset="0"/>
              </a:rPr>
              <a:t>Believe</a:t>
            </a:r>
            <a:r>
              <a:rPr lang="en-US" sz="2100" dirty="0" smtClean="0">
                <a:latin typeface="Lucida Sans Unicode" panose="020B0602030504020204" pitchFamily="34" charset="0"/>
                <a:cs typeface="Lucida Sans Unicode" panose="020B0602030504020204" pitchFamily="34" charset="0"/>
              </a:rPr>
              <a:t> on the Lord Jesus Christ, and you will be saved…” (Acts 16:31).</a:t>
            </a:r>
          </a:p>
          <a:p>
            <a:pPr lvl="1">
              <a:lnSpc>
                <a:spcPct val="125000"/>
              </a:lnSpc>
              <a:spcBef>
                <a:spcPts val="0"/>
              </a:spcBef>
              <a:spcAft>
                <a:spcPts val="600"/>
              </a:spcAft>
            </a:pPr>
            <a:r>
              <a:rPr lang="en-US" sz="2100" dirty="0" smtClean="0">
                <a:latin typeface="Lucida Sans Unicode" panose="020B0602030504020204" pitchFamily="34" charset="0"/>
                <a:cs typeface="Lucida Sans Unicode" panose="020B0602030504020204" pitchFamily="34" charset="0"/>
              </a:rPr>
              <a:t>“If you confess with your mouth the Lord Jesus and </a:t>
            </a:r>
            <a:r>
              <a:rPr lang="en-US" sz="2100" b="1" dirty="0" smtClean="0">
                <a:latin typeface="Lucida Sans Unicode" panose="020B0602030504020204" pitchFamily="34" charset="0"/>
                <a:cs typeface="Lucida Sans Unicode" panose="020B0602030504020204" pitchFamily="34" charset="0"/>
              </a:rPr>
              <a:t>believe</a:t>
            </a:r>
            <a:r>
              <a:rPr lang="en-US" sz="2100" dirty="0" smtClean="0">
                <a:latin typeface="Lucida Sans Unicode" panose="020B0602030504020204" pitchFamily="34" charset="0"/>
                <a:cs typeface="Lucida Sans Unicode" panose="020B0602030504020204" pitchFamily="34" charset="0"/>
              </a:rPr>
              <a:t> in your heart that God has raised him from the dead, you will be saved” (Romans 10:9).</a:t>
            </a:r>
          </a:p>
        </p:txBody>
      </p:sp>
    </p:spTree>
    <p:extLst>
      <p:ext uri="{BB962C8B-B14F-4D97-AF65-F5344CB8AC3E}">
        <p14:creationId xmlns:p14="http://schemas.microsoft.com/office/powerpoint/2010/main" val="155279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803</TotalTime>
  <Words>1070</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New Testament Church</vt:lpstr>
      <vt:lpstr>Irresistible Grace</vt:lpstr>
      <vt:lpstr>Irresistible Grace</vt:lpstr>
      <vt:lpstr>God’s Power to Salvation</vt:lpstr>
      <vt:lpstr>God’s Power to Salvation</vt:lpstr>
      <vt:lpstr>God’s Power to Salvation</vt:lpstr>
      <vt:lpstr>Illustrated Throughout Acts</vt:lpstr>
      <vt:lpstr>What Must I Do?</vt:lpstr>
      <vt:lpstr>What Must I Do?</vt:lpstr>
      <vt:lpstr>What Must I Do?</vt:lpstr>
      <vt:lpstr>What Must I Do?</vt:lpstr>
      <vt:lpstr>What Must I Do?</vt:lpstr>
      <vt:lpstr>Questions</vt:lpstr>
      <vt:lpstr>Questions</vt:lpstr>
      <vt:lpstr>Never Forget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22</cp:revision>
  <cp:lastPrinted>2017-01-20T19:59:32Z</cp:lastPrinted>
  <dcterms:created xsi:type="dcterms:W3CDTF">2017-01-17T19:34:16Z</dcterms:created>
  <dcterms:modified xsi:type="dcterms:W3CDTF">2017-01-20T20:07:24Z</dcterms:modified>
</cp:coreProperties>
</file>