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5"/>
  </p:handout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8C780C8-BEDC-42BF-A072-18C97E3D86FD}" type="datetimeFigureOut">
              <a:rPr lang="en-US" smtClean="0"/>
              <a:t>1/6/2017</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6CE6370-9E0D-45F1-850F-38F61EC16CCA}" type="slidenum">
              <a:rPr lang="en-US" smtClean="0"/>
              <a:t>‹#›</a:t>
            </a:fld>
            <a:endParaRPr lang="en-US"/>
          </a:p>
        </p:txBody>
      </p:sp>
    </p:spTree>
    <p:extLst>
      <p:ext uri="{BB962C8B-B14F-4D97-AF65-F5344CB8AC3E}">
        <p14:creationId xmlns:p14="http://schemas.microsoft.com/office/powerpoint/2010/main" val="52589805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90046C6-C67E-49B1-8363-54391523ABC0}"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78C30-7611-4D05-ABAD-97964DA8B1E4}"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046C6-C67E-49B1-8363-54391523ABC0}"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78C30-7611-4D05-ABAD-97964DA8B1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0046C6-C67E-49B1-8363-54391523ABC0}"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78C30-7611-4D05-ABAD-97964DA8B1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90046C6-C67E-49B1-8363-54391523ABC0}"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78C30-7611-4D05-ABAD-97964DA8B1E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90046C6-C67E-49B1-8363-54391523ABC0}" type="datetimeFigureOut">
              <a:rPr lang="en-US" smtClean="0"/>
              <a:t>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978C30-7611-4D05-ABAD-97964DA8B1E4}"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90046C6-C67E-49B1-8363-54391523ABC0}"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78C30-7611-4D05-ABAD-97964DA8B1E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90046C6-C67E-49B1-8363-54391523ABC0}" type="datetimeFigureOut">
              <a:rPr lang="en-US" smtClean="0"/>
              <a:t>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978C30-7611-4D05-ABAD-97964DA8B1E4}"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90046C6-C67E-49B1-8363-54391523ABC0}" type="datetimeFigureOut">
              <a:rPr lang="en-US" smtClean="0"/>
              <a:t>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978C30-7611-4D05-ABAD-97964DA8B1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0046C6-C67E-49B1-8363-54391523ABC0}" type="datetimeFigureOut">
              <a:rPr lang="en-US" smtClean="0"/>
              <a:t>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978C30-7611-4D05-ABAD-97964DA8B1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0046C6-C67E-49B1-8363-54391523ABC0}"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78C30-7611-4D05-ABAD-97964DA8B1E4}"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0046C6-C67E-49B1-8363-54391523ABC0}" type="datetimeFigureOut">
              <a:rPr lang="en-US" smtClean="0"/>
              <a:t>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978C30-7611-4D05-ABAD-97964DA8B1E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90046C6-C67E-49B1-8363-54391523ABC0}" type="datetimeFigureOut">
              <a:rPr lang="en-US" smtClean="0"/>
              <a:t>1/6/2017</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3978C30-7611-4D05-ABAD-97964DA8B1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lstStyle/>
          <a:p>
            <a:r>
              <a:rPr lang="en-US" sz="3600" cap="none" dirty="0" smtClean="0">
                <a:latin typeface="Lucida Sans Unicode" panose="020B0602030504020204" pitchFamily="34" charset="0"/>
                <a:cs typeface="Lucida Sans Unicode" panose="020B0602030504020204" pitchFamily="34" charset="0"/>
              </a:rPr>
              <a:t>New Testament Church</a:t>
            </a:r>
            <a:endParaRPr lang="en-US" sz="3600" cap="none" dirty="0">
              <a:latin typeface="Lucida Sans Unicode" panose="020B0602030504020204" pitchFamily="34" charset="0"/>
              <a:cs typeface="Lucida Sans Unicode" panose="020B0602030504020204" pitchFamily="34" charset="0"/>
            </a:endParaRPr>
          </a:p>
        </p:txBody>
      </p:sp>
      <p:sp>
        <p:nvSpPr>
          <p:cNvPr id="3" name="Subtitle 2"/>
          <p:cNvSpPr>
            <a:spLocks noGrp="1"/>
          </p:cNvSpPr>
          <p:nvPr>
            <p:ph type="subTitle" idx="1"/>
          </p:nvPr>
        </p:nvSpPr>
        <p:spPr/>
        <p:txBody>
          <a:bodyPr anchor="ctr">
            <a:normAutofit/>
          </a:bodyPr>
          <a:lstStyle/>
          <a:p>
            <a:pPr>
              <a:spcBef>
                <a:spcPts val="0"/>
              </a:spcBef>
              <a:spcAft>
                <a:spcPts val="1800"/>
              </a:spcAft>
            </a:pPr>
            <a:r>
              <a:rPr lang="en-US" sz="2800" dirty="0" smtClean="0">
                <a:solidFill>
                  <a:schemeClr val="tx1"/>
                </a:solidFill>
                <a:latin typeface="Lucida Sans Unicode" panose="020B0602030504020204" pitchFamily="34" charset="0"/>
                <a:cs typeface="Lucida Sans Unicode" panose="020B0602030504020204" pitchFamily="34" charset="0"/>
              </a:rPr>
              <a:t>Lesson 2</a:t>
            </a:r>
          </a:p>
          <a:p>
            <a:pPr>
              <a:spcBef>
                <a:spcPts val="0"/>
              </a:spcBef>
              <a:spcAft>
                <a:spcPts val="1800"/>
              </a:spcAft>
            </a:pPr>
            <a:r>
              <a:rPr lang="en-US" sz="2800" dirty="0" smtClean="0">
                <a:solidFill>
                  <a:schemeClr val="tx1"/>
                </a:solidFill>
                <a:latin typeface="Lucida Sans Unicode" panose="020B0602030504020204" pitchFamily="34" charset="0"/>
                <a:cs typeface="Lucida Sans Unicode" panose="020B0602030504020204" pitchFamily="34" charset="0"/>
              </a:rPr>
              <a:t>The Kingdom and the Church</a:t>
            </a:r>
            <a:endParaRPr lang="en-US" sz="2800"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546866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 About these Prophecies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533400" y="1600200"/>
            <a:ext cx="8229600" cy="4876800"/>
          </a:xfrm>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So if Christ in His kingdom rules over all men, including the lost, can we say that the church and the kingdom are the same in </a:t>
            </a:r>
            <a:r>
              <a:rPr lang="en-US" b="1" dirty="0" smtClean="0">
                <a:latin typeface="Lucida Sans Unicode" panose="020B0602030504020204" pitchFamily="34" charset="0"/>
                <a:cs typeface="Lucida Sans Unicode" panose="020B0602030504020204" pitchFamily="34" charset="0"/>
              </a:rPr>
              <a:t>every respect</a:t>
            </a:r>
            <a:r>
              <a:rPr lang="en-US" dirty="0" smtClean="0">
                <a:latin typeface="Lucida Sans Unicode" panose="020B0602030504020204" pitchFamily="34" charset="0"/>
                <a:cs typeface="Lucida Sans Unicode" panose="020B0602030504020204" pitchFamily="34" charset="0"/>
              </a:rPr>
              <a:t>?</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The word kingdom often conveys the idea of God’s rule through His Son, without any direct reference to people.</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Matthew 6:33, 9-10.</a:t>
            </a:r>
          </a:p>
          <a:p>
            <a:pPr>
              <a:lnSpc>
                <a:spcPct val="125000"/>
              </a:lnSpc>
              <a:spcBef>
                <a:spcPts val="0"/>
              </a:spcBef>
              <a:spcAft>
                <a:spcPts val="2400"/>
              </a:spcAft>
            </a:pP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24109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latin typeface="Lucida Sans Unicode" panose="020B0602030504020204" pitchFamily="34" charset="0"/>
                <a:cs typeface="Lucida Sans Unicode" panose="020B0602030504020204" pitchFamily="34" charset="0"/>
              </a:rPr>
              <a:t>Kingdom IS sometimes applied to church</a:t>
            </a:r>
            <a:endParaRPr lang="en-US" sz="32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533400" y="1600200"/>
            <a:ext cx="8229600" cy="4876800"/>
          </a:xfrm>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Because the church is composed of those who have submitted to Christ’s rule, the term kingdom IS sometimes applied to the church.</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Matthew 16:18-19; Colossians 1:13-14; Hebrews 12:18-29.</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difference between us and them (among other things) is that we have an inheritance in the kingdom. Eph. 5:5; 1:11, 14; Romans 8:16-17.</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So if the church has been established, so has the kingdom (something which premillennialism denies).</a:t>
            </a:r>
          </a:p>
        </p:txBody>
      </p:sp>
    </p:spTree>
    <p:extLst>
      <p:ext uri="{BB962C8B-B14F-4D97-AF65-F5344CB8AC3E}">
        <p14:creationId xmlns:p14="http://schemas.microsoft.com/office/powerpoint/2010/main" val="1358291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latin typeface="Lucida Sans Unicode" panose="020B0602030504020204" pitchFamily="34" charset="0"/>
                <a:cs typeface="Lucida Sans Unicode" panose="020B0602030504020204" pitchFamily="34" charset="0"/>
              </a:rPr>
              <a:t>The Establishment of the Kingdom</a:t>
            </a:r>
            <a:endParaRPr lang="en-US" sz="32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533400" y="1600200"/>
            <a:ext cx="8229600" cy="4876800"/>
          </a:xfrm>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The dream Daniel interpreted in Daniel 2 involved the succession of four kingdoms: 1) Babylon; </a:t>
            </a:r>
            <a:br>
              <a:rPr lang="en-US" dirty="0" smtClean="0">
                <a:latin typeface="Lucida Sans Unicode" panose="020B0602030504020204" pitchFamily="34" charset="0"/>
                <a:cs typeface="Lucida Sans Unicode" panose="020B0602030504020204" pitchFamily="34" charset="0"/>
              </a:rPr>
            </a:br>
            <a:r>
              <a:rPr lang="en-US" dirty="0" smtClean="0">
                <a:latin typeface="Lucida Sans Unicode" panose="020B0602030504020204" pitchFamily="34" charset="0"/>
                <a:cs typeface="Lucida Sans Unicode" panose="020B0602030504020204" pitchFamily="34" charset="0"/>
              </a:rPr>
              <a:t>2) </a:t>
            </a:r>
            <a:r>
              <a:rPr lang="en-US" dirty="0" err="1" smtClean="0">
                <a:latin typeface="Lucida Sans Unicode" panose="020B0602030504020204" pitchFamily="34" charset="0"/>
                <a:cs typeface="Lucida Sans Unicode" panose="020B0602030504020204" pitchFamily="34" charset="0"/>
              </a:rPr>
              <a:t>Medo</a:t>
            </a:r>
            <a:r>
              <a:rPr lang="en-US" dirty="0" smtClean="0">
                <a:latin typeface="Lucida Sans Unicode" panose="020B0602030504020204" pitchFamily="34" charset="0"/>
                <a:cs typeface="Lucida Sans Unicode" panose="020B0602030504020204" pitchFamily="34" charset="0"/>
              </a:rPr>
              <a:t>-Persian; 3) Greece; 4) Rome.</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Referring to this fourth empire, Daniel 2:44 says, “And </a:t>
            </a:r>
            <a:r>
              <a:rPr lang="en-US" sz="2200" b="1" dirty="0" smtClean="0">
                <a:latin typeface="Lucida Sans Unicode" panose="020B0602030504020204" pitchFamily="34" charset="0"/>
                <a:cs typeface="Lucida Sans Unicode" panose="020B0602030504020204" pitchFamily="34" charset="0"/>
              </a:rPr>
              <a:t>in the days of these kings</a:t>
            </a:r>
            <a:r>
              <a:rPr lang="en-US" sz="2200" dirty="0" smtClean="0">
                <a:latin typeface="Lucida Sans Unicode" panose="020B0602030504020204" pitchFamily="34" charset="0"/>
                <a:cs typeface="Lucida Sans Unicode" panose="020B0602030504020204" pitchFamily="34" charset="0"/>
              </a:rPr>
              <a:t> the God of heaven will set up a kingdom which shall never be destroyed…”</a:t>
            </a:r>
          </a:p>
        </p:txBody>
      </p:sp>
    </p:spTree>
    <p:extLst>
      <p:ext uri="{BB962C8B-B14F-4D97-AF65-F5344CB8AC3E}">
        <p14:creationId xmlns:p14="http://schemas.microsoft.com/office/powerpoint/2010/main" val="234492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latin typeface="Lucida Sans Unicode" panose="020B0602030504020204" pitchFamily="34" charset="0"/>
                <a:cs typeface="Lucida Sans Unicode" panose="020B0602030504020204" pitchFamily="34" charset="0"/>
              </a:rPr>
              <a:t>The Establishment of the Kingdom</a:t>
            </a:r>
            <a:endParaRPr lang="en-US" sz="32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533400" y="1600200"/>
            <a:ext cx="8229600" cy="4876800"/>
          </a:xfrm>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Both John the Baptist and Jesus preached that the kingdom was __ ____ (Matthew 3:1-2; 4:17).</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“Assuredly, I say to you that there are some standing here who will not taste _____ till they see the kingdom of God present with power” (Mark 9:1).</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Acts 2:29-36, and its connection with the prophecies we read earlier.</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“He has delivered us from darkness and conveyed us into the </a:t>
            </a:r>
            <a:r>
              <a:rPr lang="en-US" dirty="0" smtClean="0">
                <a:latin typeface="Lucida Sans Unicode" panose="020B0602030504020204" pitchFamily="34" charset="0"/>
                <a:cs typeface="Lucida Sans Unicode" panose="020B0602030504020204" pitchFamily="34" charset="0"/>
              </a:rPr>
              <a:t>_________ </a:t>
            </a:r>
            <a:r>
              <a:rPr lang="en-US" dirty="0" smtClean="0">
                <a:latin typeface="Lucida Sans Unicode" panose="020B0602030504020204" pitchFamily="34" charset="0"/>
                <a:cs typeface="Lucida Sans Unicode" panose="020B0602030504020204" pitchFamily="34" charset="0"/>
              </a:rPr>
              <a:t>of the Son of His love” (Col. 1:13).</a:t>
            </a:r>
          </a:p>
        </p:txBody>
      </p:sp>
    </p:spTree>
    <p:extLst>
      <p:ext uri="{BB962C8B-B14F-4D97-AF65-F5344CB8AC3E}">
        <p14:creationId xmlns:p14="http://schemas.microsoft.com/office/powerpoint/2010/main" val="204187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Review</a:t>
            </a:r>
            <a:endParaRPr lang="en-US"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Jesus said, “I will build My church” (Matthew 16:18).</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Church is from the Greek word, </a:t>
            </a:r>
            <a:r>
              <a:rPr lang="en-US" dirty="0" err="1" smtClean="0">
                <a:latin typeface="Lucida Sans Unicode" panose="020B0602030504020204" pitchFamily="34" charset="0"/>
                <a:cs typeface="Lucida Sans Unicode" panose="020B0602030504020204" pitchFamily="34" charset="0"/>
              </a:rPr>
              <a:t>ekklesia</a:t>
            </a:r>
            <a:r>
              <a:rPr lang="en-US" dirty="0" smtClean="0">
                <a:latin typeface="Lucida Sans Unicode" panose="020B0602030504020204" pitchFamily="34" charset="0"/>
                <a:cs typeface="Lucida Sans Unicode" panose="020B0602030504020204" pitchFamily="34" charset="0"/>
              </a:rPr>
              <a:t>, and it simply means a gathering, a group, an assembly of people.</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While the word church is used many times to refer to a </a:t>
            </a:r>
            <a:r>
              <a:rPr lang="en-US" b="1" dirty="0" smtClean="0">
                <a:latin typeface="Lucida Sans Unicode" panose="020B0602030504020204" pitchFamily="34" charset="0"/>
                <a:cs typeface="Lucida Sans Unicode" panose="020B0602030504020204" pitchFamily="34" charset="0"/>
              </a:rPr>
              <a:t>local church</a:t>
            </a:r>
            <a:r>
              <a:rPr lang="en-US" dirty="0" smtClean="0">
                <a:latin typeface="Lucida Sans Unicode" panose="020B0602030504020204" pitchFamily="34" charset="0"/>
                <a:cs typeface="Lucida Sans Unicode" panose="020B0602030504020204" pitchFamily="34" charset="0"/>
              </a:rPr>
              <a:t>, the ONE church which Jesus built is what we sometimes call the </a:t>
            </a:r>
            <a:r>
              <a:rPr lang="en-US" b="1" dirty="0" smtClean="0">
                <a:latin typeface="Lucida Sans Unicode" panose="020B0602030504020204" pitchFamily="34" charset="0"/>
                <a:cs typeface="Lucida Sans Unicode" panose="020B0602030504020204" pitchFamily="34" charset="0"/>
              </a:rPr>
              <a:t>universal church</a:t>
            </a:r>
            <a:r>
              <a:rPr lang="en-US" dirty="0" smtClean="0">
                <a:latin typeface="Lucida Sans Unicode" panose="020B0602030504020204" pitchFamily="34" charset="0"/>
                <a:cs typeface="Lucida Sans Unicode" panose="020B0602030504020204" pitchFamily="34" charset="0"/>
              </a:rPr>
              <a:t>—universal because it includes the saved all over the world, and the redeemed of all ages.</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6182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Review</a:t>
            </a:r>
            <a:endParaRPr lang="en-US"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p:txBody>
          <a:bodyPr anchor="ct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Titus 2:14 refers to this church (group of people) as God’s “own special people,” redeemed and purified by the blood of Jesus.</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In the O.T., God’s “own special people” were the Jews who lived in the land of Canaan.</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But this was merely preparation for God’s eternal plan—to create a special body of people from </a:t>
            </a:r>
            <a:r>
              <a:rPr lang="en-US" b="1" dirty="0" smtClean="0">
                <a:latin typeface="Lucida Sans Unicode" panose="020B0602030504020204" pitchFamily="34" charset="0"/>
                <a:cs typeface="Lucida Sans Unicode" panose="020B0602030504020204" pitchFamily="34" charset="0"/>
              </a:rPr>
              <a:t>every nation</a:t>
            </a:r>
            <a:r>
              <a:rPr lang="en-US" dirty="0" smtClean="0">
                <a:latin typeface="Lucida Sans Unicode" panose="020B0602030504020204" pitchFamily="34" charset="0"/>
                <a:cs typeface="Lucida Sans Unicode" panose="020B0602030504020204" pitchFamily="34" charset="0"/>
              </a:rPr>
              <a:t> on the earth (this is the church Jesus built).</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37849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Lucida Sans Unicode" panose="020B0602030504020204" pitchFamily="34" charset="0"/>
                <a:cs typeface="Lucida Sans Unicode" panose="020B0602030504020204" pitchFamily="34" charset="0"/>
              </a:rPr>
              <a:t>Review</a:t>
            </a:r>
            <a:endParaRPr lang="en-US"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533400" y="1600200"/>
            <a:ext cx="8229600" cy="4876800"/>
          </a:xfrm>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Prophecies of this church appear throughout the O.T., covering a number of different topics: the time frame for the creation of this special people (“last days”); identification of Messiah/Head/Lord/King; the extent of His dominion; and the blessings, duties, and character of this special body of people.</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What a beautiful thing it is to see these many detailed prophecies perfectly fulfilled in Jesus and His church.</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281780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O.T. Prophecies of the Kingdom</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533400" y="1600200"/>
            <a:ext cx="8229600" cy="4876800"/>
          </a:xfrm>
        </p:spPr>
        <p:txBody>
          <a:bodyPr anchor="ctr"/>
          <a:lstStyle/>
          <a:p>
            <a:pPr>
              <a:lnSpc>
                <a:spcPct val="150000"/>
              </a:lnSpc>
              <a:spcBef>
                <a:spcPts val="0"/>
              </a:spcBef>
            </a:pPr>
            <a:r>
              <a:rPr lang="en-US" dirty="0" smtClean="0">
                <a:latin typeface="Lucida Sans Unicode" panose="020B0602030504020204" pitchFamily="34" charset="0"/>
                <a:cs typeface="Lucida Sans Unicode" panose="020B0602030504020204" pitchFamily="34" charset="0"/>
              </a:rPr>
              <a:t>“And in the days of these kings the God of heaven will set up a </a:t>
            </a:r>
            <a:r>
              <a:rPr lang="en-US" b="1" dirty="0" smtClean="0">
                <a:latin typeface="Lucida Sans Unicode" panose="020B0602030504020204" pitchFamily="34" charset="0"/>
                <a:cs typeface="Lucida Sans Unicode" panose="020B0602030504020204" pitchFamily="34" charset="0"/>
              </a:rPr>
              <a:t>kingdom</a:t>
            </a:r>
            <a:r>
              <a:rPr lang="en-US" dirty="0" smtClean="0">
                <a:latin typeface="Lucida Sans Unicode" panose="020B0602030504020204" pitchFamily="34" charset="0"/>
                <a:cs typeface="Lucida Sans Unicode" panose="020B0602030504020204" pitchFamily="34" charset="0"/>
              </a:rPr>
              <a:t> which shall never be destroyed; and the </a:t>
            </a:r>
            <a:r>
              <a:rPr lang="en-US" b="1" dirty="0" smtClean="0">
                <a:latin typeface="Lucida Sans Unicode" panose="020B0602030504020204" pitchFamily="34" charset="0"/>
                <a:cs typeface="Lucida Sans Unicode" panose="020B0602030504020204" pitchFamily="34" charset="0"/>
              </a:rPr>
              <a:t>kingdom</a:t>
            </a:r>
            <a:r>
              <a:rPr lang="en-US" dirty="0" smtClean="0">
                <a:latin typeface="Lucida Sans Unicode" panose="020B0602030504020204" pitchFamily="34" charset="0"/>
                <a:cs typeface="Lucida Sans Unicode" panose="020B0602030504020204" pitchFamily="34" charset="0"/>
              </a:rPr>
              <a:t> shall not be left to other people; it shall break in pieces and consume all these kingdoms, and it shall stand forever” (Daniel 2:44).</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21126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O.T. Prophecies of the Kingdom</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533400" y="1600200"/>
            <a:ext cx="8229600" cy="4876800"/>
          </a:xfrm>
        </p:spPr>
        <p:txBody>
          <a:bodyPr anchor="ctr"/>
          <a:lstStyle/>
          <a:p>
            <a:pPr>
              <a:lnSpc>
                <a:spcPct val="135000"/>
              </a:lnSpc>
              <a:spcBef>
                <a:spcPts val="0"/>
              </a:spcBef>
            </a:pPr>
            <a:r>
              <a:rPr lang="en-US" dirty="0" smtClean="0">
                <a:latin typeface="Lucida Sans Unicode" panose="020B0602030504020204" pitchFamily="34" charset="0"/>
                <a:cs typeface="Lucida Sans Unicode" panose="020B0602030504020204" pitchFamily="34" charset="0"/>
              </a:rPr>
              <a:t>“I was watching in the night visions, and behold, One like the Son of Man, coming with the clouds of heaven! He came to the Ancient of Days, and they brought Him near before Him. Then to Him was given dominion and glory and a </a:t>
            </a:r>
            <a:r>
              <a:rPr lang="en-US" b="1" dirty="0" smtClean="0">
                <a:latin typeface="Lucida Sans Unicode" panose="020B0602030504020204" pitchFamily="34" charset="0"/>
                <a:cs typeface="Lucida Sans Unicode" panose="020B0602030504020204" pitchFamily="34" charset="0"/>
              </a:rPr>
              <a:t>kingdom</a:t>
            </a:r>
            <a:r>
              <a:rPr lang="en-US" dirty="0" smtClean="0">
                <a:latin typeface="Lucida Sans Unicode" panose="020B0602030504020204" pitchFamily="34" charset="0"/>
                <a:cs typeface="Lucida Sans Unicode" panose="020B0602030504020204" pitchFamily="34" charset="0"/>
              </a:rPr>
              <a:t>, that all peoples, nations, and languages should serve Him. His dominion is an everlasting dominion, which shall not pass away, and His </a:t>
            </a:r>
            <a:r>
              <a:rPr lang="en-US" b="1" dirty="0" smtClean="0">
                <a:latin typeface="Lucida Sans Unicode" panose="020B0602030504020204" pitchFamily="34" charset="0"/>
                <a:cs typeface="Lucida Sans Unicode" panose="020B0602030504020204" pitchFamily="34" charset="0"/>
              </a:rPr>
              <a:t>kingdom</a:t>
            </a:r>
            <a:r>
              <a:rPr lang="en-US" dirty="0" smtClean="0">
                <a:latin typeface="Lucida Sans Unicode" panose="020B0602030504020204" pitchFamily="34" charset="0"/>
                <a:cs typeface="Lucida Sans Unicode" panose="020B0602030504020204" pitchFamily="34" charset="0"/>
              </a:rPr>
              <a:t> the one which shall never be destroyed” (Daniel 7:13-14).</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19222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O.T. Prophecies of the Kingdom</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533400" y="1600200"/>
            <a:ext cx="8229600" cy="4876800"/>
          </a:xfrm>
        </p:spPr>
        <p:txBody>
          <a:bodyPr anchor="ctr"/>
          <a:lstStyle/>
          <a:p>
            <a:pPr>
              <a:lnSpc>
                <a:spcPct val="130000"/>
              </a:lnSpc>
              <a:spcBef>
                <a:spcPts val="0"/>
              </a:spcBef>
            </a:pPr>
            <a:r>
              <a:rPr lang="en-US" dirty="0" smtClean="0">
                <a:latin typeface="Lucida Sans Unicode" panose="020B0602030504020204" pitchFamily="34" charset="0"/>
                <a:cs typeface="Lucida Sans Unicode" panose="020B0602030504020204" pitchFamily="34" charset="0"/>
              </a:rPr>
              <a:t>“For unto us a Child is born, unto us a Son is given; and the government will be upon His shoulder. And His name will be called Wonderful, Counselor, Mighty God, Everlasting Father, Prince of Peace. Of the increase of His government and peace there will be no end, upon the throne of David and over His </a:t>
            </a:r>
            <a:r>
              <a:rPr lang="en-US" b="1" dirty="0" smtClean="0">
                <a:latin typeface="Lucida Sans Unicode" panose="020B0602030504020204" pitchFamily="34" charset="0"/>
                <a:cs typeface="Lucida Sans Unicode" panose="020B0602030504020204" pitchFamily="34" charset="0"/>
              </a:rPr>
              <a:t>kingdom</a:t>
            </a:r>
            <a:r>
              <a:rPr lang="en-US" dirty="0" smtClean="0">
                <a:latin typeface="Lucida Sans Unicode" panose="020B0602030504020204" pitchFamily="34" charset="0"/>
                <a:cs typeface="Lucida Sans Unicode" panose="020B0602030504020204" pitchFamily="34" charset="0"/>
              </a:rPr>
              <a:t>, to order it and establish it with judgment and justice from that time forward, even forever. The zeal of the LORD of hosts will perform this” (Isaiah 9:6-7).</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6563954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O.T. Prophecies of the Kingdom</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533400" y="1600200"/>
            <a:ext cx="8229600" cy="4876800"/>
          </a:xfrm>
        </p:spPr>
        <p:txBody>
          <a:bodyPr anchor="ctr"/>
          <a:lstStyle/>
          <a:p>
            <a:pPr>
              <a:lnSpc>
                <a:spcPct val="135000"/>
              </a:lnSpc>
              <a:spcBef>
                <a:spcPts val="0"/>
              </a:spcBef>
            </a:pPr>
            <a:r>
              <a:rPr lang="en-US" dirty="0" smtClean="0">
                <a:latin typeface="Lucida Sans Unicode" panose="020B0602030504020204" pitchFamily="34" charset="0"/>
                <a:cs typeface="Lucida Sans Unicode" panose="020B0602030504020204" pitchFamily="34" charset="0"/>
              </a:rPr>
              <a:t>“When your days are fulfilled and you rest with your fathers, I will set up your seed (descendant) after you, who will come from your body, and I will establish His kingdom. He shall build a house for My name, and I will establish the throne of His kingdom forever” (2 Samuel 7:12-13).</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64359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 About these Prophecies</a:t>
            </a:r>
            <a:endParaRPr lang="en-US" sz="3600" dirty="0">
              <a:latin typeface="Lucida Sans Unicode" panose="020B0602030504020204" pitchFamily="34" charset="0"/>
              <a:cs typeface="Lucida Sans Unicode" panose="020B0602030504020204" pitchFamily="34" charset="0"/>
            </a:endParaRPr>
          </a:p>
        </p:txBody>
      </p:sp>
      <p:sp>
        <p:nvSpPr>
          <p:cNvPr id="5" name="Content Placeholder 4"/>
          <p:cNvSpPr>
            <a:spLocks noGrp="1"/>
          </p:cNvSpPr>
          <p:nvPr>
            <p:ph idx="1"/>
          </p:nvPr>
        </p:nvSpPr>
        <p:spPr>
          <a:xfrm>
            <a:off x="533400" y="1600200"/>
            <a:ext cx="8229600" cy="4876800"/>
          </a:xfrm>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Has this kingdom been established?</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Who is reigning as king?</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Over whom does He reign? Or, what is the extent of His dominion?</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Ephesians 1:20-23.</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“The LORD has established His throne in heaven, and His kingdom rules over all” (Psalms 103:19).</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9878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604</TotalTime>
  <Words>912</Words>
  <Application>Microsoft Office PowerPoint</Application>
  <PresentationFormat>On-screen Show (4:3)</PresentationFormat>
  <Paragraphs>45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Clarity</vt:lpstr>
      <vt:lpstr>New Testament Church</vt:lpstr>
      <vt:lpstr>Review</vt:lpstr>
      <vt:lpstr>Review</vt:lpstr>
      <vt:lpstr>Review</vt:lpstr>
      <vt:lpstr>O.T. Prophecies of the Kingdom</vt:lpstr>
      <vt:lpstr>O.T. Prophecies of the Kingdom</vt:lpstr>
      <vt:lpstr>O.T. Prophecies of the Kingdom</vt:lpstr>
      <vt:lpstr>O.T. Prophecies of the Kingdom</vt:lpstr>
      <vt:lpstr>Questions About these Prophecies</vt:lpstr>
      <vt:lpstr>Questions About these Prophecies</vt:lpstr>
      <vt:lpstr>Kingdom IS sometimes applied to church</vt:lpstr>
      <vt:lpstr>The Establishment of the Kingdom</vt:lpstr>
      <vt:lpstr>The Establishment of the Kingdom</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Testament Church</dc:title>
  <dc:creator>Bryan</dc:creator>
  <cp:lastModifiedBy>Bryan</cp:lastModifiedBy>
  <cp:revision>20</cp:revision>
  <cp:lastPrinted>2017-01-06T15:54:47Z</cp:lastPrinted>
  <dcterms:created xsi:type="dcterms:W3CDTF">2017-01-02T20:20:23Z</dcterms:created>
  <dcterms:modified xsi:type="dcterms:W3CDTF">2017-01-06T17:49:09Z</dcterms:modified>
</cp:coreProperties>
</file>