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63" r:id="rId2"/>
    <p:sldId id="268" r:id="rId3"/>
    <p:sldId id="264" r:id="rId4"/>
    <p:sldId id="269" r:id="rId5"/>
    <p:sldId id="265" r:id="rId6"/>
    <p:sldId id="266" r:id="rId7"/>
    <p:sldId id="267" r:id="rId8"/>
    <p:sldId id="256" r:id="rId9"/>
    <p:sldId id="262" r:id="rId10"/>
    <p:sldId id="257" r:id="rId11"/>
    <p:sldId id="271" r:id="rId12"/>
    <p:sldId id="270" r:id="rId13"/>
    <p:sldId id="272" r:id="rId14"/>
    <p:sldId id="260" r:id="rId15"/>
    <p:sldId id="259" r:id="rId16"/>
    <p:sldId id="273" r:id="rId17"/>
    <p:sldId id="261" r:id="rId18"/>
    <p:sldId id="274" r:id="rId19"/>
    <p:sldId id="275" r:id="rId20"/>
    <p:sldId id="258"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AA0FE7-1F11-47BD-A738-FEF85334FF71}" type="datetimeFigureOut">
              <a:rPr lang="en-US" smtClean="0"/>
              <a:pPr/>
              <a:t>11/30/2016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B587D1-DE20-4E71-A2A9-016B7095F55A}" type="slidenum">
              <a:rPr lang="en-US" smtClean="0"/>
              <a:pPr/>
              <a:t>‹#›</a:t>
            </a:fld>
            <a:endParaRPr lang="en-US"/>
          </a:p>
        </p:txBody>
      </p:sp>
    </p:spTree>
    <p:extLst>
      <p:ext uri="{BB962C8B-B14F-4D97-AF65-F5344CB8AC3E}">
        <p14:creationId xmlns:p14="http://schemas.microsoft.com/office/powerpoint/2010/main" val="27617175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490CBB-19AE-4B1F-A580-E474CCB1D0F1}"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7405C-AF2E-4417-BB5D-CF945C743A72}"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90CBB-19AE-4B1F-A580-E474CCB1D0F1}"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7405C-AF2E-4417-BB5D-CF945C743A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490CBB-19AE-4B1F-A580-E474CCB1D0F1}"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7405C-AF2E-4417-BB5D-CF945C743A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490CBB-19AE-4B1F-A580-E474CCB1D0F1}"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7405C-AF2E-4417-BB5D-CF945C743A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490CBB-19AE-4B1F-A580-E474CCB1D0F1}"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7405C-AF2E-4417-BB5D-CF945C743A72}"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490CBB-19AE-4B1F-A580-E474CCB1D0F1}" type="datetimeFigureOut">
              <a:rPr lang="en-US" smtClean="0"/>
              <a:pPr/>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7405C-AF2E-4417-BB5D-CF945C743A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490CBB-19AE-4B1F-A580-E474CCB1D0F1}" type="datetimeFigureOut">
              <a:rPr lang="en-US" smtClean="0"/>
              <a:pPr/>
              <a:t>11/30/2016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17405C-AF2E-4417-BB5D-CF945C743A72}"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490CBB-19AE-4B1F-A580-E474CCB1D0F1}" type="datetimeFigureOut">
              <a:rPr lang="en-US" smtClean="0"/>
              <a:pPr/>
              <a:t>11/30/2016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17405C-AF2E-4417-BB5D-CF945C743A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90CBB-19AE-4B1F-A580-E474CCB1D0F1}" type="datetimeFigureOut">
              <a:rPr lang="en-US" smtClean="0"/>
              <a:pPr/>
              <a:t>11/30/2016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17405C-AF2E-4417-BB5D-CF945C743A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90CBB-19AE-4B1F-A580-E474CCB1D0F1}" type="datetimeFigureOut">
              <a:rPr lang="en-US" smtClean="0"/>
              <a:pPr/>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7405C-AF2E-4417-BB5D-CF945C743A72}"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490CBB-19AE-4B1F-A580-E474CCB1D0F1}" type="datetimeFigureOut">
              <a:rPr lang="en-US" smtClean="0"/>
              <a:pPr/>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7405C-AF2E-4417-BB5D-CF945C743A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5490CBB-19AE-4B1F-A580-E474CCB1D0F1}" type="datetimeFigureOut">
              <a:rPr lang="en-US" smtClean="0"/>
              <a:pPr/>
              <a:t>11/30/2016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617405C-AF2E-4417-BB5D-CF945C743A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smtClean="0">
                <a:solidFill>
                  <a:srgbClr val="C00000"/>
                </a:solidFill>
                <a:latin typeface="Lucida Sans Unicode" panose="020B0602030504020204" pitchFamily="34" charset="0"/>
                <a:cs typeface="Lucida Sans Unicode" panose="020B0602030504020204" pitchFamily="34" charset="0"/>
              </a:rPr>
              <a:t>Isaiah 52-53</a:t>
            </a:r>
            <a:endParaRPr lang="en-US" sz="4400" cap="none" dirty="0">
              <a:solidFill>
                <a:srgbClr val="C00000"/>
              </a:solidFill>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Lesson 21</a:t>
            </a:r>
            <a:endParaRPr lang="en-US" sz="3600" dirty="0">
              <a:solidFill>
                <a:schemeClr val="tx1"/>
              </a:solidFill>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Suffering Servant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The true beauty of the Servant cannot be seen when judged by worldly standards (53:2</a:t>
            </a:r>
            <a:r>
              <a:rPr lang="en-US"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“He has no form or comeliness; and when we see Him, there is no beauty that we should desire Him.”</a:t>
            </a:r>
            <a:endParaRPr lang="en-US" sz="2200"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Rejected by many, because He didn’t fit </a:t>
            </a:r>
            <a:r>
              <a:rPr lang="en-US" sz="2200" i="1" dirty="0" smtClean="0">
                <a:latin typeface="Lucida Sans Unicode" panose="020B0602030504020204" pitchFamily="34" charset="0"/>
                <a:cs typeface="Lucida Sans Unicode" panose="020B0602030504020204" pitchFamily="34" charset="0"/>
              </a:rPr>
              <a:t>their</a:t>
            </a:r>
            <a:r>
              <a:rPr lang="en-US" sz="2200" dirty="0" smtClean="0">
                <a:latin typeface="Lucida Sans Unicode" panose="020B0602030504020204" pitchFamily="34" charset="0"/>
                <a:cs typeface="Lucida Sans Unicode" panose="020B0602030504020204" pitchFamily="34" charset="0"/>
              </a:rPr>
              <a:t> image of a King.</a:t>
            </a:r>
            <a:endParaRPr lang="en-US" sz="22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Suffering Servant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Jesus </a:t>
            </a:r>
            <a:r>
              <a:rPr lang="en-US" dirty="0">
                <a:latin typeface="Lucida Sans Unicode" panose="020B0602030504020204" pitchFamily="34" charset="0"/>
                <a:cs typeface="Lucida Sans Unicode" panose="020B0602030504020204" pitchFamily="34" charset="0"/>
              </a:rPr>
              <a:t>suffered and died, not for His sins, but for our sins (53:4-5, 8-9, 11-12</a:t>
            </a:r>
            <a:r>
              <a:rPr lang="en-US"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His sentence, in fact, was a complete miscarriage of justice— “by oppression and judgment He was taken away” (53:8, NAS</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83976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Suffering Servant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He </a:t>
            </a:r>
            <a:r>
              <a:rPr lang="en-US" dirty="0">
                <a:latin typeface="Lucida Sans Unicode" panose="020B0602030504020204" pitchFamily="34" charset="0"/>
                <a:cs typeface="Lucida Sans Unicode" panose="020B0602030504020204" pitchFamily="34" charset="0"/>
              </a:rPr>
              <a:t>suffered and died, not for righteous people, but for people who hid their faces from Him, people who did not esteem Him, </a:t>
            </a:r>
            <a:r>
              <a:rPr lang="en-US" dirty="0" smtClean="0">
                <a:latin typeface="Lucida Sans Unicode" panose="020B0602030504020204" pitchFamily="34" charset="0"/>
                <a:cs typeface="Lucida Sans Unicode" panose="020B0602030504020204" pitchFamily="34" charset="0"/>
              </a:rPr>
              <a:t>for </a:t>
            </a:r>
            <a:r>
              <a:rPr lang="en-US" dirty="0">
                <a:latin typeface="Lucida Sans Unicode" panose="020B0602030504020204" pitchFamily="34" charset="0"/>
                <a:cs typeface="Lucida Sans Unicode" panose="020B0602030504020204" pitchFamily="34" charset="0"/>
              </a:rPr>
              <a:t>people who </a:t>
            </a:r>
            <a:r>
              <a:rPr lang="en-US" dirty="0" smtClean="0">
                <a:latin typeface="Lucida Sans Unicode" panose="020B0602030504020204" pitchFamily="34" charset="0"/>
                <a:cs typeface="Lucida Sans Unicode" panose="020B0602030504020204" pitchFamily="34" charset="0"/>
              </a:rPr>
              <a:t>even despised </a:t>
            </a:r>
            <a:r>
              <a:rPr lang="en-US" dirty="0">
                <a:latin typeface="Lucida Sans Unicode" panose="020B0602030504020204" pitchFamily="34" charset="0"/>
                <a:cs typeface="Lucida Sans Unicode" panose="020B0602030504020204" pitchFamily="34" charset="0"/>
              </a:rPr>
              <a:t>Him (53:3</a:t>
            </a:r>
            <a:r>
              <a:rPr lang="en-US"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He </a:t>
            </a:r>
            <a:r>
              <a:rPr lang="en-US" sz="2200" dirty="0" smtClean="0">
                <a:latin typeface="Lucida Sans Unicode" panose="020B0602030504020204" pitchFamily="34" charset="0"/>
                <a:cs typeface="Lucida Sans Unicode" panose="020B0602030504020204" pitchFamily="34" charset="0"/>
              </a:rPr>
              <a:t>suffered and died for ME</a:t>
            </a:r>
            <a:r>
              <a:rPr lang="en-US" sz="2200" dirty="0" smtClean="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110469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Suffering Servant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He </a:t>
            </a:r>
            <a:r>
              <a:rPr lang="en-US" dirty="0">
                <a:latin typeface="Lucida Sans Unicode" panose="020B0602030504020204" pitchFamily="34" charset="0"/>
                <a:cs typeface="Lucida Sans Unicode" panose="020B0602030504020204" pitchFamily="34" charset="0"/>
              </a:rPr>
              <a:t>suffered to the point that “His visage (appearance) was marred more than any man” (52:14).</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Think about what was done to Him even </a:t>
            </a:r>
            <a:r>
              <a:rPr lang="en-US" sz="2200" i="1" dirty="0">
                <a:latin typeface="Lucida Sans Unicode" panose="020B0602030504020204" pitchFamily="34" charset="0"/>
                <a:cs typeface="Lucida Sans Unicode" panose="020B0602030504020204" pitchFamily="34" charset="0"/>
              </a:rPr>
              <a:t>before</a:t>
            </a:r>
            <a:r>
              <a:rPr lang="en-US" sz="2200" dirty="0">
                <a:latin typeface="Lucida Sans Unicode" panose="020B0602030504020204" pitchFamily="34" charset="0"/>
                <a:cs typeface="Lucida Sans Unicode" panose="020B0602030504020204" pitchFamily="34" charset="0"/>
              </a:rPr>
              <a:t> He was nailed to the </a:t>
            </a:r>
            <a:r>
              <a:rPr lang="en-US" sz="2200" dirty="0" smtClean="0">
                <a:latin typeface="Lucida Sans Unicode" panose="020B0602030504020204" pitchFamily="34" charset="0"/>
                <a:cs typeface="Lucida Sans Unicode" panose="020B0602030504020204" pitchFamily="34" charset="0"/>
              </a:rPr>
              <a:t>cross</a:t>
            </a:r>
            <a:r>
              <a:rPr lang="en-US" sz="2200" dirty="0">
                <a:latin typeface="Lucida Sans Unicode" panose="020B0602030504020204" pitchFamily="34" charset="0"/>
                <a:cs typeface="Lucida Sans Unicode" panose="020B0602030504020204" pitchFamily="34" charset="0"/>
              </a:rPr>
              <a:t> </a:t>
            </a:r>
            <a:r>
              <a:rPr lang="en-US" sz="2200" dirty="0" smtClean="0">
                <a:latin typeface="Lucida Sans Unicode" panose="020B0602030504020204" pitchFamily="34" charset="0"/>
                <a:cs typeface="Lucida Sans Unicode" panose="020B0602030504020204" pitchFamily="34" charset="0"/>
              </a:rPr>
              <a:t>(beaten, slapped, scourged, etc.).</a:t>
            </a:r>
            <a:endParaRPr lang="en-US" sz="2200" dirty="0">
              <a:solidFill>
                <a:schemeClr val="bg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98606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Suffering Servant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He </a:t>
            </a:r>
            <a:r>
              <a:rPr lang="en-US" dirty="0" smtClean="0">
                <a:latin typeface="Lucida Sans Unicode" panose="020B0602030504020204" pitchFamily="34" charset="0"/>
                <a:cs typeface="Lucida Sans Unicode" panose="020B0602030504020204" pitchFamily="34" charset="0"/>
              </a:rPr>
              <a:t>suffered further indignity in being “numbered with the transgressors” (53:12). He was treated like a common criminal, crucified between two </a:t>
            </a:r>
            <a:r>
              <a:rPr lang="en-US" dirty="0" smtClean="0">
                <a:latin typeface="Lucida Sans Unicode" panose="020B0602030504020204" pitchFamily="34" charset="0"/>
                <a:cs typeface="Lucida Sans Unicode" panose="020B0602030504020204" pitchFamily="34" charset="0"/>
              </a:rPr>
              <a:t>thieves (“made His grave with the wicked”—53:9).</a:t>
            </a:r>
            <a:endParaRPr lang="en-US"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Suffering Servan</a:t>
            </a:r>
            <a:r>
              <a:rPr lang="en-US" sz="3600" dirty="0">
                <a:solidFill>
                  <a:schemeClr val="tx1"/>
                </a:solidFill>
                <a:latin typeface="Lucida Sans Unicode" panose="020B0602030504020204" pitchFamily="34" charset="0"/>
                <a:cs typeface="Lucida Sans Unicode" panose="020B0602030504020204" pitchFamily="34" charset="0"/>
              </a:rPr>
              <a:t>t</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He bore His sorrow, pain and grief patiently and silently (53:7), not because He thought He deserved it, but because it was the Father’s will and because He loves us and wants to save us</a:t>
            </a:r>
            <a:r>
              <a:rPr lang="en-US" dirty="0" smtClean="0">
                <a:latin typeface="Lucida Sans Unicode" panose="020B0602030504020204" pitchFamily="34" charset="0"/>
                <a:cs typeface="Lucida Sans Unicode" panose="020B0602030504020204" pitchFamily="34" charset="0"/>
              </a:rPr>
              <a:t>.</a:t>
            </a:r>
            <a:endParaRPr lang="en-US" dirty="0" smtClean="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Suffering Servan</a:t>
            </a:r>
            <a:r>
              <a:rPr lang="en-US" sz="3600" dirty="0">
                <a:solidFill>
                  <a:schemeClr val="tx1"/>
                </a:solidFill>
                <a:latin typeface="Lucida Sans Unicode" panose="020B0602030504020204" pitchFamily="34" charset="0"/>
                <a:cs typeface="Lucida Sans Unicode" panose="020B0602030504020204" pitchFamily="34" charset="0"/>
              </a:rPr>
              <a:t>t</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His </a:t>
            </a:r>
            <a:r>
              <a:rPr lang="en-US" dirty="0" smtClean="0">
                <a:latin typeface="Lucida Sans Unicode" panose="020B0602030504020204" pitchFamily="34" charset="0"/>
                <a:cs typeface="Lucida Sans Unicode" panose="020B0602030504020204" pitchFamily="34" charset="0"/>
              </a:rPr>
              <a:t>suffering and death pleased God—in the sense that was all part of God’s plan (“it pleased the Lord to bruise Him; He has put Him to grief”—53:10).</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Lawless hands took Him and crucified Him (Acts 2:23), but little did they know </a:t>
            </a:r>
            <a:r>
              <a:rPr lang="en-US" sz="2200" dirty="0" smtClean="0">
                <a:latin typeface="Lucida Sans Unicode" panose="020B0602030504020204" pitchFamily="34" charset="0"/>
                <a:cs typeface="Lucida Sans Unicode" panose="020B0602030504020204" pitchFamily="34" charset="0"/>
              </a:rPr>
              <a:t>they </a:t>
            </a:r>
            <a:r>
              <a:rPr lang="en-US" sz="2200" dirty="0">
                <a:latin typeface="Lucida Sans Unicode" panose="020B0602030504020204" pitchFamily="34" charset="0"/>
                <a:cs typeface="Lucida Sans Unicode" panose="020B0602030504020204" pitchFamily="34" charset="0"/>
              </a:rPr>
              <a:t>were carrying out </a:t>
            </a:r>
            <a:r>
              <a:rPr lang="en-US" sz="2200" dirty="0" smtClean="0">
                <a:latin typeface="Lucida Sans Unicode" panose="020B0602030504020204" pitchFamily="34" charset="0"/>
                <a:cs typeface="Lucida Sans Unicode" panose="020B0602030504020204" pitchFamily="34" charset="0"/>
              </a:rPr>
              <a:t>God’s eternal </a:t>
            </a:r>
            <a:r>
              <a:rPr lang="en-US" sz="2200" dirty="0">
                <a:latin typeface="Lucida Sans Unicode" panose="020B0602030504020204" pitchFamily="34" charset="0"/>
                <a:cs typeface="Lucida Sans Unicode" panose="020B0602030504020204" pitchFamily="34" charset="0"/>
              </a:rPr>
              <a:t>plan.</a:t>
            </a:r>
            <a:endParaRPr lang="en-US" sz="2200" dirty="0">
              <a:solidFill>
                <a:schemeClr val="bg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62754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Suffering Servant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God’s plan was that through the death of His Son, we could be healed, justified, given peace with God, and the other “spoils” of victory (53:5, 11-12</a:t>
            </a:r>
            <a:r>
              <a:rPr lang="en-US" dirty="0" smtClean="0">
                <a:latin typeface="Lucida Sans Unicode" panose="020B0602030504020204" pitchFamily="34" charset="0"/>
                <a:cs typeface="Lucida Sans Unicode" panose="020B0602030504020204" pitchFamily="34" charset="0"/>
              </a:rPr>
              <a:t>).</a:t>
            </a:r>
            <a:endParaRPr lang="en-US" dirty="0" smtClean="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Suffering Servant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His </a:t>
            </a:r>
            <a:r>
              <a:rPr lang="en-US" dirty="0" smtClean="0">
                <a:latin typeface="Lucida Sans Unicode" panose="020B0602030504020204" pitchFamily="34" charset="0"/>
                <a:cs typeface="Lucida Sans Unicode" panose="020B0602030504020204" pitchFamily="34" charset="0"/>
              </a:rPr>
              <a:t>victory (and ours) was assured when after His death He was exalted very high (52:13).</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This from One who “shall grow up before Him as a tender plant, and as a root out of dry ground” (53:2</a:t>
            </a:r>
            <a:r>
              <a:rPr lang="en-US" sz="2200" dirty="0" smtClean="0">
                <a:latin typeface="Lucida Sans Unicode" panose="020B0602030504020204" pitchFamily="34" charset="0"/>
                <a:cs typeface="Lucida Sans Unicode" panose="020B0602030504020204" pitchFamily="34" charset="0"/>
              </a:rPr>
              <a:t>).</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80907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Suffering Servant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Death</a:t>
            </a:r>
            <a:r>
              <a:rPr lang="en-US" dirty="0" smtClean="0">
                <a:latin typeface="Lucida Sans Unicode" panose="020B0602030504020204" pitchFamily="34" charset="0"/>
                <a:cs typeface="Lucida Sans Unicode" panose="020B0602030504020204" pitchFamily="34" charset="0"/>
              </a:rPr>
              <a:t>, then, was by no means the end of His days— “He shall prolong His days” (53:10).</a:t>
            </a:r>
            <a:endParaRPr lang="en-US" dirty="0">
              <a:solidFill>
                <a:schemeClr val="bg1"/>
              </a:solidFill>
            </a:endParaRPr>
          </a:p>
        </p:txBody>
      </p:sp>
    </p:spTree>
    <p:extLst>
      <p:ext uri="{BB962C8B-B14F-4D97-AF65-F5344CB8AC3E}">
        <p14:creationId xmlns:p14="http://schemas.microsoft.com/office/powerpoint/2010/main" val="190155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000" cap="none" dirty="0" smtClean="0">
                <a:latin typeface="Lucida Sans Unicode" panose="020B0602030504020204" pitchFamily="34" charset="0"/>
                <a:cs typeface="Lucida Sans Unicode" panose="020B0602030504020204" pitchFamily="34" charset="0"/>
              </a:rPr>
              <a:t>Redemption—Physical and Spiritual</a:t>
            </a:r>
            <a:endParaRPr lang="en-US" sz="40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Isaiah 52:1-12</a:t>
            </a:r>
            <a:endParaRPr lang="en-US" sz="36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48128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Suffering Servant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724400"/>
          </a:xfrm>
        </p:spPr>
        <p:txBody>
          <a:bodyPr anchor="ctr">
            <a:normAutofit/>
          </a:bodyPr>
          <a:lstStyle/>
          <a:p>
            <a:pPr>
              <a:lnSpc>
                <a:spcPct val="125000"/>
              </a:lnSpc>
              <a:spcBef>
                <a:spcPts val="0"/>
              </a:spcBef>
              <a:spcAft>
                <a:spcPts val="3000"/>
              </a:spcAft>
            </a:pPr>
            <a:r>
              <a:rPr lang="en-US" dirty="0" smtClean="0">
                <a:latin typeface="Lucida Sans Unicode" panose="020B0602030504020204" pitchFamily="34" charset="0"/>
                <a:cs typeface="Lucida Sans Unicode" panose="020B0602030504020204" pitchFamily="34" charset="0"/>
              </a:rPr>
              <a:t>Because He lives, He is able to see the fruits of his anguish. Unlike everyone else who dies, this servant would “see his seed” (descendants); He would “see the labor of His soul, and be satisfied” (53:10-11</a:t>
            </a:r>
            <a:r>
              <a:rPr lang="en-US" dirty="0" smtClean="0">
                <a:latin typeface="Lucida Sans Unicode" panose="020B0602030504020204" pitchFamily="34" charset="0"/>
                <a:cs typeface="Lucida Sans Unicode" panose="020B0602030504020204" pitchFamily="34" charset="0"/>
              </a:rPr>
              <a:t>).</a:t>
            </a:r>
            <a:endParaRPr lang="en-US" dirty="0" smtClean="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Suffering Servant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229600" cy="4724400"/>
          </a:xfrm>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Those </a:t>
            </a:r>
            <a:r>
              <a:rPr lang="en-US" dirty="0" smtClean="0">
                <a:latin typeface="Lucida Sans Unicode" panose="020B0602030504020204" pitchFamily="34" charset="0"/>
                <a:cs typeface="Lucida Sans Unicode" panose="020B0602030504020204" pitchFamily="34" charset="0"/>
              </a:rPr>
              <a:t>who hear this story </a:t>
            </a:r>
            <a:r>
              <a:rPr lang="en-US" dirty="0">
                <a:latin typeface="Lucida Sans Unicode" panose="020B0602030504020204" pitchFamily="34" charset="0"/>
                <a:cs typeface="Lucida Sans Unicode" panose="020B0602030504020204" pitchFamily="34" charset="0"/>
              </a:rPr>
              <a:t>of </a:t>
            </a:r>
            <a:r>
              <a:rPr lang="en-US" dirty="0" smtClean="0">
                <a:latin typeface="Lucida Sans Unicode" panose="020B0602030504020204" pitchFamily="34" charset="0"/>
                <a:cs typeface="Lucida Sans Unicode" panose="020B0602030504020204" pitchFamily="34" charset="0"/>
              </a:rPr>
              <a:t>the suffering Servant will </a:t>
            </a:r>
            <a:r>
              <a:rPr lang="en-US" dirty="0">
                <a:latin typeface="Lucida Sans Unicode" panose="020B0602030504020204" pitchFamily="34" charset="0"/>
                <a:cs typeface="Lucida Sans Unicode" panose="020B0602030504020204" pitchFamily="34" charset="0"/>
              </a:rPr>
              <a:t>be astonished, startled, rendered speechless (52:14-15</a:t>
            </a:r>
            <a:r>
              <a:rPr lang="en-US"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“Sprinkle” in 52:15 rendered “startle” in RSV</a:t>
            </a:r>
            <a:r>
              <a:rPr lang="en-US" sz="22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Others would not believe— “who has believed our report?” (53:1). Why should they have believed?</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96794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Foreshadowing</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Isaiah 52:7 quoted in Romans </a:t>
            </a:r>
            <a:r>
              <a:rPr lang="en-US" dirty="0" smtClean="0">
                <a:latin typeface="Lucida Sans Unicode" panose="020B0602030504020204" pitchFamily="34" charset="0"/>
                <a:cs typeface="Lucida Sans Unicode" panose="020B0602030504020204" pitchFamily="34" charset="0"/>
              </a:rPr>
              <a:t>10:15; the latter half of 52:10 quoted in Luke 3:6.</a:t>
            </a:r>
            <a:endParaRPr lang="en-US" dirty="0" smtClean="0">
              <a:latin typeface="Lucida Sans Unicode" panose="020B0602030504020204" pitchFamily="34" charset="0"/>
              <a:cs typeface="Lucida Sans Unicode" panose="020B0602030504020204" pitchFamily="34" charset="0"/>
            </a:endParaRP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LORD has made bare His holy arm…” (52:10), </a:t>
            </a:r>
            <a:r>
              <a:rPr lang="en-US" dirty="0" smtClean="0">
                <a:latin typeface="Lucida Sans Unicode" panose="020B0602030504020204" pitchFamily="34" charset="0"/>
                <a:cs typeface="Lucida Sans Unicode" panose="020B0602030504020204" pitchFamily="34" charset="0"/>
              </a:rPr>
              <a:t>used also in </a:t>
            </a:r>
            <a:r>
              <a:rPr lang="en-US" dirty="0" smtClean="0">
                <a:latin typeface="Lucida Sans Unicode" panose="020B0602030504020204" pitchFamily="34" charset="0"/>
                <a:cs typeface="Lucida Sans Unicode" panose="020B0602030504020204" pitchFamily="34" charset="0"/>
              </a:rPr>
              <a:t>53:1, </a:t>
            </a:r>
            <a:r>
              <a:rPr lang="en-US" dirty="0" smtClean="0">
                <a:latin typeface="Lucida Sans Unicode" panose="020B0602030504020204" pitchFamily="34" charset="0"/>
                <a:cs typeface="Lucida Sans Unicode" panose="020B0602030504020204" pitchFamily="34" charset="0"/>
              </a:rPr>
              <a:t>in </a:t>
            </a:r>
            <a:r>
              <a:rPr lang="en-US" dirty="0" smtClean="0">
                <a:latin typeface="Lucida Sans Unicode" panose="020B0602030504020204" pitchFamily="34" charset="0"/>
                <a:cs typeface="Lucida Sans Unicode" panose="020B0602030504020204" pitchFamily="34" charset="0"/>
              </a:rPr>
              <a:t>reference to </a:t>
            </a:r>
            <a:r>
              <a:rPr lang="en-US" dirty="0" smtClean="0">
                <a:latin typeface="Lucida Sans Unicode" panose="020B0602030504020204" pitchFamily="34" charset="0"/>
                <a:cs typeface="Lucida Sans Unicode" panose="020B0602030504020204" pitchFamily="34" charset="0"/>
              </a:rPr>
              <a:t>the </a:t>
            </a:r>
            <a:r>
              <a:rPr lang="en-US" dirty="0" smtClean="0">
                <a:latin typeface="Lucida Sans Unicode" panose="020B0602030504020204" pitchFamily="34" charset="0"/>
                <a:cs typeface="Lucida Sans Unicode" panose="020B0602030504020204" pitchFamily="34" charset="0"/>
              </a:rPr>
              <a:t>Messiah.</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Redeemed from captivity (52:2).</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Redeemed without money (52:3).</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Redeemed and rejoicing (52:8-9</a:t>
            </a:r>
            <a:r>
              <a:rPr lang="en-US" dirty="0" smtClean="0">
                <a:latin typeface="Lucida Sans Unicode" panose="020B0602030504020204" pitchFamily="34" charset="0"/>
                <a:cs typeface="Lucida Sans Unicode" panose="020B0602030504020204" pitchFamily="34" charset="0"/>
              </a:rPr>
              <a:t>).</a:t>
            </a:r>
            <a:endParaRPr lang="en-US" dirty="0" smtClean="0">
              <a:latin typeface="Lucida Sans Unicode" panose="020B0602030504020204" pitchFamily="34" charset="0"/>
              <a:cs typeface="Lucida Sans Unicode" panose="020B0602030504020204" pitchFamily="34" charset="0"/>
            </a:endParaRP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Putting off (52:11) and putting on (52:1).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Questions</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For what had Jerusalem sold herself and how would they be redeemed?</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“You have sold yourselves for nothing, and you shall be redeemed without money” (52:3).</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“He shall build My city and let My exiles go free, not for price nor reward” (45:13).</a:t>
            </a:r>
            <a:endParaRPr lang="en-US" sz="2200"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“For your iniquities you have sold yourselves…” (50:1).</a:t>
            </a:r>
          </a:p>
        </p:txBody>
      </p:sp>
    </p:spTree>
    <p:extLst>
      <p:ext uri="{BB962C8B-B14F-4D97-AF65-F5344CB8AC3E}">
        <p14:creationId xmlns:p14="http://schemas.microsoft.com/office/powerpoint/2010/main" val="219459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Questions</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two things would be published by those with “beautiful” feet?</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“How beautiful upon the mountains are the feet of him who brings good news, who proclaims peace, who brings glad tidings of good things, who proclaims salvation, who says to Zion, ‘Your God reigns!’” (52:7).</a:t>
            </a:r>
          </a:p>
        </p:txBody>
      </p:sp>
    </p:spTree>
    <p:extLst>
      <p:ext uri="{BB962C8B-B14F-4D97-AF65-F5344CB8AC3E}">
        <p14:creationId xmlns:p14="http://schemas.microsoft.com/office/powerpoint/2010/main" val="78229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Questions</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Before whom had God “made bare His holy arm” and what shall be seen?</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 LORD has made bare His holy arm in the eyes of all the nations; and all the ends of the earth shall see the salvation of our God” (52:10).</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Note the reference to His “arm” in 53:1.</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“Behold the Lord God shall come with a strong hand, and His </a:t>
            </a:r>
            <a:r>
              <a:rPr lang="en-US" sz="2200" b="1" dirty="0" smtClean="0">
                <a:latin typeface="Lucida Sans Unicode" panose="020B0602030504020204" pitchFamily="34" charset="0"/>
                <a:cs typeface="Lucida Sans Unicode" panose="020B0602030504020204" pitchFamily="34" charset="0"/>
              </a:rPr>
              <a:t>arm</a:t>
            </a:r>
            <a:r>
              <a:rPr lang="en-US" sz="2200" dirty="0" smtClean="0">
                <a:latin typeface="Lucida Sans Unicode" panose="020B0602030504020204" pitchFamily="34" charset="0"/>
                <a:cs typeface="Lucida Sans Unicode" panose="020B0602030504020204" pitchFamily="34" charset="0"/>
              </a:rPr>
              <a:t> shall rule for Him…He will gather the lambs with His </a:t>
            </a:r>
            <a:r>
              <a:rPr lang="en-US" sz="2200" b="1" dirty="0" smtClean="0">
                <a:latin typeface="Lucida Sans Unicode" panose="020B0602030504020204" pitchFamily="34" charset="0"/>
                <a:cs typeface="Lucida Sans Unicode" panose="020B0602030504020204" pitchFamily="34" charset="0"/>
              </a:rPr>
              <a:t>arm</a:t>
            </a:r>
            <a:r>
              <a:rPr lang="en-US" sz="2200" dirty="0" smtClean="0">
                <a:latin typeface="Lucida Sans Unicode" panose="020B0602030504020204" pitchFamily="34" charset="0"/>
                <a:cs typeface="Lucida Sans Unicode" panose="020B0602030504020204" pitchFamily="34" charset="0"/>
              </a:rPr>
              <a:t>” (40:10-11).</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9012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Questions</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How would people leave the land of captivity?</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“Depart! Depart! Go out from there, touch no unclean thing; go out from the midst of her, be clean, you who bear the vessels of the LORD. For you shall not go out with haste, nor go by flight; for the LORD will go before you, and the God of Israel will be your rear guard” (52:11-12).</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“Put on your beautiful garments…” (52:1).</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9487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000" cap="none" dirty="0" smtClean="0">
                <a:latin typeface="Lucida Sans Unicode" panose="020B0602030504020204" pitchFamily="34" charset="0"/>
                <a:cs typeface="Lucida Sans Unicode" panose="020B0602030504020204" pitchFamily="34" charset="0"/>
              </a:rPr>
              <a:t>The Suffering Servant</a:t>
            </a:r>
            <a:endParaRPr lang="en-US" sz="40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Isaiah 52:13-53:12</a:t>
            </a:r>
            <a:endParaRPr lang="en-US" sz="3600" dirty="0">
              <a:solidFill>
                <a:schemeClr val="tx1"/>
              </a:solidFill>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Outline of the </a:t>
            </a:r>
            <a:r>
              <a:rPr lang="en-US" sz="3600" dirty="0" smtClean="0">
                <a:solidFill>
                  <a:schemeClr val="tx1"/>
                </a:solidFill>
                <a:latin typeface="Lucida Sans Unicode" panose="020B0602030504020204" pitchFamily="34" charset="0"/>
                <a:cs typeface="Lucida Sans Unicode" panose="020B0602030504020204" pitchFamily="34" charset="0"/>
              </a:rPr>
              <a:t>Suffering Servant Text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spcBef>
                <a:spcPts val="0"/>
              </a:spcBef>
              <a:spcAft>
                <a:spcPts val="3600"/>
              </a:spcAft>
            </a:pPr>
            <a:r>
              <a:rPr lang="en-US" sz="2800" dirty="0" smtClean="0">
                <a:latin typeface="Lucida Sans Unicode" panose="020B0602030504020204" pitchFamily="34" charset="0"/>
                <a:cs typeface="Lucida Sans Unicode" panose="020B0602030504020204" pitchFamily="34" charset="0"/>
              </a:rPr>
              <a:t>His impact (52:13-15)</a:t>
            </a:r>
          </a:p>
          <a:p>
            <a:pPr>
              <a:spcBef>
                <a:spcPts val="0"/>
              </a:spcBef>
              <a:spcAft>
                <a:spcPts val="3600"/>
              </a:spcAft>
            </a:pPr>
            <a:r>
              <a:rPr lang="en-US" sz="2800" dirty="0" smtClean="0">
                <a:latin typeface="Lucida Sans Unicode" panose="020B0602030504020204" pitchFamily="34" charset="0"/>
                <a:cs typeface="Lucida Sans Unicode" panose="020B0602030504020204" pitchFamily="34" charset="0"/>
              </a:rPr>
              <a:t>His rejection (53:1-3)</a:t>
            </a:r>
          </a:p>
          <a:p>
            <a:pPr>
              <a:spcBef>
                <a:spcPts val="0"/>
              </a:spcBef>
              <a:spcAft>
                <a:spcPts val="3600"/>
              </a:spcAft>
            </a:pPr>
            <a:r>
              <a:rPr lang="en-US" sz="2800" dirty="0" smtClean="0">
                <a:latin typeface="Lucida Sans Unicode" panose="020B0602030504020204" pitchFamily="34" charset="0"/>
                <a:cs typeface="Lucida Sans Unicode" panose="020B0602030504020204" pitchFamily="34" charset="0"/>
              </a:rPr>
              <a:t>His suffering (53:4-6)</a:t>
            </a:r>
          </a:p>
          <a:p>
            <a:pPr>
              <a:spcBef>
                <a:spcPts val="0"/>
              </a:spcBef>
              <a:spcAft>
                <a:spcPts val="3600"/>
              </a:spcAft>
            </a:pPr>
            <a:r>
              <a:rPr lang="en-US" sz="2800" dirty="0" smtClean="0">
                <a:latin typeface="Lucida Sans Unicode" panose="020B0602030504020204" pitchFamily="34" charset="0"/>
                <a:cs typeface="Lucida Sans Unicode" panose="020B0602030504020204" pitchFamily="34" charset="0"/>
              </a:rPr>
              <a:t>His submission (53:7-9)</a:t>
            </a:r>
          </a:p>
          <a:p>
            <a:pPr>
              <a:spcBef>
                <a:spcPts val="0"/>
              </a:spcBef>
              <a:spcAft>
                <a:spcPts val="3600"/>
              </a:spcAft>
            </a:pPr>
            <a:r>
              <a:rPr lang="en-US" sz="2800" dirty="0" smtClean="0">
                <a:latin typeface="Lucida Sans Unicode" panose="020B0602030504020204" pitchFamily="34" charset="0"/>
                <a:cs typeface="Lucida Sans Unicode" panose="020B0602030504020204" pitchFamily="34" charset="0"/>
              </a:rPr>
              <a:t>His reward (53:10-12)</a:t>
            </a:r>
            <a:endParaRPr lang="en-US" sz="28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446</TotalTime>
  <Words>1000</Words>
  <Application>Microsoft Office PowerPoint</Application>
  <PresentationFormat>On-screen Show (4:3)</PresentationFormat>
  <Paragraphs>69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Isaiah 52-53</vt:lpstr>
      <vt:lpstr>Redemption—Physical and Spiritual</vt:lpstr>
      <vt:lpstr>Foreshadowing</vt:lpstr>
      <vt:lpstr>Questions</vt:lpstr>
      <vt:lpstr>Questions</vt:lpstr>
      <vt:lpstr>Questions</vt:lpstr>
      <vt:lpstr>Questions</vt:lpstr>
      <vt:lpstr>The Suffering Servant</vt:lpstr>
      <vt:lpstr>Outline of the Suffering Servant Text</vt:lpstr>
      <vt:lpstr>The Suffering Servant</vt:lpstr>
      <vt:lpstr>The Suffering Servant</vt:lpstr>
      <vt:lpstr>The Suffering Servant</vt:lpstr>
      <vt:lpstr>The Suffering Servant</vt:lpstr>
      <vt:lpstr>The Suffering Servant</vt:lpstr>
      <vt:lpstr>The Suffering Servant</vt:lpstr>
      <vt:lpstr>The Suffering Servant</vt:lpstr>
      <vt:lpstr>The Suffering Servant</vt:lpstr>
      <vt:lpstr>The Suffering Servant</vt:lpstr>
      <vt:lpstr>The Suffering Servant</vt:lpstr>
      <vt:lpstr>The Suffering Servant</vt:lpstr>
      <vt:lpstr>The Suffering Servant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Suffering Servant</dc:title>
  <dc:creator>Bryan</dc:creator>
  <cp:lastModifiedBy>Bryan</cp:lastModifiedBy>
  <cp:revision>29</cp:revision>
  <dcterms:created xsi:type="dcterms:W3CDTF">2010-08-31T15:12:07Z</dcterms:created>
  <dcterms:modified xsi:type="dcterms:W3CDTF">2016-11-30T22:19:27Z</dcterms:modified>
</cp:coreProperties>
</file>