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7" r:id="rId2"/>
    <p:sldId id="261" r:id="rId3"/>
    <p:sldId id="269" r:id="rId4"/>
    <p:sldId id="256" r:id="rId5"/>
    <p:sldId id="258" r:id="rId6"/>
    <p:sldId id="259" r:id="rId7"/>
    <p:sldId id="260" r:id="rId8"/>
    <p:sldId id="267" r:id="rId9"/>
    <p:sldId id="264" r:id="rId10"/>
    <p:sldId id="265" r:id="rId11"/>
    <p:sldId id="266" r:id="rId12"/>
    <p:sldId id="26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7C6AAFA-DB7C-481E-A614-24A57646C86F}" type="datetimeFigureOut">
              <a:rPr lang="en-US" smtClean="0"/>
              <a:t>11/10/2016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451E076-4545-4F39-BD48-084035D74547}" type="slidenum">
              <a:rPr lang="en-US" smtClean="0"/>
              <a:t>‹#›</a:t>
            </a:fld>
            <a:endParaRPr lang="en-US"/>
          </a:p>
        </p:txBody>
      </p:sp>
    </p:spTree>
    <p:extLst>
      <p:ext uri="{BB962C8B-B14F-4D97-AF65-F5344CB8AC3E}">
        <p14:creationId xmlns:p14="http://schemas.microsoft.com/office/powerpoint/2010/main" val="13698594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6BBE8F-684E-4229-90BB-15AC9E2B1475}"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2D2-2F3B-4382-8DEE-4D0FE79323CA}"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BBE8F-684E-4229-90BB-15AC9E2B1475}"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2D2-2F3B-4382-8DEE-4D0FE79323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BBE8F-684E-4229-90BB-15AC9E2B1475}"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2D2-2F3B-4382-8DEE-4D0FE79323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BBE8F-684E-4229-90BB-15AC9E2B1475}"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2D2-2F3B-4382-8DEE-4D0FE79323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BBE8F-684E-4229-90BB-15AC9E2B1475}"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2D2-2F3B-4382-8DEE-4D0FE79323CA}"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6BBE8F-684E-4229-90BB-15AC9E2B1475}" type="datetimeFigureOut">
              <a:rPr lang="en-US" smtClean="0"/>
              <a:pPr/>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7F2D2-2F3B-4382-8DEE-4D0FE79323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6BBE8F-684E-4229-90BB-15AC9E2B1475}" type="datetimeFigureOut">
              <a:rPr lang="en-US" smtClean="0"/>
              <a:pPr/>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F7F2D2-2F3B-4382-8DEE-4D0FE79323CA}"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6BBE8F-684E-4229-90BB-15AC9E2B1475}" type="datetimeFigureOut">
              <a:rPr lang="en-US" smtClean="0"/>
              <a:pPr/>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F7F2D2-2F3B-4382-8DEE-4D0FE79323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BBE8F-684E-4229-90BB-15AC9E2B1475}" type="datetimeFigureOut">
              <a:rPr lang="en-US" smtClean="0"/>
              <a:pPr/>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F7F2D2-2F3B-4382-8DEE-4D0FE79323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BBE8F-684E-4229-90BB-15AC9E2B1475}" type="datetimeFigureOut">
              <a:rPr lang="en-US" smtClean="0"/>
              <a:pPr/>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7F2D2-2F3B-4382-8DEE-4D0FE79323CA}"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BBE8F-684E-4229-90BB-15AC9E2B1475}" type="datetimeFigureOut">
              <a:rPr lang="en-US" smtClean="0"/>
              <a:pPr/>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7F2D2-2F3B-4382-8DEE-4D0FE79323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A6BBE8F-684E-4229-90BB-15AC9E2B1475}" type="datetimeFigureOut">
              <a:rPr lang="en-US" smtClean="0"/>
              <a:pPr/>
              <a:t>11/10/2016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1F7F2D2-2F3B-4382-8DEE-4D0FE79323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Isaiah 44-45</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200" dirty="0" smtClean="0">
                <a:solidFill>
                  <a:schemeClr val="tx1"/>
                </a:solidFill>
                <a:latin typeface="Lucida Sans Unicode" panose="020B0602030504020204" pitchFamily="34" charset="0"/>
                <a:cs typeface="Lucida Sans Unicode" panose="020B0602030504020204" pitchFamily="34" charset="0"/>
              </a:rPr>
              <a:t>Lesson 18</a:t>
            </a:r>
            <a:endParaRPr lang="en-US" sz="3200" dirty="0">
              <a:solidFill>
                <a:schemeClr val="tx1"/>
              </a:solidFill>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Idols of the Enlightened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Can hobbies/recreation become an idol?</a:t>
            </a:r>
          </a:p>
          <a:p>
            <a:pPr lvl="1">
              <a:lnSpc>
                <a:spcPct val="125000"/>
              </a:lnSpc>
              <a:spcBef>
                <a:spcPts val="0"/>
              </a:spcBef>
              <a:spcAft>
                <a:spcPts val="3000"/>
              </a:spcAft>
            </a:pPr>
            <a:r>
              <a:rPr lang="en-US" sz="2200" dirty="0" smtClean="0">
                <a:latin typeface="Lucida Sans Unicode" panose="020B0602030504020204" pitchFamily="34" charset="0"/>
                <a:cs typeface="Lucida Sans Unicode" panose="020B0602030504020204" pitchFamily="34" charset="0"/>
              </a:rPr>
              <a:t>How can we tell when they’ve reached that status?</a:t>
            </a:r>
          </a:p>
          <a:p>
            <a:pPr lvl="1">
              <a:lnSpc>
                <a:spcPct val="125000"/>
              </a:lnSpc>
              <a:spcBef>
                <a:spcPts val="0"/>
              </a:spcBef>
              <a:spcAft>
                <a:spcPts val="3000"/>
              </a:spcAft>
            </a:pPr>
            <a:r>
              <a:rPr lang="en-US" sz="2200" dirty="0" smtClean="0">
                <a:latin typeface="Lucida Sans Unicode" panose="020B0602030504020204" pitchFamily="34" charset="0"/>
                <a:cs typeface="Lucida Sans Unicode" panose="020B0602030504020204" pitchFamily="34" charset="0"/>
              </a:rPr>
              <a:t>“lovers of pleasure rather than lovers of God”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(2 Timothy 3:4).</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7285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Idols of the Enlightened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 about money/things/possessions?</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“Therefore put to death your members which are on the earth…covetousness, which is idolatry” (Col. 3:5).</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Problem for the rich fool (Luke 12:15-21); and the rich man (Luke 16:19-31).</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When is someone covetous?</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9498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Idols of the Enlightened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Is it possible to idolize individuals? (entertainers, politicians, preachers, coaches, etc.)</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How do we know when we’ve esteemed them too highly?</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47398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Isaiah 44-45: “There Is No Other”</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200" dirty="0">
                <a:solidFill>
                  <a:schemeClr val="tx1"/>
                </a:solidFill>
                <a:latin typeface="Lucida Sans Unicode" panose="020B0602030504020204" pitchFamily="34" charset="0"/>
                <a:cs typeface="Lucida Sans Unicode" panose="020B0602030504020204" pitchFamily="34" charset="0"/>
              </a:rPr>
              <a:t>(44:8; 45:5-6, 14, 18, </a:t>
            </a:r>
            <a:r>
              <a:rPr lang="en-US" sz="3200" dirty="0" smtClean="0">
                <a:solidFill>
                  <a:schemeClr val="tx1"/>
                </a:solidFill>
                <a:latin typeface="Lucida Sans Unicode" panose="020B0602030504020204" pitchFamily="34" charset="0"/>
                <a:cs typeface="Lucida Sans Unicode" panose="020B0602030504020204" pitchFamily="34" charset="0"/>
              </a:rPr>
              <a:t>21)</a:t>
            </a:r>
            <a:endParaRPr lang="en-US" sz="3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06625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Some Biting (Sardonic) Humor</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200" dirty="0" smtClean="0">
                <a:solidFill>
                  <a:schemeClr val="tx1"/>
                </a:solidFill>
                <a:latin typeface="Lucida Sans Unicode" panose="020B0602030504020204" pitchFamily="34" charset="0"/>
                <a:cs typeface="Lucida Sans Unicode" panose="020B0602030504020204" pitchFamily="34" charset="0"/>
              </a:rPr>
              <a:t>Isaiah 44:14-20</a:t>
            </a:r>
            <a:endParaRPr lang="en-US" sz="3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41303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3600" dirty="0" smtClean="0">
                <a:latin typeface="Lucida Sans Unicode" panose="020B0602030504020204" pitchFamily="34" charset="0"/>
                <a:cs typeface="Lucida Sans Unicode" panose="020B0602030504020204" pitchFamily="34" charset="0"/>
              </a:rPr>
              <a:t>God vs. Idols</a:t>
            </a:r>
            <a:endParaRPr lang="en-US" sz="3600" dirty="0">
              <a:latin typeface="Lucida Sans Unicode" panose="020B0602030504020204" pitchFamily="34" charset="0"/>
              <a:cs typeface="Lucida Sans Unicode" panose="020B0602030504020204" pitchFamily="34" charset="0"/>
            </a:endParaRPr>
          </a:p>
        </p:txBody>
      </p:sp>
      <p:sp>
        <p:nvSpPr>
          <p:cNvPr id="5" name="Text Placeholder 4"/>
          <p:cNvSpPr>
            <a:spLocks noGrp="1"/>
          </p:cNvSpPr>
          <p:nvPr>
            <p:ph type="body" idx="1"/>
          </p:nvPr>
        </p:nvSpPr>
        <p:spPr/>
        <p:txBody>
          <a:bodyPr anchor="t">
            <a:normAutofit/>
          </a:bodyPr>
          <a:lstStyle/>
          <a:p>
            <a:pPr algn="ctr"/>
            <a:r>
              <a:rPr lang="en-US" sz="2800" dirty="0" smtClean="0">
                <a:latin typeface="Lucida Sans Unicode" panose="020B0602030504020204" pitchFamily="34" charset="0"/>
                <a:cs typeface="Lucida Sans Unicode" panose="020B0602030504020204" pitchFamily="34" charset="0"/>
              </a:rPr>
              <a:t>God</a:t>
            </a:r>
            <a:endParaRPr lang="en-US" sz="2800" dirty="0">
              <a:latin typeface="Lucida Sans Unicode" panose="020B0602030504020204" pitchFamily="34" charset="0"/>
              <a:cs typeface="Lucida Sans Unicode" panose="020B0602030504020204" pitchFamily="34" charset="0"/>
            </a:endParaRPr>
          </a:p>
        </p:txBody>
      </p:sp>
      <p:sp>
        <p:nvSpPr>
          <p:cNvPr id="10" name="Content Placeholder 9"/>
          <p:cNvSpPr>
            <a:spLocks noGrp="1"/>
          </p:cNvSpPr>
          <p:nvPr>
            <p:ph sz="half" idx="2"/>
          </p:nvPr>
        </p:nvSpPr>
        <p:spPr/>
        <p:txBody>
          <a:bodyPr anchor="t">
            <a:normAutofit/>
          </a:bodyPr>
          <a:lstStyle/>
          <a:p>
            <a:pPr>
              <a:lnSpc>
                <a:spcPct val="11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A </a:t>
            </a:r>
            <a:r>
              <a:rPr lang="en-US" sz="2200" dirty="0" smtClean="0">
                <a:latin typeface="Lucida Sans Unicode" panose="020B0602030504020204" pitchFamily="34" charset="0"/>
                <a:cs typeface="Lucida Sans Unicode" panose="020B0602030504020204" pitchFamily="34" charset="0"/>
              </a:rPr>
              <a:t>Rock </a:t>
            </a:r>
            <a:r>
              <a:rPr lang="en-US" sz="2200" dirty="0">
                <a:latin typeface="Lucida Sans Unicode" panose="020B0602030504020204" pitchFamily="34" charset="0"/>
                <a:cs typeface="Lucida Sans Unicode" panose="020B0602030504020204" pitchFamily="34" charset="0"/>
              </a:rPr>
              <a:t>(44:8</a:t>
            </a:r>
            <a:r>
              <a:rPr lang="en-US" sz="2200" dirty="0" smtClean="0">
                <a:latin typeface="Lucida Sans Unicode" panose="020B0602030504020204" pitchFamily="34" charset="0"/>
                <a:cs typeface="Lucida Sans Unicode" panose="020B0602030504020204" pitchFamily="34" charset="0"/>
              </a:rPr>
              <a:t>)</a:t>
            </a:r>
          </a:p>
          <a:p>
            <a:pPr>
              <a:lnSpc>
                <a:spcPct val="11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Speaks righteousness, declares what is right (45:19</a:t>
            </a:r>
            <a:r>
              <a:rPr lang="en-US" sz="2200" dirty="0" smtClean="0">
                <a:latin typeface="Lucida Sans Unicode" panose="020B0602030504020204" pitchFamily="34" charset="0"/>
                <a:cs typeface="Lucida Sans Unicode" panose="020B0602030504020204" pitchFamily="34" charset="0"/>
              </a:rPr>
              <a:t>)</a:t>
            </a:r>
          </a:p>
          <a:p>
            <a:pPr>
              <a:lnSpc>
                <a:spcPct val="11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Maker </a:t>
            </a:r>
            <a:r>
              <a:rPr lang="en-US" sz="2200" dirty="0">
                <a:latin typeface="Lucida Sans Unicode" panose="020B0602030504020204" pitchFamily="34" charset="0"/>
                <a:cs typeface="Lucida Sans Unicode" panose="020B0602030504020204" pitchFamily="34" charset="0"/>
              </a:rPr>
              <a:t>of all things (</a:t>
            </a:r>
            <a:r>
              <a:rPr lang="en-US" sz="2200" dirty="0" smtClean="0">
                <a:latin typeface="Lucida Sans Unicode" panose="020B0602030504020204" pitchFamily="34" charset="0"/>
                <a:cs typeface="Lucida Sans Unicode" panose="020B0602030504020204" pitchFamily="34" charset="0"/>
              </a:rPr>
              <a:t>44:24; see one application in 45:9-10)</a:t>
            </a:r>
          </a:p>
          <a:p>
            <a:pPr>
              <a:lnSpc>
                <a:spcPct val="11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Saves</a:t>
            </a:r>
            <a:r>
              <a:rPr lang="en-US" sz="2200" dirty="0">
                <a:latin typeface="Lucida Sans Unicode" panose="020B0602030504020204" pitchFamily="34" charset="0"/>
                <a:cs typeface="Lucida Sans Unicode" panose="020B0602030504020204" pitchFamily="34" charset="0"/>
              </a:rPr>
              <a:t>, redeems, blots out sin (44:22; 45:17</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p:txBody>
      </p:sp>
      <p:sp>
        <p:nvSpPr>
          <p:cNvPr id="7" name="Text Placeholder 6"/>
          <p:cNvSpPr>
            <a:spLocks noGrp="1"/>
          </p:cNvSpPr>
          <p:nvPr>
            <p:ph type="body" sz="quarter" idx="3"/>
          </p:nvPr>
        </p:nvSpPr>
        <p:spPr/>
        <p:txBody>
          <a:bodyPr anchor="t">
            <a:normAutofit/>
          </a:bodyPr>
          <a:lstStyle/>
          <a:p>
            <a:pPr algn="ctr"/>
            <a:r>
              <a:rPr lang="en-US" sz="2800" dirty="0" smtClean="0">
                <a:latin typeface="Lucida Sans Unicode" panose="020B0602030504020204" pitchFamily="34" charset="0"/>
                <a:cs typeface="Lucida Sans Unicode" panose="020B0602030504020204" pitchFamily="34" charset="0"/>
              </a:rPr>
              <a:t>Idols</a:t>
            </a:r>
            <a:endParaRPr lang="en-US" sz="2800" dirty="0">
              <a:latin typeface="Lucida Sans Unicode" panose="020B0602030504020204" pitchFamily="34" charset="0"/>
              <a:cs typeface="Lucida Sans Unicode" panose="020B0602030504020204" pitchFamily="34" charset="0"/>
            </a:endParaRPr>
          </a:p>
        </p:txBody>
      </p:sp>
      <p:sp>
        <p:nvSpPr>
          <p:cNvPr id="8" name="Content Placeholder 7"/>
          <p:cNvSpPr>
            <a:spLocks noGrp="1"/>
          </p:cNvSpPr>
          <p:nvPr>
            <p:ph sz="quarter" idx="4"/>
          </p:nvPr>
        </p:nvSpPr>
        <p:spPr/>
        <p:txBody>
          <a:bodyPr anchor="t">
            <a:normAutofit/>
          </a:bodyPr>
          <a:lstStyle/>
          <a:p>
            <a:pPr>
              <a:spcBef>
                <a:spcPts val="0"/>
              </a:spcBef>
              <a:spcAft>
                <a:spcPts val="4200"/>
              </a:spcAft>
            </a:pPr>
            <a:r>
              <a:rPr lang="en-US" sz="2200" dirty="0">
                <a:latin typeface="Lucida Sans Unicode" panose="020B0602030504020204" pitchFamily="34" charset="0"/>
                <a:cs typeface="Lucida Sans Unicode" panose="020B0602030504020204" pitchFamily="34" charset="0"/>
              </a:rPr>
              <a:t>A block of wood (44:19</a:t>
            </a:r>
            <a:r>
              <a:rPr lang="en-US" sz="2200" dirty="0" smtClean="0">
                <a:latin typeface="Lucida Sans Unicode" panose="020B0602030504020204" pitchFamily="34" charset="0"/>
                <a:cs typeface="Lucida Sans Unicode" panose="020B0602030504020204" pitchFamily="34" charset="0"/>
              </a:rPr>
              <a:t>)</a:t>
            </a:r>
          </a:p>
          <a:p>
            <a:pPr>
              <a:spcBef>
                <a:spcPts val="0"/>
              </a:spcBef>
              <a:spcAft>
                <a:spcPts val="6600"/>
              </a:spcAft>
            </a:pPr>
            <a:r>
              <a:rPr lang="en-US" sz="2200" dirty="0" smtClean="0">
                <a:latin typeface="Lucida Sans Unicode" panose="020B0602030504020204" pitchFamily="34" charset="0"/>
                <a:cs typeface="Lucida Sans Unicode" panose="020B0602030504020204" pitchFamily="34" charset="0"/>
              </a:rPr>
              <a:t>A </a:t>
            </a:r>
            <a:r>
              <a:rPr lang="en-US" sz="2200" dirty="0">
                <a:latin typeface="Lucida Sans Unicode" panose="020B0602030504020204" pitchFamily="34" charset="0"/>
                <a:cs typeface="Lucida Sans Unicode" panose="020B0602030504020204" pitchFamily="34" charset="0"/>
              </a:rPr>
              <a:t>lie (</a:t>
            </a:r>
            <a:r>
              <a:rPr lang="en-US" sz="2200" dirty="0" smtClean="0">
                <a:latin typeface="Lucida Sans Unicode" panose="020B0602030504020204" pitchFamily="34" charset="0"/>
                <a:cs typeface="Lucida Sans Unicode" panose="020B0602030504020204" pitchFamily="34" charset="0"/>
              </a:rPr>
              <a:t>44:20)</a:t>
            </a:r>
          </a:p>
          <a:p>
            <a:pPr>
              <a:spcBef>
                <a:spcPts val="0"/>
              </a:spcBef>
              <a:spcAft>
                <a:spcPts val="7200"/>
              </a:spcAft>
            </a:pPr>
            <a:r>
              <a:rPr lang="en-US" sz="2200" dirty="0" smtClean="0">
                <a:latin typeface="Lucida Sans Unicode" panose="020B0602030504020204" pitchFamily="34" charset="0"/>
                <a:cs typeface="Lucida Sans Unicode" panose="020B0602030504020204" pitchFamily="34" charset="0"/>
              </a:rPr>
              <a:t>Made by man (44:9-20)</a:t>
            </a:r>
          </a:p>
          <a:p>
            <a:pPr>
              <a:spcBef>
                <a:spcPts val="0"/>
              </a:spcBef>
              <a:spcAft>
                <a:spcPts val="4200"/>
              </a:spcAft>
            </a:pPr>
            <a:r>
              <a:rPr lang="en-US" sz="2200" dirty="0" smtClean="0">
                <a:latin typeface="Lucida Sans Unicode" panose="020B0602030504020204" pitchFamily="34" charset="0"/>
                <a:cs typeface="Lucida Sans Unicode" panose="020B0602030504020204" pitchFamily="34" charset="0"/>
              </a:rPr>
              <a:t>Cannot </a:t>
            </a:r>
            <a:r>
              <a:rPr lang="en-US" sz="2200" dirty="0">
                <a:latin typeface="Lucida Sans Unicode" panose="020B0602030504020204" pitchFamily="34" charset="0"/>
                <a:cs typeface="Lucida Sans Unicode" panose="020B0602030504020204" pitchFamily="34" charset="0"/>
              </a:rPr>
              <a:t>save </a:t>
            </a:r>
            <a:r>
              <a:rPr lang="en-US" sz="2200" dirty="0" smtClean="0">
                <a:latin typeface="Lucida Sans Unicode" panose="020B0602030504020204" pitchFamily="34" charset="0"/>
                <a:cs typeface="Lucida Sans Unicode" panose="020B0602030504020204" pitchFamily="34" charset="0"/>
              </a:rPr>
              <a:t>(</a:t>
            </a:r>
            <a:r>
              <a:rPr lang="en-US" sz="2200" dirty="0">
                <a:latin typeface="Lucida Sans Unicode" panose="020B0602030504020204" pitchFamily="34" charset="0"/>
                <a:cs typeface="Lucida Sans Unicode" panose="020B0602030504020204" pitchFamily="34" charset="0"/>
              </a:rPr>
              <a:t>45:20</a:t>
            </a:r>
            <a:r>
              <a:rPr lang="en-US" sz="2200" dirty="0" smtClean="0">
                <a:latin typeface="Lucida Sans Unicode" panose="020B0602030504020204" pitchFamily="34" charset="0"/>
                <a:cs typeface="Lucida Sans Unicode" panose="020B0602030504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smtClean="0">
                <a:latin typeface="Lucida Sans Unicode" panose="020B0602030504020204" pitchFamily="34" charset="0"/>
                <a:cs typeface="Lucida Sans Unicode" panose="020B0602030504020204" pitchFamily="34" charset="0"/>
              </a:rPr>
              <a:t>God vs. Idols</a:t>
            </a:r>
            <a:endParaRPr lang="en-US" sz="3600" dirty="0">
              <a:latin typeface="Lucida Sans Unicode" panose="020B0602030504020204" pitchFamily="34" charset="0"/>
              <a:cs typeface="Lucida Sans Unicode" panose="020B0602030504020204" pitchFamily="34" charset="0"/>
            </a:endParaRPr>
          </a:p>
        </p:txBody>
      </p:sp>
      <p:sp>
        <p:nvSpPr>
          <p:cNvPr id="5" name="Text Placeholder 4"/>
          <p:cNvSpPr>
            <a:spLocks noGrp="1"/>
          </p:cNvSpPr>
          <p:nvPr>
            <p:ph type="body" idx="1"/>
          </p:nvPr>
        </p:nvSpPr>
        <p:spPr/>
        <p:txBody>
          <a:bodyPr anchor="t">
            <a:normAutofit/>
          </a:bodyPr>
          <a:lstStyle/>
          <a:p>
            <a:pPr algn="ctr"/>
            <a:r>
              <a:rPr lang="en-US" sz="2800" dirty="0" smtClean="0">
                <a:latin typeface="Lucida Sans Unicode" panose="020B0602030504020204" pitchFamily="34" charset="0"/>
                <a:cs typeface="Lucida Sans Unicode" panose="020B0602030504020204" pitchFamily="34" charset="0"/>
              </a:rPr>
              <a:t>God</a:t>
            </a:r>
            <a:endParaRPr lang="en-US" sz="2800" dirty="0">
              <a:latin typeface="Lucida Sans Unicode" panose="020B0602030504020204" pitchFamily="34" charset="0"/>
              <a:cs typeface="Lucida Sans Unicode" panose="020B0602030504020204" pitchFamily="34" charset="0"/>
            </a:endParaRPr>
          </a:p>
        </p:txBody>
      </p:sp>
      <p:sp>
        <p:nvSpPr>
          <p:cNvPr id="10" name="Content Placeholder 9"/>
          <p:cNvSpPr>
            <a:spLocks noGrp="1"/>
          </p:cNvSpPr>
          <p:nvPr>
            <p:ph sz="half" idx="2"/>
          </p:nvPr>
        </p:nvSpPr>
        <p:spPr/>
        <p:txBody>
          <a:bodyPr>
            <a:noAutofit/>
          </a:bodyPr>
          <a:lstStyle/>
          <a:p>
            <a:pPr>
              <a:spcBef>
                <a:spcPts val="0"/>
              </a:spcBef>
              <a:spcAft>
                <a:spcPts val="3000"/>
              </a:spcAft>
            </a:pPr>
            <a:r>
              <a:rPr lang="en-US" sz="2200" dirty="0" smtClean="0">
                <a:latin typeface="Lucida Sans Unicode" panose="020B0602030504020204" pitchFamily="34" charset="0"/>
                <a:cs typeface="Lucida Sans Unicode" panose="020B0602030504020204" pitchFamily="34" charset="0"/>
              </a:rPr>
              <a:t>Declares future </a:t>
            </a:r>
            <a:r>
              <a:rPr lang="en-US" sz="2200" dirty="0">
                <a:latin typeface="Lucida Sans Unicode" panose="020B0602030504020204" pitchFamily="34" charset="0"/>
                <a:cs typeface="Lucida Sans Unicode" panose="020B0602030504020204" pitchFamily="34" charset="0"/>
              </a:rPr>
              <a:t>(</a:t>
            </a:r>
            <a:r>
              <a:rPr lang="en-US" sz="2200" dirty="0" smtClean="0">
                <a:latin typeface="Lucida Sans Unicode" panose="020B0602030504020204" pitchFamily="34" charset="0"/>
                <a:cs typeface="Lucida Sans Unicode" panose="020B0602030504020204" pitchFamily="34" charset="0"/>
              </a:rPr>
              <a:t>44:7-8)</a:t>
            </a:r>
          </a:p>
          <a:p>
            <a:pPr>
              <a:spcBef>
                <a:spcPts val="0"/>
              </a:spcBef>
              <a:spcAft>
                <a:spcPts val="3000"/>
              </a:spcAft>
            </a:pPr>
            <a:r>
              <a:rPr lang="en-US" sz="2200" dirty="0" smtClean="0">
                <a:latin typeface="Lucida Sans Unicode" panose="020B0602030504020204" pitchFamily="34" charset="0"/>
                <a:cs typeface="Lucida Sans Unicode" panose="020B0602030504020204" pitchFamily="34" charset="0"/>
              </a:rPr>
              <a:t>Blesses people—with His Spirit, righteousness</a:t>
            </a:r>
            <a:r>
              <a:rPr lang="en-US" sz="2200" dirty="0">
                <a:latin typeface="Lucida Sans Unicode" panose="020B0602030504020204" pitchFamily="34" charset="0"/>
                <a:cs typeface="Lucida Sans Unicode" panose="020B0602030504020204" pitchFamily="34" charset="0"/>
              </a:rPr>
              <a:t>, peace, strength, everlasting salvation (44:1-5; </a:t>
            </a:r>
            <a:r>
              <a:rPr lang="en-US" sz="2200" dirty="0" smtClean="0">
                <a:latin typeface="Lucida Sans Unicode" panose="020B0602030504020204" pitchFamily="34" charset="0"/>
                <a:cs typeface="Lucida Sans Unicode" panose="020B0602030504020204" pitchFamily="34" charset="0"/>
              </a:rPr>
              <a:t>45:24-25)</a:t>
            </a:r>
          </a:p>
          <a:p>
            <a:pPr>
              <a:spcBef>
                <a:spcPts val="0"/>
              </a:spcBef>
              <a:spcAft>
                <a:spcPts val="3000"/>
              </a:spcAft>
            </a:pPr>
            <a:r>
              <a:rPr lang="en-US" sz="2200" dirty="0" smtClean="0">
                <a:latin typeface="Lucida Sans Unicode" panose="020B0602030504020204" pitchFamily="34" charset="0"/>
                <a:cs typeface="Lucida Sans Unicode" panose="020B0602030504020204" pitchFamily="34" charset="0"/>
              </a:rPr>
              <a:t>Worshippers </a:t>
            </a:r>
            <a:r>
              <a:rPr lang="en-US" sz="2200" b="1" dirty="0">
                <a:latin typeface="Lucida Sans Unicode" panose="020B0602030504020204" pitchFamily="34" charset="0"/>
                <a:cs typeface="Lucida Sans Unicode" panose="020B0602030504020204" pitchFamily="34" charset="0"/>
              </a:rPr>
              <a:t>will</a:t>
            </a:r>
            <a:r>
              <a:rPr lang="en-US" sz="2200" dirty="0">
                <a:latin typeface="Lucida Sans Unicode" panose="020B0602030504020204" pitchFamily="34" charset="0"/>
                <a:cs typeface="Lucida Sans Unicode" panose="020B0602030504020204" pitchFamily="34" charset="0"/>
              </a:rPr>
              <a:t> </a:t>
            </a:r>
            <a:r>
              <a:rPr lang="en-US" sz="2200" b="1" dirty="0">
                <a:latin typeface="Lucida Sans Unicode" panose="020B0602030504020204" pitchFamily="34" charset="0"/>
                <a:cs typeface="Lucida Sans Unicode" panose="020B0602030504020204" pitchFamily="34" charset="0"/>
              </a:rPr>
              <a:t>not</a:t>
            </a:r>
            <a:r>
              <a:rPr lang="en-US" sz="2200" dirty="0">
                <a:latin typeface="Lucida Sans Unicode" panose="020B0602030504020204" pitchFamily="34" charset="0"/>
                <a:cs typeface="Lucida Sans Unicode" panose="020B0602030504020204" pitchFamily="34" charset="0"/>
              </a:rPr>
              <a:t> be ashamed and disgraced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(45:17</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p:txBody>
      </p:sp>
      <p:sp>
        <p:nvSpPr>
          <p:cNvPr id="7" name="Text Placeholder 6"/>
          <p:cNvSpPr>
            <a:spLocks noGrp="1"/>
          </p:cNvSpPr>
          <p:nvPr>
            <p:ph type="body" sz="quarter" idx="3"/>
          </p:nvPr>
        </p:nvSpPr>
        <p:spPr/>
        <p:txBody>
          <a:bodyPr anchor="t">
            <a:normAutofit/>
          </a:bodyPr>
          <a:lstStyle/>
          <a:p>
            <a:pPr algn="ctr"/>
            <a:r>
              <a:rPr lang="en-US" sz="2800" dirty="0" smtClean="0">
                <a:latin typeface="Lucida Sans Unicode" panose="020B0602030504020204" pitchFamily="34" charset="0"/>
                <a:cs typeface="Lucida Sans Unicode" panose="020B0602030504020204" pitchFamily="34" charset="0"/>
              </a:rPr>
              <a:t>Idols</a:t>
            </a:r>
            <a:endParaRPr lang="en-US" sz="2800" dirty="0">
              <a:latin typeface="Lucida Sans Unicode" panose="020B0602030504020204" pitchFamily="34" charset="0"/>
              <a:cs typeface="Lucida Sans Unicode" panose="020B0602030504020204" pitchFamily="34" charset="0"/>
            </a:endParaRPr>
          </a:p>
        </p:txBody>
      </p:sp>
      <p:sp>
        <p:nvSpPr>
          <p:cNvPr id="8" name="Content Placeholder 7"/>
          <p:cNvSpPr>
            <a:spLocks noGrp="1"/>
          </p:cNvSpPr>
          <p:nvPr>
            <p:ph sz="quarter" idx="4"/>
          </p:nvPr>
        </p:nvSpPr>
        <p:spPr/>
        <p:txBody>
          <a:bodyPr>
            <a:normAutofit/>
          </a:bodyPr>
          <a:lstStyle/>
          <a:p>
            <a:pPr>
              <a:spcBef>
                <a:spcPts val="0"/>
              </a:spcBef>
              <a:spcAft>
                <a:spcPts val="4800"/>
              </a:spcAft>
            </a:pPr>
            <a:r>
              <a:rPr lang="en-US" sz="2200" dirty="0" smtClean="0">
                <a:latin typeface="Lucida Sans Unicode" panose="020B0602030504020204" pitchFamily="34" charset="0"/>
                <a:cs typeface="Lucida Sans Unicode" panose="020B0602030504020204" pitchFamily="34" charset="0"/>
              </a:rPr>
              <a:t>Neither </a:t>
            </a:r>
            <a:r>
              <a:rPr lang="en-US" sz="2200" dirty="0">
                <a:latin typeface="Lucida Sans Unicode" panose="020B0602030504020204" pitchFamily="34" charset="0"/>
                <a:cs typeface="Lucida Sans Unicode" panose="020B0602030504020204" pitchFamily="34" charset="0"/>
              </a:rPr>
              <a:t>see nor know (44:9</a:t>
            </a:r>
            <a:r>
              <a:rPr lang="en-US" sz="2200" dirty="0" smtClean="0">
                <a:latin typeface="Lucida Sans Unicode" panose="020B0602030504020204" pitchFamily="34" charset="0"/>
                <a:cs typeface="Lucida Sans Unicode" panose="020B0602030504020204" pitchFamily="34" charset="0"/>
              </a:rPr>
              <a:t>)</a:t>
            </a:r>
          </a:p>
          <a:p>
            <a:pPr>
              <a:spcBef>
                <a:spcPts val="0"/>
              </a:spcBef>
              <a:spcAft>
                <a:spcPts val="8000"/>
              </a:spcAft>
            </a:pPr>
            <a:r>
              <a:rPr lang="en-US" sz="2200" dirty="0" smtClean="0">
                <a:latin typeface="Lucida Sans Unicode" panose="020B0602030504020204" pitchFamily="34" charset="0"/>
                <a:cs typeface="Lucida Sans Unicode" panose="020B0602030504020204" pitchFamily="34" charset="0"/>
              </a:rPr>
              <a:t>Profit </a:t>
            </a:r>
            <a:r>
              <a:rPr lang="en-US" sz="2200" dirty="0">
                <a:latin typeface="Lucida Sans Unicode" panose="020B0602030504020204" pitchFamily="34" charset="0"/>
                <a:cs typeface="Lucida Sans Unicode" panose="020B0602030504020204" pitchFamily="34" charset="0"/>
              </a:rPr>
              <a:t>no one (</a:t>
            </a:r>
            <a:r>
              <a:rPr lang="en-US" sz="2200" dirty="0" smtClean="0">
                <a:latin typeface="Lucida Sans Unicode" panose="020B0602030504020204" pitchFamily="34" charset="0"/>
                <a:cs typeface="Lucida Sans Unicode" panose="020B0602030504020204" pitchFamily="34" charset="0"/>
              </a:rPr>
              <a:t>44:9-10)</a:t>
            </a:r>
          </a:p>
          <a:p>
            <a:r>
              <a:rPr lang="en-US" sz="2200" dirty="0" smtClean="0">
                <a:latin typeface="Lucida Sans Unicode" panose="020B0602030504020204" pitchFamily="34" charset="0"/>
                <a:cs typeface="Lucida Sans Unicode" panose="020B0602030504020204" pitchFamily="34" charset="0"/>
              </a:rPr>
              <a:t>Worshippers </a:t>
            </a:r>
            <a:r>
              <a:rPr lang="en-US" sz="2200" b="1" dirty="0">
                <a:latin typeface="Lucida Sans Unicode" panose="020B0602030504020204" pitchFamily="34" charset="0"/>
                <a:cs typeface="Lucida Sans Unicode" panose="020B0602030504020204" pitchFamily="34" charset="0"/>
              </a:rPr>
              <a:t>will</a:t>
            </a:r>
            <a:r>
              <a:rPr lang="en-US" sz="2200" dirty="0">
                <a:latin typeface="Lucida Sans Unicode" panose="020B0602030504020204" pitchFamily="34" charset="0"/>
                <a:cs typeface="Lucida Sans Unicode" panose="020B0602030504020204" pitchFamily="34" charset="0"/>
              </a:rPr>
              <a:t> be brought to shame and disgrace (45:16)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The Appeal:</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idx="1"/>
          </p:nvPr>
        </p:nvSpPr>
        <p:spPr/>
        <p:txBody>
          <a:bodyPr anchor="ctr">
            <a:noAutofit/>
          </a:bodyPr>
          <a:lstStyle/>
          <a:p>
            <a:pPr>
              <a:lnSpc>
                <a:spcPct val="125000"/>
              </a:lnSpc>
              <a:spcBef>
                <a:spcPts val="0"/>
              </a:spcBef>
              <a:spcAft>
                <a:spcPts val="3000"/>
              </a:spcAft>
            </a:pPr>
            <a:r>
              <a:rPr lang="en-US" dirty="0">
                <a:latin typeface="Lucida Sans Unicode" panose="020B0602030504020204" pitchFamily="34" charset="0"/>
                <a:cs typeface="Lucida Sans Unicode" panose="020B0602030504020204" pitchFamily="34" charset="0"/>
              </a:rPr>
              <a:t>Return to Me, for I have redeemed you” (44:22).</a:t>
            </a:r>
          </a:p>
          <a:p>
            <a:pPr>
              <a:lnSpc>
                <a:spcPct val="125000"/>
              </a:lnSpc>
              <a:spcBef>
                <a:spcPts val="0"/>
              </a:spcBef>
              <a:spcAft>
                <a:spcPts val="3000"/>
              </a:spcAft>
            </a:pPr>
            <a:r>
              <a:rPr lang="en-US" dirty="0" smtClean="0">
                <a:solidFill>
                  <a:schemeClr val="tx1"/>
                </a:solidFill>
                <a:latin typeface="Lucida Sans Unicode" panose="020B0602030504020204" pitchFamily="34" charset="0"/>
                <a:cs typeface="Lucida Sans Unicode" panose="020B0602030504020204" pitchFamily="34" charset="0"/>
              </a:rPr>
              <a:t>“Look to </a:t>
            </a:r>
            <a:r>
              <a:rPr lang="en-US" b="1" dirty="0" smtClean="0">
                <a:solidFill>
                  <a:schemeClr val="tx1"/>
                </a:solidFill>
                <a:latin typeface="Lucida Sans Unicode" panose="020B0602030504020204" pitchFamily="34" charset="0"/>
                <a:cs typeface="Lucida Sans Unicode" panose="020B0602030504020204" pitchFamily="34" charset="0"/>
              </a:rPr>
              <a:t>Me</a:t>
            </a:r>
            <a:r>
              <a:rPr lang="en-US" dirty="0" smtClean="0">
                <a:solidFill>
                  <a:schemeClr val="tx1"/>
                </a:solidFill>
                <a:latin typeface="Lucida Sans Unicode" panose="020B0602030504020204" pitchFamily="34" charset="0"/>
                <a:cs typeface="Lucida Sans Unicode" panose="020B0602030504020204" pitchFamily="34" charset="0"/>
              </a:rPr>
              <a:t> and be saved, all you ends of the earth! For </a:t>
            </a:r>
            <a:r>
              <a:rPr lang="en-US" b="1" dirty="0" smtClean="0">
                <a:solidFill>
                  <a:schemeClr val="tx1"/>
                </a:solidFill>
                <a:latin typeface="Lucida Sans Unicode" panose="020B0602030504020204" pitchFamily="34" charset="0"/>
                <a:cs typeface="Lucida Sans Unicode" panose="020B0602030504020204" pitchFamily="34" charset="0"/>
              </a:rPr>
              <a:t>I am God</a:t>
            </a:r>
            <a:r>
              <a:rPr lang="en-US" dirty="0" smtClean="0">
                <a:solidFill>
                  <a:schemeClr val="tx1"/>
                </a:solidFill>
                <a:latin typeface="Lucida Sans Unicode" panose="020B0602030504020204" pitchFamily="34" charset="0"/>
                <a:cs typeface="Lucida Sans Unicode" panose="020B0602030504020204" pitchFamily="34" charset="0"/>
              </a:rPr>
              <a:t>, and there is </a:t>
            </a:r>
            <a:r>
              <a:rPr lang="en-US" b="1" dirty="0" smtClean="0">
                <a:solidFill>
                  <a:schemeClr val="tx1"/>
                </a:solidFill>
                <a:latin typeface="Lucida Sans Unicode" panose="020B0602030504020204" pitchFamily="34" charset="0"/>
                <a:cs typeface="Lucida Sans Unicode" panose="020B0602030504020204" pitchFamily="34" charset="0"/>
              </a:rPr>
              <a:t>no other</a:t>
            </a:r>
            <a:r>
              <a:rPr lang="en-US" dirty="0" smtClean="0">
                <a:solidFill>
                  <a:schemeClr val="tx1"/>
                </a:solidFill>
                <a:latin typeface="Lucida Sans Unicode" panose="020B0602030504020204" pitchFamily="34" charset="0"/>
                <a:cs typeface="Lucida Sans Unicode" panose="020B0602030504020204" pitchFamily="34" charset="0"/>
              </a:rPr>
              <a:t>” (45:22).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Autofit/>
          </a:bodyPr>
          <a:lstStyle/>
          <a:p>
            <a:pPr>
              <a:lnSpc>
                <a:spcPct val="125000"/>
              </a:lnSpc>
            </a:pPr>
            <a:r>
              <a:rPr lang="en-US" sz="3200" b="1" cap="none" dirty="0" smtClean="0">
                <a:solidFill>
                  <a:schemeClr val="tx1"/>
                </a:solidFill>
                <a:latin typeface="Lucida Sans Unicode" panose="020B0602030504020204" pitchFamily="34" charset="0"/>
                <a:cs typeface="Lucida Sans Unicode" panose="020B0602030504020204" pitchFamily="34" charset="0"/>
              </a:rPr>
              <a:t>“I have even called you by your name; I have named you, though you have not known me” (45:4).</a:t>
            </a:r>
            <a:endParaRPr lang="en-US" sz="3200" b="1" cap="none" dirty="0">
              <a:solidFill>
                <a:schemeClr val="tx1"/>
              </a:solidFill>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pPr>
              <a:spcBef>
                <a:spcPts val="0"/>
              </a:spcBef>
              <a:spcAft>
                <a:spcPts val="3000"/>
              </a:spcAft>
            </a:pPr>
            <a:r>
              <a:rPr lang="en-US" b="1" dirty="0" smtClean="0">
                <a:solidFill>
                  <a:schemeClr val="tx1"/>
                </a:solidFill>
                <a:latin typeface="Lucida Sans Unicode" panose="020B0602030504020204" pitchFamily="34" charset="0"/>
                <a:cs typeface="Lucida Sans Unicode" panose="020B0602030504020204" pitchFamily="34" charset="0"/>
              </a:rPr>
              <a:t>Cyrus</a:t>
            </a:r>
            <a:r>
              <a:rPr lang="en-US" dirty="0" smtClean="0">
                <a:solidFill>
                  <a:schemeClr val="tx1"/>
                </a:solidFill>
                <a:latin typeface="Lucida Sans Unicode" panose="020B0602030504020204" pitchFamily="34" charset="0"/>
                <a:cs typeface="Lucida Sans Unicode" panose="020B0602030504020204" pitchFamily="34" charset="0"/>
              </a:rPr>
              <a:t> (41:2-4, 25; 44:28; 45:1, 13)</a:t>
            </a:r>
          </a:p>
          <a:p>
            <a:pPr>
              <a:spcBef>
                <a:spcPts val="0"/>
              </a:spcBef>
              <a:spcAft>
                <a:spcPts val="3000"/>
              </a:spcAft>
            </a:pPr>
            <a:r>
              <a:rPr lang="en-US" dirty="0" smtClean="0">
                <a:solidFill>
                  <a:schemeClr val="tx1"/>
                </a:solidFill>
                <a:latin typeface="Lucida Sans Unicode" panose="020B0602030504020204" pitchFamily="34" charset="0"/>
                <a:cs typeface="Lucida Sans Unicode" panose="020B0602030504020204" pitchFamily="34" charset="0"/>
              </a:rPr>
              <a:t>2 Chronicles 36:32-33; Ezra 1:1-4; 3:7</a:t>
            </a:r>
            <a:endParaRPr lang="en-US" dirty="0">
              <a:solidFill>
                <a:schemeClr val="tx1"/>
              </a:solidFill>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200" cap="none" dirty="0" smtClean="0">
                <a:latin typeface="Lucida Sans Unicode" panose="020B0602030504020204" pitchFamily="34" charset="0"/>
                <a:cs typeface="Lucida Sans Unicode" panose="020B0602030504020204" pitchFamily="34" charset="0"/>
              </a:rPr>
              <a:t>Blessings for your descendants or “seed”</a:t>
            </a:r>
            <a:endParaRPr lang="en-US" sz="32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idx="1"/>
          </p:nvPr>
        </p:nvSpPr>
        <p:spPr/>
        <p:txBody>
          <a:bodyPr anchor="ctr">
            <a:noAutofit/>
          </a:bodyPr>
          <a:lstStyle/>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44:3-5; 45:22-25</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Genesis 22:18: “In your seed all the nations of the earth shall be blessed…”</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“Now the Abraham and his seed were the promises made. He does not say, ‘And to seeds,’ as of many, but as of one, ‘And to your seed,’ who is Christ” (Gal. 3:16).</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“And if you are Christ’s, then you are Abraham’s seed, and heirs according to the promise” (Gal. 3:29).</a:t>
            </a:r>
            <a:endParaRPr lang="en-US" sz="2200" dirty="0" smtClean="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58298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Idols of the Enlightened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 #1 idol we serve today?</a:t>
            </a:r>
          </a:p>
          <a:p>
            <a:pPr lvl="1">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“They are the enemies of the cross of Christ: whose end is destruction, whose god is their belly…” (Phil. 3:18-19).</a:t>
            </a:r>
          </a:p>
          <a:p>
            <a:pPr lvl="1">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“For all seek their own, not the things which are of Christ Jesus” (Phil. </a:t>
            </a:r>
            <a:r>
              <a:rPr lang="en-US" dirty="0" smtClean="0">
                <a:latin typeface="Lucida Sans Unicode" panose="020B0602030504020204" pitchFamily="34" charset="0"/>
                <a:cs typeface="Lucida Sans Unicode" panose="020B0602030504020204" pitchFamily="34" charset="0"/>
              </a:rPr>
              <a:t>2:21).</a:t>
            </a:r>
            <a:endParaRPr lang="en-US" dirty="0" smtClean="0">
              <a:latin typeface="Lucida Sans Unicode" panose="020B0602030504020204" pitchFamily="34" charset="0"/>
              <a:cs typeface="Lucida Sans Unicode" panose="020B0602030504020204" pitchFamily="34" charset="0"/>
            </a:endParaRPr>
          </a:p>
          <a:p>
            <a:pPr lvl="1">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“Note those who cause divisions and offenses, contrary to the doctrine which you learned, and avoid them. For those who are such do not serve our Lord Jesus Christ, but their own belly…” (Rom. 16:17-18).</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78500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976</TotalTime>
  <Words>569</Words>
  <Application>Microsoft Office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Isaiah 44-45</vt:lpstr>
      <vt:lpstr>Isaiah 44-45: “There Is No Other”</vt:lpstr>
      <vt:lpstr>Some Biting (Sardonic) Humor</vt:lpstr>
      <vt:lpstr>God vs. Idols</vt:lpstr>
      <vt:lpstr>God vs. Idols</vt:lpstr>
      <vt:lpstr>The Appeal:</vt:lpstr>
      <vt:lpstr>“I have even called you by your name; I have named you, though you have not known me” (45:4).</vt:lpstr>
      <vt:lpstr>Blessings for your descendants or “seed”</vt:lpstr>
      <vt:lpstr>Idols of the Enlightened</vt:lpstr>
      <vt:lpstr>Idols of the Enlightened</vt:lpstr>
      <vt:lpstr>Idols of the Enlightened</vt:lpstr>
      <vt:lpstr>Idols of the Enlightened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44-45 “There is no other”</dc:title>
  <dc:creator>Bryan</dc:creator>
  <cp:lastModifiedBy>Bryan</cp:lastModifiedBy>
  <cp:revision>36</cp:revision>
  <cp:lastPrinted>2016-11-09T21:48:10Z</cp:lastPrinted>
  <dcterms:created xsi:type="dcterms:W3CDTF">2010-08-09T21:26:22Z</dcterms:created>
  <dcterms:modified xsi:type="dcterms:W3CDTF">2016-11-10T15:55:57Z</dcterms:modified>
</cp:coreProperties>
</file>