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8" r:id="rId3"/>
    <p:sldId id="264" r:id="rId4"/>
    <p:sldId id="259" r:id="rId5"/>
    <p:sldId id="260" r:id="rId6"/>
    <p:sldId id="261" r:id="rId7"/>
    <p:sldId id="262" r:id="rId8"/>
    <p:sldId id="257" r:id="rId9"/>
    <p:sldId id="263"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80ED0F2-93B9-450E-8985-1FC9FB44A8C5}" type="datetimeFigureOut">
              <a:rPr lang="en-US" smtClean="0"/>
              <a:t>10/12/2016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2A285F3-16A5-4345-89F4-B0F9C5A8BAF3}" type="slidenum">
              <a:rPr lang="en-US" smtClean="0"/>
              <a:t>‹#›</a:t>
            </a:fld>
            <a:endParaRPr lang="en-US"/>
          </a:p>
        </p:txBody>
      </p:sp>
    </p:spTree>
    <p:extLst>
      <p:ext uri="{BB962C8B-B14F-4D97-AF65-F5344CB8AC3E}">
        <p14:creationId xmlns:p14="http://schemas.microsoft.com/office/powerpoint/2010/main" val="3215213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35D596A-CEF3-459E-88A9-4367BA6F3628}" type="datetimeFigureOut">
              <a:rPr lang="en-US" smtClean="0"/>
              <a:t>10/12/2016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D28985E-D5BA-47B0-9895-0FFB1ED7F319}" type="slidenum">
              <a:rPr lang="en-US" smtClean="0"/>
              <a:t>‹#›</a:t>
            </a:fld>
            <a:endParaRPr lang="en-US"/>
          </a:p>
        </p:txBody>
      </p:sp>
    </p:spTree>
    <p:extLst>
      <p:ext uri="{BB962C8B-B14F-4D97-AF65-F5344CB8AC3E}">
        <p14:creationId xmlns:p14="http://schemas.microsoft.com/office/powerpoint/2010/main" val="1662048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28985E-D5BA-47B0-9895-0FFB1ED7F319}" type="slidenum">
              <a:rPr lang="en-US" smtClean="0"/>
              <a:t>2</a:t>
            </a:fld>
            <a:endParaRPr lang="en-US"/>
          </a:p>
        </p:txBody>
      </p:sp>
    </p:spTree>
    <p:extLst>
      <p:ext uri="{BB962C8B-B14F-4D97-AF65-F5344CB8AC3E}">
        <p14:creationId xmlns:p14="http://schemas.microsoft.com/office/powerpoint/2010/main" val="3717066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1D59CD-7766-4A5B-9CC0-1D7D45A507F1}"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8649D-60D0-446E-9E56-BDB3422C4669}"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D59CD-7766-4A5B-9CC0-1D7D45A507F1}"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8649D-60D0-446E-9E56-BDB3422C466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1D59CD-7766-4A5B-9CC0-1D7D45A507F1}"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8649D-60D0-446E-9E56-BDB3422C466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D59CD-7766-4A5B-9CC0-1D7D45A507F1}"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8649D-60D0-446E-9E56-BDB3422C466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1D59CD-7766-4A5B-9CC0-1D7D45A507F1}"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8649D-60D0-446E-9E56-BDB3422C4669}"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1D59CD-7766-4A5B-9CC0-1D7D45A507F1}"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8649D-60D0-446E-9E56-BDB3422C466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1D59CD-7766-4A5B-9CC0-1D7D45A507F1}"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68649D-60D0-446E-9E56-BDB3422C4669}"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1D59CD-7766-4A5B-9CC0-1D7D45A507F1}"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68649D-60D0-446E-9E56-BDB3422C466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1D59CD-7766-4A5B-9CC0-1D7D45A507F1}"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68649D-60D0-446E-9E56-BDB3422C466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1D59CD-7766-4A5B-9CC0-1D7D45A507F1}"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8649D-60D0-446E-9E56-BDB3422C4669}"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1D59CD-7766-4A5B-9CC0-1D7D45A507F1}"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8649D-60D0-446E-9E56-BDB3422C466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41D59CD-7766-4A5B-9CC0-1D7D45A507F1}" type="datetimeFigureOut">
              <a:rPr lang="en-US" smtClean="0"/>
              <a:t>10/12/2016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168649D-60D0-446E-9E56-BDB3422C466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800" cap="none" dirty="0" smtClean="0">
                <a:latin typeface="Lucida Sans Unicode" panose="020B0602030504020204" pitchFamily="34" charset="0"/>
                <a:cs typeface="Lucida Sans Unicode" panose="020B0602030504020204" pitchFamily="34" charset="0"/>
              </a:rPr>
              <a:t>Lesson 14	</a:t>
            </a:r>
            <a:endParaRPr lang="en-US" sz="48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Isaiah 36-37</a:t>
            </a:r>
            <a:endParaRPr lang="en-US" sz="36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773448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Hezekiah’s Faith</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“sign” did the LORD give Hezekiah? (37:30-32)</a:t>
            </a:r>
            <a:r>
              <a:rPr lang="en-US" dirty="0" smtClean="0">
                <a:latin typeface="Lucida Sans Unicode" panose="020B0602030504020204" pitchFamily="34" charset="0"/>
                <a:cs typeface="Lucida Sans Unicode" panose="020B0602030504020204" pitchFamily="34" charset="0"/>
              </a:rPr>
              <a:t>.</a:t>
            </a:r>
            <a:endParaRPr lang="en-US" dirty="0" smtClean="0">
              <a:latin typeface="Lucida Sans Unicode" panose="020B0602030504020204" pitchFamily="34" charset="0"/>
              <a:cs typeface="Lucida Sans Unicode" panose="020B0602030504020204" pitchFamily="34" charset="0"/>
            </a:endParaRP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words of assurance were given concerning the king of Assyria and his army? (37:33-35).</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How many Assyrians did the angel of the LORD kill in one night? (37:36).</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Any irony in the way he was killed, and especially in the place he was killed? (37:37-38).</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30178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latin typeface="Lucida Sans Unicode" panose="020B0602030504020204" pitchFamily="34" charset="0"/>
                <a:cs typeface="Lucida Sans Unicode" panose="020B0602030504020204" pitchFamily="34" charset="0"/>
              </a:rPr>
              <a:t>The Story of Two Men—30 Years Apart</a:t>
            </a:r>
            <a:endParaRPr lang="en-US" sz="3200" dirty="0">
              <a:latin typeface="Lucida Sans Unicode" panose="020B0602030504020204" pitchFamily="34" charset="0"/>
              <a:cs typeface="Lucida Sans Unicode" panose="020B0602030504020204" pitchFamily="34" charset="0"/>
            </a:endParaRPr>
          </a:p>
        </p:txBody>
      </p:sp>
      <p:sp>
        <p:nvSpPr>
          <p:cNvPr id="3" name="Text Placeholder 2"/>
          <p:cNvSpPr>
            <a:spLocks noGrp="1"/>
          </p:cNvSpPr>
          <p:nvPr>
            <p:ph type="body" idx="1"/>
          </p:nvPr>
        </p:nvSpPr>
        <p:spPr>
          <a:solidFill>
            <a:schemeClr val="tx1"/>
          </a:solidFill>
        </p:spPr>
        <p:txBody>
          <a:bodyPr>
            <a:normAutofit/>
          </a:bodyPr>
          <a:lstStyle/>
          <a:p>
            <a:pPr>
              <a:spcBef>
                <a:spcPts val="0"/>
              </a:spcBef>
            </a:pPr>
            <a:r>
              <a:rPr lang="en-US" sz="2300" b="1" dirty="0" smtClean="0">
                <a:solidFill>
                  <a:schemeClr val="bg1"/>
                </a:solidFill>
                <a:latin typeface="Lucida Sans Unicode" panose="020B0602030504020204" pitchFamily="34" charset="0"/>
                <a:cs typeface="Lucida Sans Unicode" panose="020B0602030504020204" pitchFamily="34" charset="0"/>
              </a:rPr>
              <a:t>Ahaz—Wearied the Lord</a:t>
            </a:r>
            <a:endParaRPr lang="en-US" sz="2300" b="1" dirty="0">
              <a:solidFill>
                <a:schemeClr val="bg1"/>
              </a:solidFill>
              <a:latin typeface="Lucida Sans Unicode" panose="020B0602030504020204" pitchFamily="34" charset="0"/>
              <a:cs typeface="Lucida Sans Unicode" panose="020B0602030504020204" pitchFamily="34" charset="0"/>
            </a:endParaRPr>
          </a:p>
        </p:txBody>
      </p:sp>
      <p:sp>
        <p:nvSpPr>
          <p:cNvPr id="4" name="Content Placeholder 3"/>
          <p:cNvSpPr>
            <a:spLocks noGrp="1"/>
          </p:cNvSpPr>
          <p:nvPr>
            <p:ph sz="half" idx="2"/>
          </p:nvPr>
        </p:nvSpPr>
        <p:spPr/>
        <p:txBody>
          <a:bodyPr>
            <a:normAutofit/>
          </a:bodyPr>
          <a:lstStyle/>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Jerusalem threatened by Syria and Israel (7:1).</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Ahaz and the people trembled (7:2).</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Assurances offered by God (7:3-16).</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Ahaz appeals to Assyria for help (2 Kings 16:7).</a:t>
            </a:r>
            <a:endParaRPr lang="en-US" sz="2200" dirty="0">
              <a:latin typeface="Lucida Sans Unicode" panose="020B0602030504020204" pitchFamily="34" charset="0"/>
              <a:cs typeface="Lucida Sans Unicode" panose="020B0602030504020204" pitchFamily="34" charset="0"/>
            </a:endParaRPr>
          </a:p>
        </p:txBody>
      </p:sp>
      <p:sp>
        <p:nvSpPr>
          <p:cNvPr id="5" name="Text Placeholder 4"/>
          <p:cNvSpPr>
            <a:spLocks noGrp="1"/>
          </p:cNvSpPr>
          <p:nvPr>
            <p:ph type="body" sz="quarter" idx="3"/>
          </p:nvPr>
        </p:nvSpPr>
        <p:spPr>
          <a:solidFill>
            <a:schemeClr val="tx1"/>
          </a:solidFill>
        </p:spPr>
        <p:txBody>
          <a:bodyPr>
            <a:normAutofit/>
          </a:bodyPr>
          <a:lstStyle/>
          <a:p>
            <a:pPr>
              <a:spcBef>
                <a:spcPts val="0"/>
              </a:spcBef>
            </a:pPr>
            <a:r>
              <a:rPr lang="en-US" sz="2300" b="1" dirty="0" smtClean="0">
                <a:solidFill>
                  <a:schemeClr val="bg1"/>
                </a:solidFill>
                <a:latin typeface="Lucida Sans Unicode" panose="020B0602030504020204" pitchFamily="34" charset="0"/>
                <a:cs typeface="Lucida Sans Unicode" panose="020B0602030504020204" pitchFamily="34" charset="0"/>
              </a:rPr>
              <a:t>Hezekiah—Waited on Lord</a:t>
            </a:r>
            <a:endParaRPr lang="en-US" sz="2300" b="1" dirty="0">
              <a:solidFill>
                <a:schemeClr val="bg1"/>
              </a:solidFill>
              <a:latin typeface="Lucida Sans Unicode" panose="020B0602030504020204" pitchFamily="34" charset="0"/>
              <a:cs typeface="Lucida Sans Unicode" panose="020B0602030504020204" pitchFamily="34" charset="0"/>
            </a:endParaRPr>
          </a:p>
        </p:txBody>
      </p:sp>
      <p:sp>
        <p:nvSpPr>
          <p:cNvPr id="6" name="Content Placeholder 5"/>
          <p:cNvSpPr>
            <a:spLocks noGrp="1"/>
          </p:cNvSpPr>
          <p:nvPr>
            <p:ph sz="quarter" idx="4"/>
          </p:nvPr>
        </p:nvSpPr>
        <p:spPr/>
        <p:txBody>
          <a:bodyPr>
            <a:normAutofit/>
          </a:bodyPr>
          <a:lstStyle/>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Jerusalem threatened by Assyria (36:1).</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Hezekiah and the people trembled (36:22-37:1).</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Assurances offered by God (37:6-7).</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Hezekiah appeals to God for help (37:14-20).</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122036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bg/>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chor="ctr">
            <a:normAutofit/>
          </a:bodyPr>
          <a:lstStyle/>
          <a:p>
            <a:pPr>
              <a:lnSpc>
                <a:spcPct val="125000"/>
              </a:lnSpc>
            </a:pPr>
            <a:r>
              <a:rPr lang="en-US" sz="2800" cap="none" dirty="0" smtClean="0">
                <a:solidFill>
                  <a:schemeClr val="tx1"/>
                </a:solidFill>
                <a:latin typeface="Lucida Sans Unicode" panose="020B0602030504020204" pitchFamily="34" charset="0"/>
                <a:cs typeface="Lucida Sans Unicode" panose="020B0602030504020204" pitchFamily="34" charset="0"/>
              </a:rPr>
              <a:t>Many references throughout Isaiah to trust in God, reliance on Him, waiting on Him—which all point to one conclusion…</a:t>
            </a:r>
            <a:endParaRPr lang="en-US" sz="2800" cap="none" dirty="0">
              <a:solidFill>
                <a:schemeClr val="tx1"/>
              </a:solidFill>
              <a:latin typeface="Lucida Sans Unicode" panose="020B0602030504020204" pitchFamily="34" charset="0"/>
              <a:cs typeface="Lucida Sans Unicode" panose="020B0602030504020204" pitchFamily="34" charset="0"/>
            </a:endParaRPr>
          </a:p>
        </p:txBody>
      </p:sp>
      <p:sp>
        <p:nvSpPr>
          <p:cNvPr id="3" name="Text Placeholder 2"/>
          <p:cNvSpPr>
            <a:spLocks noGrp="1"/>
          </p:cNvSpPr>
          <p:nvPr>
            <p:ph type="body" idx="1"/>
          </p:nvPr>
        </p:nvSpPr>
        <p:spPr/>
        <p:txBody>
          <a:bodyPr anchor="ctr">
            <a:normAutofit/>
          </a:bodyPr>
          <a:lstStyle/>
          <a:p>
            <a:pPr>
              <a:lnSpc>
                <a:spcPct val="125000"/>
              </a:lnSpc>
              <a:spcBef>
                <a:spcPts val="0"/>
              </a:spcBef>
            </a:pPr>
            <a:r>
              <a:rPr lang="en-US" sz="2800" dirty="0" smtClean="0">
                <a:solidFill>
                  <a:schemeClr val="tx1"/>
                </a:solidFill>
                <a:latin typeface="Lucida Sans Unicode" panose="020B0602030504020204" pitchFamily="34" charset="0"/>
                <a:cs typeface="Lucida Sans Unicode" panose="020B0602030504020204" pitchFamily="34" charset="0"/>
              </a:rPr>
              <a:t>“But without faith it is impossible to please Him…” (Hebrews 11:6).</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38281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Hezekiah’s Faith</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Sennacherib’s Assyrian army—were they having success against the cities of Judah? (36:1).</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Who accompanied the Rabshakeh to Jerusalem? (36:2).</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three men did Hezekiah send to meet the Rabshakeh? (36:3).</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Summarize the message he wanted them to deliver to Hezekiah (36:4-10).</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20595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Hezekiah’s Faith</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request did </a:t>
            </a:r>
            <a:r>
              <a:rPr lang="en-US" dirty="0" err="1" smtClean="0">
                <a:latin typeface="Lucida Sans Unicode" panose="020B0602030504020204" pitchFamily="34" charset="0"/>
                <a:cs typeface="Lucida Sans Unicode" panose="020B0602030504020204" pitchFamily="34" charset="0"/>
              </a:rPr>
              <a:t>Eliakim</a:t>
            </a:r>
            <a:r>
              <a:rPr lang="en-US" dirty="0" smtClean="0">
                <a:latin typeface="Lucida Sans Unicode" panose="020B0602030504020204" pitchFamily="34" charset="0"/>
                <a:cs typeface="Lucida Sans Unicode" panose="020B0602030504020204" pitchFamily="34" charset="0"/>
              </a:rPr>
              <a:t>, </a:t>
            </a:r>
            <a:r>
              <a:rPr lang="en-US" dirty="0" err="1" smtClean="0">
                <a:latin typeface="Lucida Sans Unicode" panose="020B0602030504020204" pitchFamily="34" charset="0"/>
                <a:cs typeface="Lucida Sans Unicode" panose="020B0602030504020204" pitchFamily="34" charset="0"/>
              </a:rPr>
              <a:t>Shebna</a:t>
            </a:r>
            <a:r>
              <a:rPr lang="en-US" dirty="0" smtClean="0">
                <a:latin typeface="Lucida Sans Unicode" panose="020B0602030504020204" pitchFamily="34" charset="0"/>
                <a:cs typeface="Lucida Sans Unicode" panose="020B0602030504020204" pitchFamily="34" charset="0"/>
              </a:rPr>
              <a:t>, and </a:t>
            </a:r>
            <a:r>
              <a:rPr lang="en-US" dirty="0" err="1" smtClean="0">
                <a:latin typeface="Lucida Sans Unicode" panose="020B0602030504020204" pitchFamily="34" charset="0"/>
                <a:cs typeface="Lucida Sans Unicode" panose="020B0602030504020204" pitchFamily="34" charset="0"/>
              </a:rPr>
              <a:t>Joah</a:t>
            </a:r>
            <a:r>
              <a:rPr lang="en-US" dirty="0" smtClean="0">
                <a:latin typeface="Lucida Sans Unicode" panose="020B0602030504020204" pitchFamily="34" charset="0"/>
                <a:cs typeface="Lucida Sans Unicode" panose="020B0602030504020204" pitchFamily="34" charset="0"/>
              </a:rPr>
              <a:t> make? (36:11).</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And the Rabshakeh’s reply? (36:12).</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Summarize the message he gave in a “loud voice” (36:13-20).</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did Hezekiah’s ambassadors say in reply? (36:21).</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489834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Hezekiah’s Faith</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How did they present themselves before Hezekiah when they delivered the message? (36:22).</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How did Hezekiah react to the message, and to whom did he send </a:t>
            </a:r>
            <a:r>
              <a:rPr lang="en-US" dirty="0" err="1" smtClean="0">
                <a:latin typeface="Lucida Sans Unicode" panose="020B0602030504020204" pitchFamily="34" charset="0"/>
                <a:cs typeface="Lucida Sans Unicode" panose="020B0602030504020204" pitchFamily="34" charset="0"/>
              </a:rPr>
              <a:t>Eliakim</a:t>
            </a:r>
            <a:r>
              <a:rPr lang="en-US" dirty="0" smtClean="0">
                <a:latin typeface="Lucida Sans Unicode" panose="020B0602030504020204" pitchFamily="34" charset="0"/>
                <a:cs typeface="Lucida Sans Unicode" panose="020B0602030504020204" pitchFamily="34" charset="0"/>
              </a:rPr>
              <a:t> and </a:t>
            </a:r>
            <a:r>
              <a:rPr lang="en-US" dirty="0" err="1" smtClean="0">
                <a:latin typeface="Lucida Sans Unicode" panose="020B0602030504020204" pitchFamily="34" charset="0"/>
                <a:cs typeface="Lucida Sans Unicode" panose="020B0602030504020204" pitchFamily="34" charset="0"/>
              </a:rPr>
              <a:t>Shebna</a:t>
            </a:r>
            <a:r>
              <a:rPr lang="en-US" dirty="0" smtClean="0">
                <a:latin typeface="Lucida Sans Unicode" panose="020B0602030504020204" pitchFamily="34" charset="0"/>
                <a:cs typeface="Lucida Sans Unicode" panose="020B0602030504020204" pitchFamily="34" charset="0"/>
              </a:rPr>
              <a:t>? (37:1-2).</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message did they deliver to Isaiah from Hezekiah? (37:3-5).</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Did Isaiah have any words of assurance? (37:6-7).</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5900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Hezekiah’s Faith</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3600"/>
              </a:spcAft>
            </a:pPr>
            <a:r>
              <a:rPr lang="en-US" dirty="0" smtClean="0">
                <a:latin typeface="Lucida Sans Unicode" panose="020B0602030504020204" pitchFamily="34" charset="0"/>
                <a:cs typeface="Lucida Sans Unicode" panose="020B0602030504020204" pitchFamily="34" charset="0"/>
              </a:rPr>
              <a:t>Sennacherib then sent messengers with a letter to Hezekiah. What did the letter say? (37:8-13).</a:t>
            </a:r>
          </a:p>
          <a:p>
            <a:pPr>
              <a:lnSpc>
                <a:spcPct val="125000"/>
              </a:lnSpc>
              <a:spcBef>
                <a:spcPts val="0"/>
              </a:spcBef>
              <a:spcAft>
                <a:spcPts val="3600"/>
              </a:spcAft>
            </a:pPr>
            <a:r>
              <a:rPr lang="en-US" dirty="0" smtClean="0">
                <a:latin typeface="Lucida Sans Unicode" panose="020B0602030504020204" pitchFamily="34" charset="0"/>
                <a:cs typeface="Lucida Sans Unicode" panose="020B0602030504020204" pitchFamily="34" charset="0"/>
              </a:rPr>
              <a:t>How did Hezekiah respond? (37:14-20).</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13762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Hezekiah’s </a:t>
            </a:r>
            <a:r>
              <a:rPr lang="en-US" sz="3600" dirty="0" smtClean="0">
                <a:latin typeface="Lucida Sans Unicode" panose="020B0602030504020204" pitchFamily="34" charset="0"/>
                <a:cs typeface="Lucida Sans Unicode" panose="020B0602030504020204" pitchFamily="34" charset="0"/>
              </a:rPr>
              <a:t>Faith Shown in Prayer</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Autofit/>
          </a:bodyPr>
          <a:lstStyle/>
          <a:p>
            <a:pPr marL="0" indent="0">
              <a:lnSpc>
                <a:spcPct val="125000"/>
              </a:lnSpc>
              <a:spcBef>
                <a:spcPts val="0"/>
              </a:spcBef>
              <a:buNone/>
            </a:pPr>
            <a:r>
              <a:rPr lang="en-US" sz="2100" dirty="0" smtClean="0">
                <a:latin typeface="Lucida Sans Unicode" panose="020B0602030504020204" pitchFamily="34" charset="0"/>
                <a:cs typeface="Lucida Sans Unicode" panose="020B0602030504020204" pitchFamily="34" charset="0"/>
              </a:rPr>
              <a:t>“O </a:t>
            </a:r>
            <a:r>
              <a:rPr lang="en-US" sz="2100" dirty="0">
                <a:latin typeface="Lucida Sans Unicode" panose="020B0602030504020204" pitchFamily="34" charset="0"/>
                <a:cs typeface="Lucida Sans Unicode" panose="020B0602030504020204" pitchFamily="34" charset="0"/>
              </a:rPr>
              <a:t>LORD of hosts, God of Israel, </a:t>
            </a:r>
            <a:r>
              <a:rPr lang="en-US" sz="2100" i="1" dirty="0">
                <a:latin typeface="Lucida Sans Unicode" panose="020B0602030504020204" pitchFamily="34" charset="0"/>
                <a:cs typeface="Lucida Sans Unicode" panose="020B0602030504020204" pitchFamily="34" charset="0"/>
              </a:rPr>
              <a:t>the One</a:t>
            </a:r>
            <a:r>
              <a:rPr lang="en-US" sz="2100" dirty="0">
                <a:latin typeface="Lucida Sans Unicode" panose="020B0602030504020204" pitchFamily="34" charset="0"/>
                <a:cs typeface="Lucida Sans Unicode" panose="020B0602030504020204" pitchFamily="34" charset="0"/>
              </a:rPr>
              <a:t> who dwells </a:t>
            </a:r>
            <a:r>
              <a:rPr lang="en-US" sz="2100" i="1" dirty="0">
                <a:latin typeface="Lucida Sans Unicode" panose="020B0602030504020204" pitchFamily="34" charset="0"/>
                <a:cs typeface="Lucida Sans Unicode" panose="020B0602030504020204" pitchFamily="34" charset="0"/>
              </a:rPr>
              <a:t>between</a:t>
            </a:r>
            <a:r>
              <a:rPr lang="en-US" sz="2100" dirty="0">
                <a:latin typeface="Lucida Sans Unicode" panose="020B0602030504020204" pitchFamily="34" charset="0"/>
                <a:cs typeface="Lucida Sans Unicode" panose="020B0602030504020204" pitchFamily="34" charset="0"/>
              </a:rPr>
              <a:t> the cherubim, You </a:t>
            </a:r>
            <a:r>
              <a:rPr lang="en-US" sz="2100" i="1" dirty="0">
                <a:latin typeface="Lucida Sans Unicode" panose="020B0602030504020204" pitchFamily="34" charset="0"/>
                <a:cs typeface="Lucida Sans Unicode" panose="020B0602030504020204" pitchFamily="34" charset="0"/>
              </a:rPr>
              <a:t>are</a:t>
            </a:r>
            <a:r>
              <a:rPr lang="en-US" sz="2100" dirty="0">
                <a:latin typeface="Lucida Sans Unicode" panose="020B0602030504020204" pitchFamily="34" charset="0"/>
                <a:cs typeface="Lucida Sans Unicode" panose="020B0602030504020204" pitchFamily="34" charset="0"/>
              </a:rPr>
              <a:t> God, You alone, of all the kingdoms of the earth. You have made heaven and earth. Incline Your ear, O LORD, and hear; open Your eyes, O LORD, and see; and hear all the words of Sennacherib, which he has sent to reproach the living God. Truly, LORD, the kings of Assyria have laid waste all the nations and their lands, and have cast their gods into the fire; for they </a:t>
            </a:r>
            <a:r>
              <a:rPr lang="en-US" sz="2100" i="1" dirty="0">
                <a:latin typeface="Lucida Sans Unicode" panose="020B0602030504020204" pitchFamily="34" charset="0"/>
                <a:cs typeface="Lucida Sans Unicode" panose="020B0602030504020204" pitchFamily="34" charset="0"/>
              </a:rPr>
              <a:t>were</a:t>
            </a:r>
            <a:r>
              <a:rPr lang="en-US" sz="2100" dirty="0">
                <a:latin typeface="Lucida Sans Unicode" panose="020B0602030504020204" pitchFamily="34" charset="0"/>
                <a:cs typeface="Lucida Sans Unicode" panose="020B0602030504020204" pitchFamily="34" charset="0"/>
              </a:rPr>
              <a:t> not gods, but the work of men's hands—wood and stone. Therefore they destroyed them. Now therefore, O LORD our God, save us from his hand, </a:t>
            </a:r>
            <a:r>
              <a:rPr lang="en-US" sz="2100" b="1" dirty="0">
                <a:latin typeface="Lucida Sans Unicode" panose="020B0602030504020204" pitchFamily="34" charset="0"/>
                <a:cs typeface="Lucida Sans Unicode" panose="020B0602030504020204" pitchFamily="34" charset="0"/>
              </a:rPr>
              <a:t>that</a:t>
            </a:r>
            <a:r>
              <a:rPr lang="en-US" sz="2100" dirty="0">
                <a:latin typeface="Lucida Sans Unicode" panose="020B0602030504020204" pitchFamily="34" charset="0"/>
                <a:cs typeface="Lucida Sans Unicode" panose="020B0602030504020204" pitchFamily="34" charset="0"/>
              </a:rPr>
              <a:t> all the kingdoms of the earth may know that You </a:t>
            </a:r>
            <a:r>
              <a:rPr lang="en-US" sz="2100" i="1" dirty="0">
                <a:latin typeface="Lucida Sans Unicode" panose="020B0602030504020204" pitchFamily="34" charset="0"/>
                <a:cs typeface="Lucida Sans Unicode" panose="020B0602030504020204" pitchFamily="34" charset="0"/>
              </a:rPr>
              <a:t>are</a:t>
            </a:r>
            <a:r>
              <a:rPr lang="en-US" sz="2100" dirty="0">
                <a:latin typeface="Lucida Sans Unicode" panose="020B0602030504020204" pitchFamily="34" charset="0"/>
                <a:cs typeface="Lucida Sans Unicode" panose="020B0602030504020204" pitchFamily="34" charset="0"/>
              </a:rPr>
              <a:t> the LORD, You </a:t>
            </a:r>
            <a:r>
              <a:rPr lang="en-US" sz="2100" dirty="0" smtClean="0">
                <a:latin typeface="Lucida Sans Unicode" panose="020B0602030504020204" pitchFamily="34" charset="0"/>
                <a:cs typeface="Lucida Sans Unicode" panose="020B0602030504020204" pitchFamily="34" charset="0"/>
              </a:rPr>
              <a:t>alone (Isaiah </a:t>
            </a:r>
            <a:r>
              <a:rPr lang="en-US" sz="2100" dirty="0">
                <a:latin typeface="Lucida Sans Unicode" panose="020B0602030504020204" pitchFamily="34" charset="0"/>
                <a:cs typeface="Lucida Sans Unicode" panose="020B0602030504020204" pitchFamily="34" charset="0"/>
              </a:rPr>
              <a:t>37:16-20</a:t>
            </a:r>
            <a:r>
              <a:rPr lang="en-US" sz="2100" dirty="0" smtClean="0">
                <a:latin typeface="Lucida Sans Unicode" panose="020B0602030504020204" pitchFamily="34" charset="0"/>
                <a:cs typeface="Lucida Sans Unicode" panose="020B0602030504020204" pitchFamily="34" charset="0"/>
              </a:rPr>
              <a:t>).</a:t>
            </a:r>
            <a:endParaRPr lang="en-US" sz="21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3245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Hezekiah’s Faith</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Who, according to the LORD, would ge</a:t>
            </a:r>
            <a:r>
              <a:rPr lang="en-US" dirty="0" smtClean="0">
                <a:latin typeface="Lucida Sans Unicode" panose="020B0602030504020204" pitchFamily="34" charset="0"/>
                <a:cs typeface="Lucida Sans Unicode" panose="020B0602030504020204" pitchFamily="34" charset="0"/>
              </a:rPr>
              <a:t>t the last laugh? (37:21-22).</a:t>
            </a:r>
            <a:endParaRPr lang="en-US" dirty="0" smtClean="0">
              <a:latin typeface="Lucida Sans Unicode" panose="020B0602030504020204" pitchFamily="34" charset="0"/>
              <a:cs typeface="Lucida Sans Unicode" panose="020B0602030504020204" pitchFamily="34" charset="0"/>
            </a:endParaRP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had Sennacherib done against the LORD? (37:23-25).</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From whom had Sennacherib received any power he had? (37:26-27).</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So did Sennacherib view himself as doing the Lord’s will? (37:28-29).</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067110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432</TotalTime>
  <Words>608</Words>
  <Application>Microsoft Office PowerPoint</Application>
  <PresentationFormat>On-screen Show (4:3)</PresentationFormat>
  <Paragraphs>46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Lesson 14 </vt:lpstr>
      <vt:lpstr>The Story of Two Men—30 Years Apart</vt:lpstr>
      <vt:lpstr>Many references throughout Isaiah to trust in God, reliance on Him, waiting on Him—which all point to one conclusion…</vt:lpstr>
      <vt:lpstr>Hezekiah’s Faith</vt:lpstr>
      <vt:lpstr>Hezekiah’s Faith</vt:lpstr>
      <vt:lpstr>Hezekiah’s Faith</vt:lpstr>
      <vt:lpstr>Hezekiah’s Faith</vt:lpstr>
      <vt:lpstr>Hezekiah’s Faith Shown in Prayer</vt:lpstr>
      <vt:lpstr>Hezekiah’s Faith</vt:lpstr>
      <vt:lpstr>Hezekiah’s Faith</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14</dc:title>
  <dc:creator>Bryan</dc:creator>
  <cp:lastModifiedBy>Bryan</cp:lastModifiedBy>
  <cp:revision>18</cp:revision>
  <cp:lastPrinted>2016-10-12T20:41:04Z</cp:lastPrinted>
  <dcterms:created xsi:type="dcterms:W3CDTF">2016-10-11T18:10:49Z</dcterms:created>
  <dcterms:modified xsi:type="dcterms:W3CDTF">2016-10-12T20:49:41Z</dcterms:modified>
</cp:coreProperties>
</file>