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317C31-00AD-48AE-AB79-70BB6F239DA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CD9D6-6A48-4A34-B410-E4F5011E4B2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317C31-00AD-48AE-AB79-70BB6F239DA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CD9D6-6A48-4A34-B410-E4F5011E4B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317C31-00AD-48AE-AB79-70BB6F239DA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CD9D6-6A48-4A34-B410-E4F5011E4B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317C31-00AD-48AE-AB79-70BB6F239DA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CD9D6-6A48-4A34-B410-E4F5011E4B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317C31-00AD-48AE-AB79-70BB6F239DA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CD9D6-6A48-4A34-B410-E4F5011E4B2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317C31-00AD-48AE-AB79-70BB6F239DA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CD9D6-6A48-4A34-B410-E4F5011E4B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317C31-00AD-48AE-AB79-70BB6F239DAC}"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6CD9D6-6A48-4A34-B410-E4F5011E4B2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317C31-00AD-48AE-AB79-70BB6F239DAC}"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6CD9D6-6A48-4A34-B410-E4F5011E4B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317C31-00AD-48AE-AB79-70BB6F239DAC}"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6CD9D6-6A48-4A34-B410-E4F5011E4B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317C31-00AD-48AE-AB79-70BB6F239DA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CD9D6-6A48-4A34-B410-E4F5011E4B2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317C31-00AD-48AE-AB79-70BB6F239DA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CD9D6-6A48-4A34-B410-E4F5011E4B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D317C31-00AD-48AE-AB79-70BB6F239DAC}" type="datetimeFigureOut">
              <a:rPr lang="en-US" smtClean="0"/>
              <a:t>10/5/2016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16CD9D6-6A48-4A34-B410-E4F5011E4B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800" cap="none" dirty="0" smtClean="0">
                <a:latin typeface="Lucida Sans Unicode" panose="020B0602030504020204" pitchFamily="34" charset="0"/>
                <a:cs typeface="Lucida Sans Unicode" panose="020B0602030504020204" pitchFamily="34" charset="0"/>
              </a:rPr>
              <a:t>Lesson 13</a:t>
            </a:r>
            <a:endParaRPr lang="en-US" sz="48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Isaiah 33-35</a:t>
            </a:r>
            <a:endParaRPr lang="en-US" sz="36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060894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smtClean="0">
                <a:latin typeface="Lucida Sans Unicode" panose="020B0602030504020204" pitchFamily="34" charset="0"/>
                <a:cs typeface="Lucida Sans Unicode" panose="020B0602030504020204" pitchFamily="34" charset="0"/>
              </a:rPr>
              <a:t>The Desolation of Edom by the Lord</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Notice that all nations are addressed in 34:1-4.</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He then specifies the destruction to come upon Edom (34:5-17).</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Described as a sacrifice (5-7).</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Edom will burn like pitch, day and night (8-10).</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Its sole occupants birds and wild animals; its palaces and fortresses overgrown with thorns and brambles (11-15).</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People will see that not one prophecy failed (16-17).</a:t>
            </a:r>
          </a:p>
        </p:txBody>
      </p:sp>
    </p:spTree>
    <p:extLst>
      <p:ext uri="{BB962C8B-B14F-4D97-AF65-F5344CB8AC3E}">
        <p14:creationId xmlns:p14="http://schemas.microsoft.com/office/powerpoint/2010/main" val="152123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smtClean="0">
                <a:latin typeface="Lucida Sans Unicode" panose="020B0602030504020204" pitchFamily="34" charset="0"/>
                <a:cs typeface="Lucida Sans Unicode" panose="020B0602030504020204" pitchFamily="34" charset="0"/>
              </a:rPr>
              <a:t>But for those who trust in the Lord…</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Protection, peace, well being</a:t>
            </a:r>
            <a:r>
              <a:rPr lang="en-US" sz="2200" dirty="0">
                <a:latin typeface="Lucida Sans Unicode" panose="020B0602030504020204" pitchFamily="34" charset="0"/>
                <a:cs typeface="Lucida Sans Unicode" panose="020B0602030504020204" pitchFamily="34" charset="0"/>
              </a:rPr>
              <a:t> </a:t>
            </a:r>
            <a:r>
              <a:rPr lang="en-US" sz="2200" dirty="0" smtClean="0">
                <a:latin typeface="Lucida Sans Unicode" panose="020B0602030504020204" pitchFamily="34" charset="0"/>
                <a:cs typeface="Lucida Sans Unicode" panose="020B0602030504020204" pitchFamily="34" charset="0"/>
              </a:rPr>
              <a:t>(33:17-24)</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When you “see the King in His beauty,” you will hardly remember the time of terror (17-19).</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 Lord, who is your Lawgiver, Judge, and King, will protect your city; “not one of its stakes will ever be removed, nor will any of its cords be broken” (20-22).</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Your city may be “sick” now, but it will be well, because “the people who dwell in it will be forgiven their iniquity” (23-24).</a:t>
            </a:r>
          </a:p>
        </p:txBody>
      </p:sp>
    </p:spTree>
    <p:extLst>
      <p:ext uri="{BB962C8B-B14F-4D97-AF65-F5344CB8AC3E}">
        <p14:creationId xmlns:p14="http://schemas.microsoft.com/office/powerpoint/2010/main" val="315248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smtClean="0">
                <a:latin typeface="Lucida Sans Unicode" panose="020B0602030504020204" pitchFamily="34" charset="0"/>
                <a:cs typeface="Lucida Sans Unicode" panose="020B0602030504020204" pitchFamily="34" charset="0"/>
              </a:rPr>
              <a:t>But for those who trust in the Lord…</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0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Protection, peace, joy and gladness (35:1-10)</a:t>
            </a:r>
          </a:p>
          <a:p>
            <a:pPr lvl="1">
              <a:lnSpc>
                <a:spcPct val="120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Once desolate places will “blossom as the rose…with joy and singing”; they shall see the “glory of the LORD, the excellency of our God” (1-2).</a:t>
            </a:r>
          </a:p>
          <a:p>
            <a:pPr lvl="1">
              <a:lnSpc>
                <a:spcPct val="120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The weak, despondent, and fearful will find strength, encouragement, and confidence (3-4).</a:t>
            </a:r>
          </a:p>
          <a:p>
            <a:pPr lvl="1">
              <a:lnSpc>
                <a:spcPct val="120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The blind will see, </a:t>
            </a:r>
            <a:r>
              <a:rPr lang="en-US" sz="2100" dirty="0">
                <a:latin typeface="Lucida Sans Unicode" panose="020B0602030504020204" pitchFamily="34" charset="0"/>
                <a:cs typeface="Lucida Sans Unicode" panose="020B0602030504020204" pitchFamily="34" charset="0"/>
              </a:rPr>
              <a:t>the deaf </a:t>
            </a:r>
            <a:r>
              <a:rPr lang="en-US" sz="2100" dirty="0" smtClean="0">
                <a:latin typeface="Lucida Sans Unicode" panose="020B0602030504020204" pitchFamily="34" charset="0"/>
                <a:cs typeface="Lucida Sans Unicode" panose="020B0602030504020204" pitchFamily="34" charset="0"/>
              </a:rPr>
              <a:t>hear, the lame walk, and the dumb sing (Matthew 11:2-6; Luke 4:18-19).</a:t>
            </a:r>
          </a:p>
          <a:p>
            <a:pPr lvl="1">
              <a:lnSpc>
                <a:spcPct val="120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Path to Zion will be the “highway of holiness,” reserved for “the redeemed,” “the ransomed of the Lord” (8-10).</a:t>
            </a:r>
          </a:p>
        </p:txBody>
      </p:sp>
    </p:spTree>
    <p:extLst>
      <p:ext uri="{BB962C8B-B14F-4D97-AF65-F5344CB8AC3E}">
        <p14:creationId xmlns:p14="http://schemas.microsoft.com/office/powerpoint/2010/main" val="381368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Chapters 28-33: Six Woes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marL="457200" indent="-457200">
              <a:lnSpc>
                <a:spcPct val="125000"/>
              </a:lnSpc>
              <a:spcBef>
                <a:spcPts val="0"/>
              </a:spcBef>
              <a:spcAft>
                <a:spcPts val="2400"/>
              </a:spcAft>
              <a:buClrTx/>
              <a:buSzPct val="95000"/>
              <a:buFont typeface="+mj-lt"/>
              <a:buAutoNum type="arabicPeriod"/>
            </a:pPr>
            <a:r>
              <a:rPr lang="en-US" b="1" dirty="0" smtClean="0">
                <a:latin typeface="Lucida Sans Unicode" panose="020B0602030504020204" pitchFamily="34" charset="0"/>
                <a:cs typeface="Lucida Sans Unicode" panose="020B0602030504020204" pitchFamily="34" charset="0"/>
              </a:rPr>
              <a:t>Woe</a:t>
            </a:r>
            <a:r>
              <a:rPr lang="en-US" dirty="0" smtClean="0">
                <a:latin typeface="Lucida Sans Unicode" panose="020B0602030504020204" pitchFamily="34" charset="0"/>
                <a:cs typeface="Lucida Sans Unicode" panose="020B0602030504020204" pitchFamily="34" charset="0"/>
              </a:rPr>
              <a:t> to the proud, intoxicated, scornful people of both kingdoms—Israel and Judah (</a:t>
            </a:r>
            <a:r>
              <a:rPr lang="en-US" dirty="0" err="1" smtClean="0">
                <a:latin typeface="Lucida Sans Unicode" panose="020B0602030504020204" pitchFamily="34" charset="0"/>
                <a:cs typeface="Lucida Sans Unicode" panose="020B0602030504020204" pitchFamily="34" charset="0"/>
              </a:rPr>
              <a:t>ch.</a:t>
            </a:r>
            <a:r>
              <a:rPr lang="en-US" dirty="0" smtClean="0">
                <a:latin typeface="Lucida Sans Unicode" panose="020B0602030504020204" pitchFamily="34" charset="0"/>
                <a:cs typeface="Lucida Sans Unicode" panose="020B0602030504020204" pitchFamily="34" charset="0"/>
              </a:rPr>
              <a:t> 28).</a:t>
            </a:r>
          </a:p>
          <a:p>
            <a:pPr marL="457200" indent="-457200">
              <a:lnSpc>
                <a:spcPct val="125000"/>
              </a:lnSpc>
              <a:spcBef>
                <a:spcPts val="0"/>
              </a:spcBef>
              <a:spcAft>
                <a:spcPts val="2400"/>
              </a:spcAft>
              <a:buClrTx/>
              <a:buSzPct val="95000"/>
              <a:buFont typeface="+mj-lt"/>
              <a:buAutoNum type="arabicPeriod"/>
            </a:pPr>
            <a:r>
              <a:rPr lang="en-US" b="1" dirty="0" smtClean="0">
                <a:latin typeface="Lucida Sans Unicode" panose="020B0602030504020204" pitchFamily="34" charset="0"/>
                <a:cs typeface="Lucida Sans Unicode" panose="020B0602030504020204" pitchFamily="34" charset="0"/>
              </a:rPr>
              <a:t>Woe</a:t>
            </a:r>
            <a:r>
              <a:rPr lang="en-US" dirty="0" smtClean="0">
                <a:latin typeface="Lucida Sans Unicode" panose="020B0602030504020204" pitchFamily="34" charset="0"/>
                <a:cs typeface="Lucida Sans Unicode" panose="020B0602030504020204" pitchFamily="34" charset="0"/>
              </a:rPr>
              <a:t> to Ariel (Jerusalem), who served God outwardly, but whose heart was far from God (29:1-14).</a:t>
            </a:r>
          </a:p>
          <a:p>
            <a:pPr marL="457200" indent="-457200">
              <a:lnSpc>
                <a:spcPct val="125000"/>
              </a:lnSpc>
              <a:spcBef>
                <a:spcPts val="0"/>
              </a:spcBef>
              <a:spcAft>
                <a:spcPts val="2400"/>
              </a:spcAft>
              <a:buClrTx/>
              <a:buSzPct val="95000"/>
              <a:buFont typeface="+mj-lt"/>
              <a:buAutoNum type="arabicPeriod"/>
            </a:pPr>
            <a:r>
              <a:rPr lang="en-US" b="1" dirty="0" smtClean="0">
                <a:latin typeface="Lucida Sans Unicode" panose="020B0602030504020204" pitchFamily="34" charset="0"/>
                <a:cs typeface="Lucida Sans Unicode" panose="020B0602030504020204" pitchFamily="34" charset="0"/>
              </a:rPr>
              <a:t>Woe</a:t>
            </a:r>
            <a:r>
              <a:rPr lang="en-US" dirty="0" smtClean="0">
                <a:latin typeface="Lucida Sans Unicode" panose="020B0602030504020204" pitchFamily="34" charset="0"/>
                <a:cs typeface="Lucida Sans Unicode" panose="020B0602030504020204" pitchFamily="34" charset="0"/>
              </a:rPr>
              <a:t> to those who reject God’s plan, and who think their own plans are hidden from Him (29:15-24).</a:t>
            </a:r>
          </a:p>
        </p:txBody>
      </p:sp>
    </p:spTree>
    <p:extLst>
      <p:ext uri="{BB962C8B-B14F-4D97-AF65-F5344CB8AC3E}">
        <p14:creationId xmlns:p14="http://schemas.microsoft.com/office/powerpoint/2010/main" val="22248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Chapters 28-33: Six Woes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marL="457200" indent="-457200">
              <a:lnSpc>
                <a:spcPct val="125000"/>
              </a:lnSpc>
              <a:spcBef>
                <a:spcPts val="0"/>
              </a:spcBef>
              <a:spcAft>
                <a:spcPts val="2400"/>
              </a:spcAft>
              <a:buClrTx/>
              <a:buSzPct val="95000"/>
              <a:buFont typeface="+mj-lt"/>
              <a:buAutoNum type="arabicPeriod" startAt="4"/>
            </a:pPr>
            <a:r>
              <a:rPr lang="en-US" b="1" dirty="0" smtClean="0">
                <a:latin typeface="Lucida Sans Unicode" panose="020B0602030504020204" pitchFamily="34" charset="0"/>
                <a:cs typeface="Lucida Sans Unicode" panose="020B0602030504020204" pitchFamily="34" charset="0"/>
              </a:rPr>
              <a:t>Woe</a:t>
            </a:r>
            <a:r>
              <a:rPr lang="en-US" dirty="0" smtClean="0">
                <a:latin typeface="Lucida Sans Unicode" panose="020B0602030504020204" pitchFamily="34" charset="0"/>
                <a:cs typeface="Lucida Sans Unicode" panose="020B0602030504020204" pitchFamily="34" charset="0"/>
              </a:rPr>
              <a:t> to the rebellious children who turn to Egypt for help (</a:t>
            </a:r>
            <a:r>
              <a:rPr lang="en-US" dirty="0" err="1" smtClean="0">
                <a:latin typeface="Lucida Sans Unicode" panose="020B0602030504020204" pitchFamily="34" charset="0"/>
                <a:cs typeface="Lucida Sans Unicode" panose="020B0602030504020204" pitchFamily="34" charset="0"/>
              </a:rPr>
              <a:t>ch.</a:t>
            </a:r>
            <a:r>
              <a:rPr lang="en-US" dirty="0" smtClean="0">
                <a:latin typeface="Lucida Sans Unicode" panose="020B0602030504020204" pitchFamily="34" charset="0"/>
                <a:cs typeface="Lucida Sans Unicode" panose="020B0602030504020204" pitchFamily="34" charset="0"/>
              </a:rPr>
              <a:t> 30).</a:t>
            </a:r>
          </a:p>
          <a:p>
            <a:pPr marL="457200" indent="-457200">
              <a:lnSpc>
                <a:spcPct val="125000"/>
              </a:lnSpc>
              <a:spcBef>
                <a:spcPts val="0"/>
              </a:spcBef>
              <a:spcAft>
                <a:spcPts val="2400"/>
              </a:spcAft>
              <a:buClrTx/>
              <a:buSzPct val="95000"/>
              <a:buFont typeface="+mj-lt"/>
              <a:buAutoNum type="arabicPeriod" startAt="4"/>
            </a:pPr>
            <a:r>
              <a:rPr lang="en-US" b="1" dirty="0" smtClean="0">
                <a:latin typeface="Lucida Sans Unicode" panose="020B0602030504020204" pitchFamily="34" charset="0"/>
                <a:cs typeface="Lucida Sans Unicode" panose="020B0602030504020204" pitchFamily="34" charset="0"/>
              </a:rPr>
              <a:t>Woe</a:t>
            </a:r>
            <a:r>
              <a:rPr lang="en-US" dirty="0" smtClean="0">
                <a:latin typeface="Lucida Sans Unicode" panose="020B0602030504020204" pitchFamily="34" charset="0"/>
                <a:cs typeface="Lucida Sans Unicode" panose="020B0602030504020204" pitchFamily="34" charset="0"/>
              </a:rPr>
              <a:t> to those who rely on horses, chariots, and horsemen instead of God (</a:t>
            </a:r>
            <a:r>
              <a:rPr lang="en-US" dirty="0" err="1" smtClean="0">
                <a:latin typeface="Lucida Sans Unicode" panose="020B0602030504020204" pitchFamily="34" charset="0"/>
                <a:cs typeface="Lucida Sans Unicode" panose="020B0602030504020204" pitchFamily="34" charset="0"/>
              </a:rPr>
              <a:t>chs</a:t>
            </a:r>
            <a:r>
              <a:rPr lang="en-US" dirty="0" smtClean="0">
                <a:latin typeface="Lucida Sans Unicode" panose="020B0602030504020204" pitchFamily="34" charset="0"/>
                <a:cs typeface="Lucida Sans Unicode" panose="020B0602030504020204" pitchFamily="34" charset="0"/>
              </a:rPr>
              <a:t>. 31-32).</a:t>
            </a:r>
          </a:p>
          <a:p>
            <a:pPr marL="457200" indent="-457200">
              <a:lnSpc>
                <a:spcPct val="125000"/>
              </a:lnSpc>
              <a:spcBef>
                <a:spcPts val="0"/>
              </a:spcBef>
              <a:spcAft>
                <a:spcPts val="2400"/>
              </a:spcAft>
              <a:buClrTx/>
              <a:buSzPct val="95000"/>
              <a:buFont typeface="+mj-lt"/>
              <a:buAutoNum type="arabicPeriod" startAt="4"/>
            </a:pPr>
            <a:r>
              <a:rPr lang="en-US" b="1" dirty="0" smtClean="0">
                <a:latin typeface="Lucida Sans Unicode" panose="020B0602030504020204" pitchFamily="34" charset="0"/>
                <a:cs typeface="Lucida Sans Unicode" panose="020B0602030504020204" pitchFamily="34" charset="0"/>
              </a:rPr>
              <a:t>Woe</a:t>
            </a:r>
            <a:r>
              <a:rPr lang="en-US" dirty="0" smtClean="0">
                <a:latin typeface="Lucida Sans Unicode" panose="020B0602030504020204" pitchFamily="34" charset="0"/>
                <a:cs typeface="Lucida Sans Unicode" panose="020B0602030504020204" pitchFamily="34" charset="0"/>
              </a:rPr>
              <a:t> to “you who plunder…who deal treacherously” (speaking evidently of Assyria) (</a:t>
            </a:r>
            <a:r>
              <a:rPr lang="en-US" dirty="0" err="1" smtClean="0">
                <a:latin typeface="Lucida Sans Unicode" panose="020B0602030504020204" pitchFamily="34" charset="0"/>
                <a:cs typeface="Lucida Sans Unicode" panose="020B0602030504020204" pitchFamily="34" charset="0"/>
              </a:rPr>
              <a:t>ch.</a:t>
            </a:r>
            <a:r>
              <a:rPr lang="en-US" dirty="0" smtClean="0">
                <a:latin typeface="Lucida Sans Unicode" panose="020B0602030504020204" pitchFamily="34" charset="0"/>
                <a:cs typeface="Lucida Sans Unicode" panose="020B0602030504020204" pitchFamily="34" charset="0"/>
              </a:rPr>
              <a:t> 33).</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8504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Five </a:t>
            </a:r>
            <a:r>
              <a:rPr lang="en-US" sz="3600" dirty="0" smtClean="0">
                <a:latin typeface="Lucida Sans Unicode" panose="020B0602030504020204" pitchFamily="34" charset="0"/>
                <a:cs typeface="Lucida Sans Unicode" panose="020B0602030504020204" pitchFamily="34" charset="0"/>
              </a:rPr>
              <a:t>Main </a:t>
            </a:r>
            <a:r>
              <a:rPr lang="en-US" sz="3600" dirty="0" smtClean="0">
                <a:latin typeface="Lucida Sans Unicode" panose="020B0602030504020204" pitchFamily="34" charset="0"/>
                <a:cs typeface="Lucida Sans Unicode" panose="020B0602030504020204" pitchFamily="34" charset="0"/>
              </a:rPr>
              <a:t>Points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Judah was plundered by Assyria (33:7-9).</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Assyria will be plundered by the Lord (33:1-4, 10-12).</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In this judgment against </a:t>
            </a:r>
            <a:r>
              <a:rPr lang="en-US" sz="2200" dirty="0" smtClean="0">
                <a:latin typeface="Lucida Sans Unicode" panose="020B0602030504020204" pitchFamily="34" charset="0"/>
                <a:cs typeface="Lucida Sans Unicode" panose="020B0602030504020204" pitchFamily="34" charset="0"/>
              </a:rPr>
              <a:t>Assyria, t</a:t>
            </a:r>
            <a:r>
              <a:rPr lang="en-US" sz="2200" dirty="0" smtClean="0">
                <a:latin typeface="Lucida Sans Unicode" panose="020B0602030504020204" pitchFamily="34" charset="0"/>
                <a:cs typeface="Lucida Sans Unicode" panose="020B0602030504020204" pitchFamily="34" charset="0"/>
              </a:rPr>
              <a:t>he </a:t>
            </a:r>
            <a:r>
              <a:rPr lang="en-US" sz="2200" dirty="0" smtClean="0">
                <a:latin typeface="Lucida Sans Unicode" panose="020B0602030504020204" pitchFamily="34" charset="0"/>
                <a:cs typeface="Lucida Sans Unicode" panose="020B0602030504020204" pitchFamily="34" charset="0"/>
              </a:rPr>
              <a:t>Lord will be exalted, and people will fear Him </a:t>
            </a:r>
            <a:r>
              <a:rPr lang="en-US" sz="2200" dirty="0" smtClean="0">
                <a:latin typeface="Lucida Sans Unicode" panose="020B0602030504020204" pitchFamily="34" charset="0"/>
                <a:cs typeface="Lucida Sans Unicode" panose="020B0602030504020204" pitchFamily="34" charset="0"/>
              </a:rPr>
              <a:t>(</a:t>
            </a:r>
            <a:r>
              <a:rPr lang="en-US" sz="2200" dirty="0" smtClean="0">
                <a:latin typeface="Lucida Sans Unicode" panose="020B0602030504020204" pitchFamily="34" charset="0"/>
                <a:cs typeface="Lucida Sans Unicode" panose="020B0602030504020204" pitchFamily="34" charset="0"/>
              </a:rPr>
              <a:t>33:5-6, 13-16).</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Edom, like all nations who resist God, will be brought down (</a:t>
            </a:r>
            <a:r>
              <a:rPr lang="en-US" sz="2200" dirty="0" err="1" smtClean="0">
                <a:latin typeface="Lucida Sans Unicode" panose="020B0602030504020204" pitchFamily="34" charset="0"/>
                <a:cs typeface="Lucida Sans Unicode" panose="020B0602030504020204" pitchFamily="34" charset="0"/>
              </a:rPr>
              <a:t>ch.</a:t>
            </a:r>
            <a:r>
              <a:rPr lang="en-US" sz="2200" dirty="0" smtClean="0">
                <a:latin typeface="Lucida Sans Unicode" panose="020B0602030504020204" pitchFamily="34" charset="0"/>
                <a:cs typeface="Lucida Sans Unicode" panose="020B0602030504020204" pitchFamily="34" charset="0"/>
              </a:rPr>
              <a:t> 34).</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Those who trust in the Lord will have protection and peace, joy and gladness, especially in the time of Christ (33:17-24; </a:t>
            </a:r>
            <a:r>
              <a:rPr lang="en-US" sz="2200" dirty="0" err="1" smtClean="0">
                <a:latin typeface="Lucida Sans Unicode" panose="020B0602030504020204" pitchFamily="34" charset="0"/>
                <a:cs typeface="Lucida Sans Unicode" panose="020B0602030504020204" pitchFamily="34" charset="0"/>
              </a:rPr>
              <a:t>ch.</a:t>
            </a:r>
            <a:r>
              <a:rPr lang="en-US" sz="2200" dirty="0" smtClean="0">
                <a:latin typeface="Lucida Sans Unicode" panose="020B0602030504020204" pitchFamily="34" charset="0"/>
                <a:cs typeface="Lucida Sans Unicode" panose="020B0602030504020204" pitchFamily="34" charset="0"/>
              </a:rPr>
              <a:t> 35).</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00204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smtClean="0">
                <a:latin typeface="Lucida Sans Unicode" panose="020B0602030504020204" pitchFamily="34" charset="0"/>
                <a:cs typeface="Lucida Sans Unicode" panose="020B0602030504020204" pitchFamily="34" charset="0"/>
              </a:rPr>
              <a:t>Background</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447800"/>
            <a:ext cx="8229600" cy="5029200"/>
          </a:xfrm>
        </p:spPr>
        <p:txBody>
          <a:bodyPr anchor="ctr">
            <a:normAutofit/>
          </a:bodyPr>
          <a:lstStyle/>
          <a:p>
            <a:pPr marL="0" indent="0">
              <a:lnSpc>
                <a:spcPct val="114000"/>
              </a:lnSpc>
              <a:spcBef>
                <a:spcPts val="0"/>
              </a:spcBef>
              <a:buNone/>
            </a:pPr>
            <a:r>
              <a:rPr lang="en-US" sz="2100" dirty="0">
                <a:latin typeface="Lucida Sans Unicode" panose="020B0602030504020204" pitchFamily="34" charset="0"/>
                <a:cs typeface="Lucida Sans Unicode" panose="020B0602030504020204" pitchFamily="34" charset="0"/>
              </a:rPr>
              <a:t>And in the fourteenth year of King </a:t>
            </a:r>
            <a:r>
              <a:rPr lang="en-US" sz="2100" dirty="0" smtClean="0">
                <a:latin typeface="Lucida Sans Unicode" panose="020B0602030504020204" pitchFamily="34" charset="0"/>
                <a:cs typeface="Lucida Sans Unicode" panose="020B0602030504020204" pitchFamily="34" charset="0"/>
              </a:rPr>
              <a:t>Hezekiah (701 B.C.), </a:t>
            </a:r>
            <a:r>
              <a:rPr lang="en-US" sz="2100" dirty="0">
                <a:latin typeface="Lucida Sans Unicode" panose="020B0602030504020204" pitchFamily="34" charset="0"/>
                <a:cs typeface="Lucida Sans Unicode" panose="020B0602030504020204" pitchFamily="34" charset="0"/>
              </a:rPr>
              <a:t>Sennacherib king of Assyria came up against all the fortified cities of Judah and took them. Then Hezekiah king of Judah sent to the king of Assyria at Lachish, saying, </a:t>
            </a:r>
            <a:r>
              <a:rPr lang="en-US" sz="2100" dirty="0" smtClean="0">
                <a:latin typeface="Lucida Sans Unicode" panose="020B0602030504020204" pitchFamily="34" charset="0"/>
                <a:cs typeface="Lucida Sans Unicode" panose="020B0602030504020204" pitchFamily="34" charset="0"/>
              </a:rPr>
              <a:t>“I </a:t>
            </a:r>
            <a:r>
              <a:rPr lang="en-US" sz="2100" dirty="0">
                <a:latin typeface="Lucida Sans Unicode" panose="020B0602030504020204" pitchFamily="34" charset="0"/>
                <a:cs typeface="Lucida Sans Unicode" panose="020B0602030504020204" pitchFamily="34" charset="0"/>
              </a:rPr>
              <a:t>have done wrong; turn away from me; whatever you impose on me I will pay</a:t>
            </a:r>
            <a:r>
              <a:rPr lang="en-US" sz="2100" dirty="0" smtClean="0">
                <a:latin typeface="Lucida Sans Unicode" panose="020B0602030504020204" pitchFamily="34" charset="0"/>
                <a:cs typeface="Lucida Sans Unicode" panose="020B0602030504020204" pitchFamily="34" charset="0"/>
              </a:rPr>
              <a:t>.” </a:t>
            </a:r>
            <a:r>
              <a:rPr lang="en-US" sz="2100" dirty="0">
                <a:latin typeface="Lucida Sans Unicode" panose="020B0602030504020204" pitchFamily="34" charset="0"/>
                <a:cs typeface="Lucida Sans Unicode" panose="020B0602030504020204" pitchFamily="34" charset="0"/>
              </a:rPr>
              <a:t>And the king of Assyria assessed Hezekiah king of Judah three hundred talents of silver and thirty talents of gold. So Hezekiah gave him all the silver that was found in the house of the LORD and in the treasuries of the king's house. At that time Hezekiah stripped the gold from the doors of the temple of the LORD, and from the pillars which Hezekiah king of Judah had overlaid, and gave it to the king of </a:t>
            </a:r>
            <a:r>
              <a:rPr lang="en-US" sz="2100" dirty="0" smtClean="0">
                <a:latin typeface="Lucida Sans Unicode" panose="020B0602030504020204" pitchFamily="34" charset="0"/>
                <a:cs typeface="Lucida Sans Unicode" panose="020B0602030504020204" pitchFamily="34" charset="0"/>
              </a:rPr>
              <a:t>Assyria (2 </a:t>
            </a:r>
            <a:r>
              <a:rPr lang="en-US" sz="2100" dirty="0">
                <a:latin typeface="Lucida Sans Unicode" panose="020B0602030504020204" pitchFamily="34" charset="0"/>
                <a:cs typeface="Lucida Sans Unicode" panose="020B0602030504020204" pitchFamily="34" charset="0"/>
              </a:rPr>
              <a:t>Kings 18:13-16</a:t>
            </a:r>
            <a:r>
              <a:rPr lang="en-US" sz="2100" dirty="0" smtClean="0">
                <a:latin typeface="Lucida Sans Unicode" panose="020B0602030504020204" pitchFamily="34" charset="0"/>
                <a:cs typeface="Lucida Sans Unicode" panose="020B0602030504020204" pitchFamily="34" charset="0"/>
              </a:rPr>
              <a:t>).</a:t>
            </a:r>
            <a:endParaRPr lang="en-US" sz="21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68744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smtClean="0">
                <a:latin typeface="Lucida Sans Unicode" panose="020B0602030504020204" pitchFamily="34" charset="0"/>
                <a:cs typeface="Lucida Sans Unicode" panose="020B0602030504020204" pitchFamily="34" charset="0"/>
              </a:rPr>
              <a:t>Background—The Rest of the Story</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447800"/>
            <a:ext cx="8229600" cy="5029200"/>
          </a:xfrm>
        </p:spPr>
        <p:txBody>
          <a:bodyPr anchor="ctr">
            <a:normAutofit/>
          </a:bodyPr>
          <a:lstStyle/>
          <a:p>
            <a:pPr>
              <a:lnSpc>
                <a:spcPct val="12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Despite this tribute, Assyria did not withdraw.</a:t>
            </a:r>
          </a:p>
          <a:p>
            <a:pPr>
              <a:lnSpc>
                <a:spcPct val="12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The Assyrians chided the men of Jerusalem, telling them not to listen to Hezekiah and not to turn to the Lord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(2 Kings 18:17-37).</a:t>
            </a:r>
          </a:p>
          <a:p>
            <a:pPr>
              <a:lnSpc>
                <a:spcPct val="12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Isaiah assured Hezekiah he should not be afraid; Hezekiah did show faith in God and turned to Him in prayer. In one night the angel of the Lord passed over the armies of Sennacherib, and by dawn 185,000 Assyrian corpses were counted (2 Kgs. 19).</a:t>
            </a:r>
          </a:p>
          <a:p>
            <a:pPr lvl="1">
              <a:lnSpc>
                <a:spcPct val="120000"/>
              </a:lnSpc>
              <a:spcBef>
                <a:spcPts val="0"/>
              </a:spcBef>
              <a:spcAft>
                <a:spcPts val="1800"/>
              </a:spcAft>
            </a:pPr>
            <a:r>
              <a:rPr lang="en-US" sz="2100" dirty="0" smtClean="0">
                <a:latin typeface="Lucida Sans Unicode" panose="020B0602030504020204" pitchFamily="34" charset="0"/>
                <a:cs typeface="Lucida Sans Unicode" panose="020B0602030504020204" pitchFamily="34" charset="0"/>
              </a:rPr>
              <a:t>“Then Assyria shall fall by a sword not of man” (Isa. 32:8).</a:t>
            </a:r>
            <a:endParaRPr lang="en-US" sz="21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29631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smtClean="0">
                <a:latin typeface="Lucida Sans Unicode" panose="020B0602030504020204" pitchFamily="34" charset="0"/>
                <a:cs typeface="Lucida Sans Unicode" panose="020B0602030504020204" pitchFamily="34" charset="0"/>
              </a:rPr>
              <a:t>Judah’s Plundering by Assyria</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447800"/>
            <a:ext cx="8229600" cy="5029200"/>
          </a:xfrm>
        </p:spPr>
        <p:txBody>
          <a:bodyPr anchor="ctr">
            <a:normAutofit/>
          </a:bodyPr>
          <a:lstStyle/>
          <a:p>
            <a:pPr>
              <a:lnSpc>
                <a:spcPct val="120000"/>
              </a:lnSpc>
              <a:spcBef>
                <a:spcPts val="0"/>
              </a:spcBef>
              <a:spcAft>
                <a:spcPts val="1200"/>
              </a:spcAft>
            </a:pPr>
            <a:r>
              <a:rPr lang="en-US" b="1" dirty="0" smtClean="0">
                <a:latin typeface="Lucida Sans Unicode" panose="020B0602030504020204" pitchFamily="34" charset="0"/>
                <a:cs typeface="Lucida Sans Unicode" panose="020B0602030504020204" pitchFamily="34" charset="0"/>
              </a:rPr>
              <a:t>33:7-9.</a:t>
            </a:r>
          </a:p>
          <a:p>
            <a:pPr lvl="1">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What did Lebanon, Sharon, Bashan, and Carmel have in common?</a:t>
            </a:r>
          </a:p>
          <a:p>
            <a:pPr lvl="1">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  F  Sennacherib showed mercy as he marched through Judah.</a:t>
            </a:r>
          </a:p>
          <a:p>
            <a:pPr lvl="1">
              <a:lnSpc>
                <a:spcPct val="120000"/>
              </a:lnSpc>
              <a:spcBef>
                <a:spcPts val="0"/>
              </a:spcBef>
              <a:spcAft>
                <a:spcPts val="1200"/>
              </a:spcAft>
            </a:pP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83791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smtClean="0">
                <a:latin typeface="Lucida Sans Unicode" panose="020B0602030504020204" pitchFamily="34" charset="0"/>
                <a:cs typeface="Lucida Sans Unicode" panose="020B0602030504020204" pitchFamily="34" charset="0"/>
              </a:rPr>
              <a:t>Assyria’s Plundering by the Lord</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0000"/>
              </a:lnSpc>
              <a:spcBef>
                <a:spcPts val="0"/>
              </a:spcBef>
              <a:spcAft>
                <a:spcPts val="1200"/>
              </a:spcAft>
            </a:pPr>
            <a:r>
              <a:rPr lang="en-US" b="1" dirty="0" smtClean="0">
                <a:latin typeface="Lucida Sans Unicode" panose="020B0602030504020204" pitchFamily="34" charset="0"/>
                <a:cs typeface="Lucida Sans Unicode" panose="020B0602030504020204" pitchFamily="34" charset="0"/>
              </a:rPr>
              <a:t>33:1-4.</a:t>
            </a:r>
          </a:p>
          <a:p>
            <a:pPr lvl="1">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“When you cease plundering, you will be plundered; when you make an end of dealing treacherously, they will deal treacherously with you” (1).</a:t>
            </a:r>
          </a:p>
          <a:p>
            <a:pPr lvl="1">
              <a:lnSpc>
                <a:spcPct val="12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“When You lift yourself up, the nations shall be scattered; and Your plunder shall be gathered…” (3-4).</a:t>
            </a:r>
          </a:p>
          <a:p>
            <a:pPr>
              <a:lnSpc>
                <a:spcPct val="120000"/>
              </a:lnSpc>
              <a:spcBef>
                <a:spcPts val="0"/>
              </a:spcBef>
              <a:spcAft>
                <a:spcPts val="1200"/>
              </a:spcAft>
            </a:pPr>
            <a:r>
              <a:rPr lang="en-US" b="1" dirty="0" smtClean="0">
                <a:latin typeface="Lucida Sans Unicode" panose="020B0602030504020204" pitchFamily="34" charset="0"/>
                <a:cs typeface="Lucida Sans Unicode" panose="020B0602030504020204" pitchFamily="34" charset="0"/>
              </a:rPr>
              <a:t>33:10-12.</a:t>
            </a:r>
          </a:p>
          <a:p>
            <a:pPr lvl="1">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Assyria will be consumed with the fire of God’s wrath.</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04661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smtClean="0">
                <a:latin typeface="Lucida Sans Unicode" panose="020B0602030504020204" pitchFamily="34" charset="0"/>
                <a:cs typeface="Lucida Sans Unicode" panose="020B0602030504020204" pitchFamily="34" charset="0"/>
              </a:rPr>
              <a:t>The Exaltation of the Lord</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What the Lord does to Assyria will get folks’ attention—near and far.</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33:10, 13-16.</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33:5-6.</a:t>
            </a:r>
          </a:p>
        </p:txBody>
      </p:sp>
    </p:spTree>
    <p:extLst>
      <p:ext uri="{BB962C8B-B14F-4D97-AF65-F5344CB8AC3E}">
        <p14:creationId xmlns:p14="http://schemas.microsoft.com/office/powerpoint/2010/main" val="381095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493</TotalTime>
  <Words>852</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Lesson 13</vt:lpstr>
      <vt:lpstr>Chapters 28-33: Six Woes</vt:lpstr>
      <vt:lpstr>Chapters 28-33: Six Woes</vt:lpstr>
      <vt:lpstr>Five Main Points</vt:lpstr>
      <vt:lpstr>Background</vt:lpstr>
      <vt:lpstr>Background—The Rest of the Story</vt:lpstr>
      <vt:lpstr>Judah’s Plundering by Assyria</vt:lpstr>
      <vt:lpstr>Assyria’s Plundering by the Lord</vt:lpstr>
      <vt:lpstr>The Exaltation of the Lord</vt:lpstr>
      <vt:lpstr>The Desolation of Edom by the Lord</vt:lpstr>
      <vt:lpstr>But for those who trust in the Lord…</vt:lpstr>
      <vt:lpstr>But for those who trust in the Lord…</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13</dc:title>
  <dc:creator>Bryan</dc:creator>
  <cp:lastModifiedBy>Bryan</cp:lastModifiedBy>
  <cp:revision>21</cp:revision>
  <dcterms:created xsi:type="dcterms:W3CDTF">2016-10-04T18:37:40Z</dcterms:created>
  <dcterms:modified xsi:type="dcterms:W3CDTF">2016-10-05T20:37:39Z</dcterms:modified>
</cp:coreProperties>
</file>