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75" r:id="rId3"/>
    <p:sldId id="270" r:id="rId4"/>
    <p:sldId id="271" r:id="rId5"/>
    <p:sldId id="263" r:id="rId6"/>
    <p:sldId id="264" r:id="rId7"/>
    <p:sldId id="265" r:id="rId8"/>
    <p:sldId id="266" r:id="rId9"/>
    <p:sldId id="267" r:id="rId10"/>
    <p:sldId id="268" r:id="rId11"/>
    <p:sldId id="269" r:id="rId12"/>
    <p:sldId id="272" r:id="rId13"/>
    <p:sldId id="273" r:id="rId14"/>
    <p:sldId id="27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2A1943-59ED-4188-9EBB-B1F5A6E59479}" type="datetimeFigureOut">
              <a:rPr lang="en-US" smtClean="0"/>
              <a:t>8/12/2016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AC18588-B99D-4649-9D9E-DA81E1C1140D}" type="slidenum">
              <a:rPr lang="en-US" smtClean="0"/>
              <a:t>‹#›</a:t>
            </a:fld>
            <a:endParaRPr lang="en-US"/>
          </a:p>
        </p:txBody>
      </p:sp>
    </p:spTree>
    <p:extLst>
      <p:ext uri="{BB962C8B-B14F-4D97-AF65-F5344CB8AC3E}">
        <p14:creationId xmlns:p14="http://schemas.microsoft.com/office/powerpoint/2010/main" val="23740588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28A3EA-D842-40B1-8EBB-57655A154642}"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F27EE-AFE3-47C3-8019-1C2B84601D9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8A3EA-D842-40B1-8EBB-57655A154642}"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28A3EA-D842-40B1-8EBB-57655A154642}"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8A3EA-D842-40B1-8EBB-57655A154642}"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8A3EA-D842-40B1-8EBB-57655A154642}"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F27EE-AFE3-47C3-8019-1C2B84601D9D}"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28A3EA-D842-40B1-8EBB-57655A154642}"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28A3EA-D842-40B1-8EBB-57655A154642}" type="datetimeFigureOut">
              <a:rPr lang="en-US" smtClean="0"/>
              <a:pPr/>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F27EE-AFE3-47C3-8019-1C2B84601D9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8A3EA-D842-40B1-8EBB-57655A154642}" type="datetimeFigureOut">
              <a:rPr lang="en-US" smtClean="0"/>
              <a:pPr/>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8A3EA-D842-40B1-8EBB-57655A154642}" type="datetimeFigureOut">
              <a:rPr lang="en-US" smtClean="0"/>
              <a:pPr/>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8A3EA-D842-40B1-8EBB-57655A154642}"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F27EE-AFE3-47C3-8019-1C2B84601D9D}"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8A3EA-D842-40B1-8EBB-57655A154642}"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F27EE-AFE3-47C3-8019-1C2B84601D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628A3EA-D842-40B1-8EBB-57655A154642}" type="datetimeFigureOut">
              <a:rPr lang="en-US" smtClean="0"/>
              <a:pPr/>
              <a:t>8/12/2016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EEF27EE-AFE3-47C3-8019-1C2B84601D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Predictions of the Future Messiah Intermingled with the Present Political Crisis</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latin typeface="Lucida Sans Unicode" panose="020B0602030504020204" pitchFamily="34" charset="0"/>
                <a:cs typeface="Lucida Sans Unicode" panose="020B0602030504020204" pitchFamily="34" charset="0"/>
              </a:rPr>
              <a:t>Isaiah 7-12</a:t>
            </a:r>
            <a:endParaRPr lang="en-US" sz="3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Cruel Irony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is the irony in Ahaz turning to Assyria for help?</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“The LORD will bring the king of Assyria upon you and your people and your father’s house…” (7:17).</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Head, legs, and beard will all be “shaved” (7:20).</a:t>
            </a:r>
          </a:p>
        </p:txBody>
      </p:sp>
    </p:spTree>
    <p:extLst>
      <p:ext uri="{BB962C8B-B14F-4D97-AF65-F5344CB8AC3E}">
        <p14:creationId xmlns:p14="http://schemas.microsoft.com/office/powerpoint/2010/main" val="24040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Israel’s Punishment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did they “say in pride and arrogance of heart”?</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(9:9-10).</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“For all this His anger is not turned away, but His hand is stretched out still” (9:12, 17, 21). What does this phrase indicate?</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“For the people do not turn to Him who strikes them, nor do they seek the LORD of hosts” (9:13).</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Note the indictment against the leaders (9:14-16).</a:t>
            </a:r>
          </a:p>
        </p:txBody>
      </p:sp>
    </p:spTree>
    <p:extLst>
      <p:ext uri="{BB962C8B-B14F-4D97-AF65-F5344CB8AC3E}">
        <p14:creationId xmlns:p14="http://schemas.microsoft.com/office/powerpoint/2010/main" val="223555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Underlying Theme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“Do not say, ‘A conspiracy,’ concerning all that this people call a conspiracy, nor be afraid of their threats, nor be troubled. The LORD of hosts, Him you shall hallow; let Him be Your fear, and let Him be your dread. He will be as a sanctuary…”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(8:13-14).</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Where is at least a portion of this passage quoted in the N.T.?</a:t>
            </a:r>
          </a:p>
        </p:txBody>
      </p:sp>
    </p:spTree>
    <p:extLst>
      <p:ext uri="{BB962C8B-B14F-4D97-AF65-F5344CB8AC3E}">
        <p14:creationId xmlns:p14="http://schemas.microsoft.com/office/powerpoint/2010/main" val="89291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Underlying Theme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even if you should suffer for righteousness’ sake, you are blessed. ‘And do not be afraid of their threats, nor be troubled.’ But sanctify the Lord God in your hearts, and always be ready to give a defense to everyone who asks you a reason for the hope that is in you, with meekness and fear” (1 Peter 3:14-15).</a:t>
            </a:r>
          </a:p>
        </p:txBody>
      </p:sp>
    </p:spTree>
    <p:extLst>
      <p:ext uri="{BB962C8B-B14F-4D97-AF65-F5344CB8AC3E}">
        <p14:creationId xmlns:p14="http://schemas.microsoft.com/office/powerpoint/2010/main" val="3367148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Underlying Theme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Unlike Ahaz, Isaiah says, “I will wait on the LORD…I will hope (trust, look for) in Him” (8:16).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Where do we direct ourselves and others to seek God’s wisdom?</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“To the law and to the testimony!” (8:20).</a:t>
            </a:r>
          </a:p>
        </p:txBody>
      </p:sp>
    </p:spTree>
    <p:extLst>
      <p:ext uri="{BB962C8B-B14F-4D97-AF65-F5344CB8AC3E}">
        <p14:creationId xmlns:p14="http://schemas.microsoft.com/office/powerpoint/2010/main" val="176760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Study Outline—Isaiah 7-9</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Messianic prophecies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present political crisis—the threat to Judah from Syria and Israel.</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Ahaz’s response to this threat.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cruel irony in Judah seeking Assyria’s help.</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Punishment to come to Israel, too.</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underlying theme to this whole section.</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590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Messianic Prophecies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“Therefore the Lord Himself will give you a sign: Behold, the virgin shall conceive and bear a Son, and you shall call His name Immanuel” (7:14).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“And she will bring forth a Son, and you shall His name Jesus, for He will save His people from their sins. So all this was done that it might be fulfilled which was spoken by the Lord through the prophet, saying: ‘Behold, the virgin shall be with child, and bear a Son, and they shall call His name Immanuel,’ which is translated, ‘God with us’” (Matthew 1:22-23).</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7600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Messianic Prophecies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Isaiah 9:1-7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Where is at least a portion of this quoted in the N.T.?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Matthew 4:13-16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Darkness and gloom now, but light and hope in the future. The reason…</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unto us a Child is born, unto us a Son is given; and the government will be upon His shoulder. And His name will be called Wonderful, Counselor, Mighty God, Everlasting Father, Prince of Peace” (9:6).</a:t>
            </a:r>
          </a:p>
        </p:txBody>
      </p:sp>
    </p:spTree>
    <p:extLst>
      <p:ext uri="{BB962C8B-B14F-4D97-AF65-F5344CB8AC3E}">
        <p14:creationId xmlns:p14="http://schemas.microsoft.com/office/powerpoint/2010/main" val="162458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Prior Invasion #1</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Rezin, king of Syria, and </a:t>
            </a:r>
            <a:r>
              <a:rPr lang="en-US" dirty="0" err="1" smtClean="0">
                <a:latin typeface="Lucida Sans Unicode" panose="020B0602030504020204" pitchFamily="34" charset="0"/>
                <a:cs typeface="Lucida Sans Unicode" panose="020B0602030504020204" pitchFamily="34" charset="0"/>
              </a:rPr>
              <a:t>Pekah</a:t>
            </a:r>
            <a:r>
              <a:rPr lang="en-US" dirty="0" smtClean="0">
                <a:latin typeface="Lucida Sans Unicode" panose="020B0602030504020204" pitchFamily="34" charset="0"/>
                <a:cs typeface="Lucida Sans Unicode" panose="020B0602030504020204" pitchFamily="34" charset="0"/>
              </a:rPr>
              <a:t>, king of Ephraim (Israel) formed an alliance and first attacked Judah while </a:t>
            </a:r>
            <a:r>
              <a:rPr lang="en-US" dirty="0" err="1" smtClean="0">
                <a:latin typeface="Lucida Sans Unicode" panose="020B0602030504020204" pitchFamily="34" charset="0"/>
                <a:cs typeface="Lucida Sans Unicode" panose="020B0602030504020204" pitchFamily="34" charset="0"/>
              </a:rPr>
              <a:t>Jotham</a:t>
            </a:r>
            <a:r>
              <a:rPr lang="en-US" dirty="0" smtClean="0">
                <a:latin typeface="Lucida Sans Unicode" panose="020B0602030504020204" pitchFamily="34" charset="0"/>
                <a:cs typeface="Lucida Sans Unicode" panose="020B0602030504020204" pitchFamily="34" charset="0"/>
              </a:rPr>
              <a:t> was still on the throne.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“In those days the LORD began to send Rezin king of Syria and </a:t>
            </a:r>
            <a:r>
              <a:rPr lang="en-US" sz="2200" dirty="0" err="1" smtClean="0">
                <a:latin typeface="Lucida Sans Unicode" panose="020B0602030504020204" pitchFamily="34" charset="0"/>
                <a:cs typeface="Lucida Sans Unicode" panose="020B0602030504020204" pitchFamily="34" charset="0"/>
              </a:rPr>
              <a:t>Pekah</a:t>
            </a:r>
            <a:r>
              <a:rPr lang="en-US" sz="2200" dirty="0" smtClean="0">
                <a:latin typeface="Lucida Sans Unicode" panose="020B0602030504020204" pitchFamily="34" charset="0"/>
                <a:cs typeface="Lucida Sans Unicode" panose="020B0602030504020204" pitchFamily="34" charset="0"/>
              </a:rPr>
              <a:t> the son of Remaliah against Judah”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(2 Kings 15:37).</a:t>
            </a:r>
          </a:p>
        </p:txBody>
      </p:sp>
    </p:spTree>
    <p:extLst>
      <p:ext uri="{BB962C8B-B14F-4D97-AF65-F5344CB8AC3E}">
        <p14:creationId xmlns:p14="http://schemas.microsoft.com/office/powerpoint/2010/main" val="41577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Prior Invasion #2</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When Ahaz became king, this alliance came a second time against Jerusalem. Results: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Ahaz was delivered to the king of Syria, and a great multitude was taken captive to </a:t>
            </a:r>
            <a:r>
              <a:rPr lang="en-US" sz="2200" b="1" dirty="0" smtClean="0">
                <a:latin typeface="Lucida Sans Unicode" panose="020B0602030504020204" pitchFamily="34" charset="0"/>
                <a:cs typeface="Lucida Sans Unicode" panose="020B0602030504020204" pitchFamily="34" charset="0"/>
              </a:rPr>
              <a:t>Damascus</a:t>
            </a:r>
            <a:r>
              <a:rPr lang="en-US" sz="2200" dirty="0" smtClean="0">
                <a:latin typeface="Lucida Sans Unicode" panose="020B0602030504020204" pitchFamily="34" charset="0"/>
                <a:cs typeface="Lucida Sans Unicode" panose="020B0602030504020204" pitchFamily="34" charset="0"/>
              </a:rPr>
              <a:t>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(2 Chron. 28:5).</a:t>
            </a:r>
          </a:p>
          <a:p>
            <a:pPr lvl="1">
              <a:lnSpc>
                <a:spcPct val="125000"/>
              </a:lnSpc>
              <a:spcBef>
                <a:spcPts val="0"/>
              </a:spcBef>
              <a:spcAft>
                <a:spcPts val="1200"/>
              </a:spcAft>
            </a:pPr>
            <a:r>
              <a:rPr lang="en-US" sz="2200" dirty="0" err="1" smtClean="0">
                <a:latin typeface="Lucida Sans Unicode" panose="020B0602030504020204" pitchFamily="34" charset="0"/>
                <a:cs typeface="Lucida Sans Unicode" panose="020B0602030504020204" pitchFamily="34" charset="0"/>
              </a:rPr>
              <a:t>Pekah</a:t>
            </a:r>
            <a:r>
              <a:rPr lang="en-US" sz="2200" dirty="0" smtClean="0">
                <a:latin typeface="Lucida Sans Unicode" panose="020B0602030504020204" pitchFamily="34" charset="0"/>
                <a:cs typeface="Lucida Sans Unicode" panose="020B0602030504020204" pitchFamily="34" charset="0"/>
              </a:rPr>
              <a:t> killed 120,000 in one day, and a great multitude was taken captive to </a:t>
            </a:r>
            <a:r>
              <a:rPr lang="en-US" sz="2200" b="1" dirty="0" smtClean="0">
                <a:latin typeface="Lucida Sans Unicode" panose="020B0602030504020204" pitchFamily="34" charset="0"/>
                <a:cs typeface="Lucida Sans Unicode" panose="020B0602030504020204" pitchFamily="34" charset="0"/>
              </a:rPr>
              <a:t>Samaria</a:t>
            </a:r>
            <a:r>
              <a:rPr lang="en-US" sz="2200" dirty="0" smtClean="0">
                <a:latin typeface="Lucida Sans Unicode" panose="020B0602030504020204" pitchFamily="34" charset="0"/>
                <a:cs typeface="Lucida Sans Unicode" panose="020B0602030504020204" pitchFamily="34" charset="0"/>
              </a:rPr>
              <a:t> (2 Chron. 28:6-8).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On the prophet </a:t>
            </a:r>
            <a:r>
              <a:rPr lang="en-US" sz="2200" dirty="0" err="1" smtClean="0">
                <a:latin typeface="Lucida Sans Unicode" panose="020B0602030504020204" pitchFamily="34" charset="0"/>
                <a:cs typeface="Lucida Sans Unicode" panose="020B0602030504020204" pitchFamily="34" charset="0"/>
              </a:rPr>
              <a:t>Oded’s</a:t>
            </a:r>
            <a:r>
              <a:rPr lang="en-US" sz="2200" dirty="0" smtClean="0">
                <a:latin typeface="Lucida Sans Unicode" panose="020B0602030504020204" pitchFamily="34" charset="0"/>
                <a:cs typeface="Lucida Sans Unicode" panose="020B0602030504020204" pitchFamily="34" charset="0"/>
              </a:rPr>
              <a:t> counsel, these captives were later released in Jericho (2 Chron. 28:9-15).</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8238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Present Invasion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Rezin and </a:t>
            </a:r>
            <a:r>
              <a:rPr lang="en-US" dirty="0" err="1" smtClean="0">
                <a:latin typeface="Lucida Sans Unicode" panose="020B0602030504020204" pitchFamily="34" charset="0"/>
                <a:cs typeface="Lucida Sans Unicode" panose="020B0602030504020204" pitchFamily="34" charset="0"/>
              </a:rPr>
              <a:t>Pekah</a:t>
            </a:r>
            <a:r>
              <a:rPr lang="en-US" dirty="0" smtClean="0">
                <a:latin typeface="Lucida Sans Unicode" panose="020B0602030504020204" pitchFamily="34" charset="0"/>
                <a:cs typeface="Lucida Sans Unicode" panose="020B0602030504020204" pitchFamily="34" charset="0"/>
              </a:rPr>
              <a:t> “went up to Jerusalem to make war against it, but could not prevail against it (Isaiah 7:1; almost identical to 2 Kings 16:5).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How did Ahaz and his people react when they learned of this deployment?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“His heart and the heart of his people were moved as the trees of the woods are moved” (Isaiah 7:2). </a:t>
            </a:r>
          </a:p>
        </p:txBody>
      </p:sp>
    </p:spTree>
    <p:extLst>
      <p:ext uri="{BB962C8B-B14F-4D97-AF65-F5344CB8AC3E}">
        <p14:creationId xmlns:p14="http://schemas.microsoft.com/office/powerpoint/2010/main" val="321007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Present Invasion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Did the Lord offer any assurances to Ahaz?</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“Take heed, and be quiet; do not fear or be fainthearted for these two stubs of smoking firebrands, for the fierce anger of Rezin and Syria, and the son of Remaliah” (Isaiah 7:4).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Their plot against you “shall not stand, nor shall it come to pass” (Isaiah 7:6).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before the Child shall know to refuse the evil and choose the good, the land that you dread will be forsaken by both her kings” (Isaiah 7:16). See 8:3-4.</a:t>
            </a:r>
          </a:p>
        </p:txBody>
      </p:sp>
    </p:spTree>
    <p:extLst>
      <p:ext uri="{BB962C8B-B14F-4D97-AF65-F5344CB8AC3E}">
        <p14:creationId xmlns:p14="http://schemas.microsoft.com/office/powerpoint/2010/main" val="271536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smtClean="0">
                <a:latin typeface="Lucida Sans Unicode" panose="020B0602030504020204" pitchFamily="34" charset="0"/>
                <a:cs typeface="Lucida Sans Unicode" panose="020B0602030504020204" pitchFamily="34" charset="0"/>
              </a:rPr>
              <a:t>Ahaz’s response to the threat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“If you will not believe, surely you shall not be established” (Isaiah 7:9). Did Ahaz believe—did he trust the Lord’s promises?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“So Ahaz sent messengers to </a:t>
            </a:r>
            <a:r>
              <a:rPr lang="en-US" sz="2200" dirty="0" err="1" smtClean="0">
                <a:latin typeface="Lucida Sans Unicode" panose="020B0602030504020204" pitchFamily="34" charset="0"/>
                <a:cs typeface="Lucida Sans Unicode" panose="020B0602030504020204" pitchFamily="34" charset="0"/>
              </a:rPr>
              <a:t>Tiglath-Pileser</a:t>
            </a:r>
            <a:r>
              <a:rPr lang="en-US" sz="2200" dirty="0" smtClean="0">
                <a:latin typeface="Lucida Sans Unicode" panose="020B0602030504020204" pitchFamily="34" charset="0"/>
                <a:cs typeface="Lucida Sans Unicode" panose="020B0602030504020204" pitchFamily="34" charset="0"/>
              </a:rPr>
              <a:t> king of Assyria, saying, ‘I am your servant and your son. Come up and save me from the hand of the king of Syria and from the hand of the king of Israel, who rise up against me’” (2 Kings 16:7).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And how did </a:t>
            </a:r>
            <a:r>
              <a:rPr lang="en-US" sz="2200" dirty="0" err="1" smtClean="0">
                <a:latin typeface="Lucida Sans Unicode" panose="020B0602030504020204" pitchFamily="34" charset="0"/>
                <a:cs typeface="Lucida Sans Unicode" panose="020B0602030504020204" pitchFamily="34" charset="0"/>
              </a:rPr>
              <a:t>Tiglath-Pileser</a:t>
            </a:r>
            <a:r>
              <a:rPr lang="en-US" sz="2200" dirty="0" smtClean="0">
                <a:latin typeface="Lucida Sans Unicode" panose="020B0602030504020204" pitchFamily="34" charset="0"/>
                <a:cs typeface="Lucida Sans Unicode" panose="020B0602030504020204" pitchFamily="34" charset="0"/>
              </a:rPr>
              <a:t> respond?</a:t>
            </a:r>
          </a:p>
        </p:txBody>
      </p:sp>
    </p:spTree>
    <p:extLst>
      <p:ext uri="{BB962C8B-B14F-4D97-AF65-F5344CB8AC3E}">
        <p14:creationId xmlns:p14="http://schemas.microsoft.com/office/powerpoint/2010/main" val="64137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999</TotalTime>
  <Words>952</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Predictions of the Future Messiah Intermingled with the Present Political Crisis</vt:lpstr>
      <vt:lpstr>Study Outline—Isaiah 7-9</vt:lpstr>
      <vt:lpstr>Messianic Prophecies</vt:lpstr>
      <vt:lpstr>Messianic Prophecies</vt:lpstr>
      <vt:lpstr>Prior Invasion #1</vt:lpstr>
      <vt:lpstr>Prior Invasion #2</vt:lpstr>
      <vt:lpstr>Present Invasion</vt:lpstr>
      <vt:lpstr>Present Invasion</vt:lpstr>
      <vt:lpstr>Ahaz’s response to the threat</vt:lpstr>
      <vt:lpstr>Cruel Irony</vt:lpstr>
      <vt:lpstr>Israel’s Punishment</vt:lpstr>
      <vt:lpstr>Underlying Theme</vt:lpstr>
      <vt:lpstr>Underlying Theme</vt:lpstr>
      <vt:lpstr>Underlying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Predictions of the Future Messiah Intermingled with the Present Political Crisis</dc:title>
  <dc:creator>Bryan</dc:creator>
  <cp:lastModifiedBy>Bryan</cp:lastModifiedBy>
  <cp:revision>36</cp:revision>
  <cp:lastPrinted>2016-08-10T21:28:15Z</cp:lastPrinted>
  <dcterms:created xsi:type="dcterms:W3CDTF">2010-05-05T14:31:46Z</dcterms:created>
  <dcterms:modified xsi:type="dcterms:W3CDTF">2016-08-12T17:29:10Z</dcterms:modified>
</cp:coreProperties>
</file>