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1" r:id="rId4"/>
    <p:sldId id="258" r:id="rId5"/>
    <p:sldId id="260" r:id="rId6"/>
    <p:sldId id="259" r:id="rId7"/>
    <p:sldId id="262" r:id="rId8"/>
    <p:sldId id="263" r:id="rId9"/>
    <p:sldId id="264" r:id="rId10"/>
    <p:sldId id="265" r:id="rId11"/>
    <p:sldId id="266" r:id="rId12"/>
    <p:sldId id="267" r:id="rId13"/>
    <p:sldId id="270" r:id="rId14"/>
    <p:sldId id="268" r:id="rId15"/>
    <p:sldId id="269"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65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2537859-A50A-4592-85EF-9B53C761A47C}" type="datetimeFigureOut">
              <a:rPr lang="en-US" smtClean="0"/>
              <a:t>8/3/2016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E0723D-0326-47EC-B2BE-C1F3E0DF3917}"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537859-A50A-4592-85EF-9B53C761A47C}" type="datetimeFigureOut">
              <a:rPr lang="en-US" smtClean="0"/>
              <a:t>8/3/2016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E0723D-0326-47EC-B2BE-C1F3E0DF391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2537859-A50A-4592-85EF-9B53C761A47C}" type="datetimeFigureOut">
              <a:rPr lang="en-US" smtClean="0"/>
              <a:t>8/3/2016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E0723D-0326-47EC-B2BE-C1F3E0DF391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537859-A50A-4592-85EF-9B53C761A47C}" type="datetimeFigureOut">
              <a:rPr lang="en-US" smtClean="0"/>
              <a:t>8/3/2016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E0723D-0326-47EC-B2BE-C1F3E0DF391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537859-A50A-4592-85EF-9B53C761A47C}" type="datetimeFigureOut">
              <a:rPr lang="en-US" smtClean="0"/>
              <a:t>8/3/2016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E0723D-0326-47EC-B2BE-C1F3E0DF3917}"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2537859-A50A-4592-85EF-9B53C761A47C}" type="datetimeFigureOut">
              <a:rPr lang="en-US" smtClean="0"/>
              <a:t>8/3/2016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E0723D-0326-47EC-B2BE-C1F3E0DF391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2537859-A50A-4592-85EF-9B53C761A47C}" type="datetimeFigureOut">
              <a:rPr lang="en-US" smtClean="0"/>
              <a:t>8/3/2016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E0723D-0326-47EC-B2BE-C1F3E0DF3917}"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2537859-A50A-4592-85EF-9B53C761A47C}" type="datetimeFigureOut">
              <a:rPr lang="en-US" smtClean="0"/>
              <a:t>8/3/2016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E0723D-0326-47EC-B2BE-C1F3E0DF391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537859-A50A-4592-85EF-9B53C761A47C}" type="datetimeFigureOut">
              <a:rPr lang="en-US" smtClean="0"/>
              <a:t>8/3/2016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E0723D-0326-47EC-B2BE-C1F3E0DF391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537859-A50A-4592-85EF-9B53C761A47C}" type="datetimeFigureOut">
              <a:rPr lang="en-US" smtClean="0"/>
              <a:t>8/3/2016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E0723D-0326-47EC-B2BE-C1F3E0DF3917}"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537859-A50A-4592-85EF-9B53C761A47C}" type="datetimeFigureOut">
              <a:rPr lang="en-US" smtClean="0"/>
              <a:t>8/3/2016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E0723D-0326-47EC-B2BE-C1F3E0DF391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82537859-A50A-4592-85EF-9B53C761A47C}" type="datetimeFigureOut">
              <a:rPr lang="en-US" smtClean="0"/>
              <a:t>8/3/2016</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E2E0723D-0326-47EC-B2BE-C1F3E0DF391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sz="4800" cap="none" dirty="0" smtClean="0">
                <a:latin typeface="Lucida Sans Unicode" panose="020B0602030504020204" pitchFamily="34" charset="0"/>
                <a:cs typeface="Lucida Sans Unicode" panose="020B0602030504020204" pitchFamily="34" charset="0"/>
              </a:rPr>
              <a:t>Review</a:t>
            </a:r>
            <a:endParaRPr lang="en-US" sz="4800" cap="none" dirty="0">
              <a:latin typeface="Lucida Sans Unicode" panose="020B0602030504020204" pitchFamily="34" charset="0"/>
              <a:cs typeface="Lucida Sans Unicode" panose="020B0602030504020204" pitchFamily="34" charset="0"/>
            </a:endParaRPr>
          </a:p>
        </p:txBody>
      </p:sp>
      <p:sp>
        <p:nvSpPr>
          <p:cNvPr id="3" name="Subtitle 2"/>
          <p:cNvSpPr>
            <a:spLocks noGrp="1"/>
          </p:cNvSpPr>
          <p:nvPr>
            <p:ph type="subTitle" idx="1"/>
          </p:nvPr>
        </p:nvSpPr>
        <p:spPr/>
        <p:txBody>
          <a:bodyPr anchor="ctr">
            <a:normAutofit/>
          </a:bodyPr>
          <a:lstStyle/>
          <a:p>
            <a:r>
              <a:rPr lang="en-US" sz="3200" dirty="0" smtClean="0">
                <a:latin typeface="Lucida Sans Unicode" panose="020B0602030504020204" pitchFamily="34" charset="0"/>
                <a:cs typeface="Lucida Sans Unicode" panose="020B0602030504020204" pitchFamily="34" charset="0"/>
              </a:rPr>
              <a:t>Isaiah 1-4</a:t>
            </a:r>
            <a:endParaRPr lang="en-US" sz="320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7250512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Lucida Sans Unicode" panose="020B0602030504020204" pitchFamily="34" charset="0"/>
                <a:cs typeface="Lucida Sans Unicode" panose="020B0602030504020204" pitchFamily="34" charset="0"/>
              </a:rPr>
              <a:t>Woe Means Whoa!</a:t>
            </a:r>
            <a:endParaRPr lang="en-US"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30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Those addressed in the first woe had </a:t>
            </a:r>
            <a:r>
              <a:rPr lang="en-US" b="1" dirty="0" smtClean="0">
                <a:latin typeface="Lucida Sans Unicode" panose="020B0602030504020204" pitchFamily="34" charset="0"/>
                <a:cs typeface="Lucida Sans Unicode" panose="020B0602030504020204" pitchFamily="34" charset="0"/>
              </a:rPr>
              <a:t>possessions</a:t>
            </a:r>
            <a:r>
              <a:rPr lang="en-US" dirty="0" smtClean="0">
                <a:latin typeface="Lucida Sans Unicode" panose="020B0602030504020204" pitchFamily="34" charset="0"/>
                <a:cs typeface="Lucida Sans Unicode" panose="020B0602030504020204" pitchFamily="34" charset="0"/>
              </a:rPr>
              <a:t> as their god</a:t>
            </a:r>
            <a:r>
              <a:rPr lang="en-US" dirty="0" smtClean="0">
                <a:latin typeface="Lucida Sans Unicode" panose="020B0602030504020204" pitchFamily="34" charset="0"/>
                <a:cs typeface="Lucida Sans Unicode" panose="020B0602030504020204" pitchFamily="34" charset="0"/>
              </a:rPr>
              <a:t>. How about this second group (5:11-17)– what was their god?</a:t>
            </a:r>
          </a:p>
          <a:p>
            <a:pPr lvl="1">
              <a:lnSpc>
                <a:spcPct val="130000"/>
              </a:lnSpc>
              <a:spcBef>
                <a:spcPts val="0"/>
              </a:spcBef>
              <a:spcAft>
                <a:spcPts val="1800"/>
              </a:spcAft>
            </a:pPr>
            <a:r>
              <a:rPr lang="en-US" sz="2200" dirty="0" smtClean="0">
                <a:latin typeface="Lucida Sans Unicode" panose="020B0602030504020204" pitchFamily="34" charset="0"/>
                <a:cs typeface="Lucida Sans Unicode" panose="020B0602030504020204" pitchFamily="34" charset="0"/>
              </a:rPr>
              <a:t>Pleasure.</a:t>
            </a:r>
          </a:p>
          <a:p>
            <a:pPr lvl="1">
              <a:lnSpc>
                <a:spcPct val="130000"/>
              </a:lnSpc>
              <a:spcBef>
                <a:spcPts val="0"/>
              </a:spcBef>
              <a:spcAft>
                <a:spcPts val="1800"/>
              </a:spcAft>
            </a:pPr>
            <a:r>
              <a:rPr lang="en-US" sz="2200" dirty="0" smtClean="0">
                <a:latin typeface="Lucida Sans Unicode" panose="020B0602030504020204" pitchFamily="34" charset="0"/>
                <a:cs typeface="Lucida Sans Unicode" panose="020B0602030504020204" pitchFamily="34" charset="0"/>
              </a:rPr>
              <a:t>Partied hard with no thought of God.</a:t>
            </a:r>
          </a:p>
        </p:txBody>
      </p:sp>
    </p:spTree>
    <p:extLst>
      <p:ext uri="{BB962C8B-B14F-4D97-AF65-F5344CB8AC3E}">
        <p14:creationId xmlns:p14="http://schemas.microsoft.com/office/powerpoint/2010/main" val="148849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Lucida Sans Unicode" panose="020B0602030504020204" pitchFamily="34" charset="0"/>
                <a:cs typeface="Lucida Sans Unicode" panose="020B0602030504020204" pitchFamily="34" charset="0"/>
              </a:rPr>
              <a:t>Woe Means Whoa!</a:t>
            </a:r>
            <a:endParaRPr lang="en-US"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30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The “cart rope” people (5:18-19), what did they dare God to do</a:t>
            </a:r>
            <a:r>
              <a:rPr lang="en-US" dirty="0" smtClean="0">
                <a:latin typeface="Lucida Sans Unicode" panose="020B0602030504020204" pitchFamily="34" charset="0"/>
                <a:cs typeface="Lucida Sans Unicode" panose="020B0602030504020204" pitchFamily="34" charset="0"/>
              </a:rPr>
              <a:t>?</a:t>
            </a:r>
          </a:p>
          <a:p>
            <a:pPr lvl="1">
              <a:lnSpc>
                <a:spcPct val="130000"/>
              </a:lnSpc>
              <a:spcBef>
                <a:spcPts val="0"/>
              </a:spcBef>
              <a:spcAft>
                <a:spcPts val="1800"/>
              </a:spcAft>
            </a:pPr>
            <a:r>
              <a:rPr lang="en-US" sz="2200" dirty="0" smtClean="0">
                <a:latin typeface="Lucida Sans Unicode" panose="020B0602030504020204" pitchFamily="34" charset="0"/>
                <a:cs typeface="Lucida Sans Unicode" panose="020B0602030504020204" pitchFamily="34" charset="0"/>
              </a:rPr>
              <a:t>Verse 19.</a:t>
            </a:r>
          </a:p>
          <a:p>
            <a:pPr lvl="1">
              <a:lnSpc>
                <a:spcPct val="130000"/>
              </a:lnSpc>
              <a:spcBef>
                <a:spcPts val="0"/>
              </a:spcBef>
              <a:spcAft>
                <a:spcPts val="1800"/>
              </a:spcAft>
            </a:pPr>
            <a:r>
              <a:rPr lang="en-US" sz="2200" dirty="0" smtClean="0">
                <a:latin typeface="Lucida Sans Unicode" panose="020B0602030504020204" pitchFamily="34" charset="0"/>
                <a:cs typeface="Lucida Sans Unicode" panose="020B0602030504020204" pitchFamily="34" charset="0"/>
              </a:rPr>
              <a:t>And what’s the point of the cart rope metaphor?</a:t>
            </a:r>
          </a:p>
        </p:txBody>
      </p:sp>
    </p:spTree>
    <p:extLst>
      <p:ext uri="{BB962C8B-B14F-4D97-AF65-F5344CB8AC3E}">
        <p14:creationId xmlns:p14="http://schemas.microsoft.com/office/powerpoint/2010/main" val="3315261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Lucida Sans Unicode" panose="020B0602030504020204" pitchFamily="34" charset="0"/>
                <a:cs typeface="Lucida Sans Unicode" panose="020B0602030504020204" pitchFamily="34" charset="0"/>
              </a:rPr>
              <a:t>Woe Means Whoa!</a:t>
            </a:r>
            <a:endParaRPr lang="en-US"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30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“Call evil good and good evil” (5:20)—how does it get to that point</a:t>
            </a:r>
            <a:r>
              <a:rPr lang="en-US" sz="2200" dirty="0" smtClean="0">
                <a:latin typeface="Lucida Sans Unicode" panose="020B0602030504020204" pitchFamily="34" charset="0"/>
                <a:cs typeface="Lucida Sans Unicode" panose="020B0602030504020204" pitchFamily="34" charset="0"/>
              </a:rPr>
              <a:t>?</a:t>
            </a:r>
          </a:p>
          <a:p>
            <a:pPr lvl="1">
              <a:lnSpc>
                <a:spcPct val="130000"/>
              </a:lnSpc>
              <a:spcBef>
                <a:spcPts val="0"/>
              </a:spcBef>
              <a:spcAft>
                <a:spcPts val="1800"/>
              </a:spcAft>
            </a:pPr>
            <a:r>
              <a:rPr lang="en-US" sz="2200" dirty="0" smtClean="0">
                <a:latin typeface="Lucida Sans Unicode" panose="020B0602030504020204" pitchFamily="34" charset="0"/>
                <a:cs typeface="Lucida Sans Unicode" panose="020B0602030504020204" pitchFamily="34" charset="0"/>
              </a:rPr>
              <a:t>“Because they have rejected the law of the LORD of hosts, and despised the word of the Holy One of Israel” (5:24).</a:t>
            </a:r>
          </a:p>
        </p:txBody>
      </p:sp>
    </p:spTree>
    <p:extLst>
      <p:ext uri="{BB962C8B-B14F-4D97-AF65-F5344CB8AC3E}">
        <p14:creationId xmlns:p14="http://schemas.microsoft.com/office/powerpoint/2010/main" val="2798448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Lucida Sans Unicode" panose="020B0602030504020204" pitchFamily="34" charset="0"/>
                <a:cs typeface="Lucida Sans Unicode" panose="020B0602030504020204" pitchFamily="34" charset="0"/>
              </a:rPr>
              <a:t>Woe Means Whoa!</a:t>
            </a:r>
            <a:endParaRPr lang="en-US"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30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“Wise in their own eyes”—how has that always turned out for people?</a:t>
            </a:r>
            <a:endParaRPr lang="en-US" sz="2200" dirty="0" smtClean="0">
              <a:latin typeface="Lucida Sans Unicode" panose="020B0602030504020204" pitchFamily="34" charset="0"/>
              <a:cs typeface="Lucida Sans Unicode" panose="020B0602030504020204" pitchFamily="34" charset="0"/>
            </a:endParaRPr>
          </a:p>
          <a:p>
            <a:pPr lvl="1">
              <a:lnSpc>
                <a:spcPct val="130000"/>
              </a:lnSpc>
              <a:spcBef>
                <a:spcPts val="0"/>
              </a:spcBef>
              <a:spcAft>
                <a:spcPts val="1800"/>
              </a:spcAft>
            </a:pPr>
            <a:r>
              <a:rPr lang="en-US" sz="2200" dirty="0" smtClean="0">
                <a:latin typeface="Lucida Sans Unicode" panose="020B0602030504020204" pitchFamily="34" charset="0"/>
                <a:cs typeface="Lucida Sans Unicode" panose="020B0602030504020204" pitchFamily="34" charset="0"/>
              </a:rPr>
              <a:t>“Professing to be wise, they became fools” (Rom. 1:22).</a:t>
            </a:r>
          </a:p>
        </p:txBody>
      </p:sp>
    </p:spTree>
    <p:extLst>
      <p:ext uri="{BB962C8B-B14F-4D97-AF65-F5344CB8AC3E}">
        <p14:creationId xmlns:p14="http://schemas.microsoft.com/office/powerpoint/2010/main" val="2170487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Lucida Sans Unicode" panose="020B0602030504020204" pitchFamily="34" charset="0"/>
                <a:cs typeface="Lucida Sans Unicode" panose="020B0602030504020204" pitchFamily="34" charset="0"/>
              </a:rPr>
              <a:t>Woe Means Whoa!</a:t>
            </a:r>
            <a:endParaRPr lang="en-US"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30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Functional drunks—would that be an apt description for those in verse 22?</a:t>
            </a:r>
          </a:p>
          <a:p>
            <a:pPr>
              <a:lnSpc>
                <a:spcPct val="130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And what was at least one means they used to support their habit? (23).</a:t>
            </a:r>
          </a:p>
          <a:p>
            <a:pPr lvl="1">
              <a:lnSpc>
                <a:spcPct val="130000"/>
              </a:lnSpc>
              <a:spcBef>
                <a:spcPts val="0"/>
              </a:spcBef>
              <a:spcAft>
                <a:spcPts val="1800"/>
              </a:spcAft>
            </a:pPr>
            <a:r>
              <a:rPr lang="en-US" sz="2200" dirty="0" smtClean="0">
                <a:latin typeface="Lucida Sans Unicode" panose="020B0602030504020204" pitchFamily="34" charset="0"/>
                <a:cs typeface="Lucida Sans Unicode" panose="020B0602030504020204" pitchFamily="34" charset="0"/>
              </a:rPr>
              <a:t>“Who justify the wicked for a bribe” (5:23).</a:t>
            </a:r>
          </a:p>
        </p:txBody>
      </p:sp>
    </p:spTree>
    <p:extLst>
      <p:ext uri="{BB962C8B-B14F-4D97-AF65-F5344CB8AC3E}">
        <p14:creationId xmlns:p14="http://schemas.microsoft.com/office/powerpoint/2010/main" val="1825542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Lucida Sans Unicode" panose="020B0602030504020204" pitchFamily="34" charset="0"/>
                <a:cs typeface="Lucida Sans Unicode" panose="020B0602030504020204" pitchFamily="34" charset="0"/>
              </a:rPr>
              <a:t>Woe Means Whoa!</a:t>
            </a:r>
            <a:endParaRPr lang="en-US"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30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To whom will the Lord whistle?</a:t>
            </a:r>
          </a:p>
          <a:p>
            <a:pPr lvl="1">
              <a:lnSpc>
                <a:spcPct val="130000"/>
              </a:lnSpc>
              <a:spcBef>
                <a:spcPts val="0"/>
              </a:spcBef>
              <a:spcAft>
                <a:spcPts val="1800"/>
              </a:spcAft>
            </a:pPr>
            <a:r>
              <a:rPr lang="en-US" sz="2200" dirty="0" smtClean="0">
                <a:latin typeface="Lucida Sans Unicode" panose="020B0602030504020204" pitchFamily="34" charset="0"/>
                <a:cs typeface="Lucida Sans Unicode" panose="020B0602030504020204" pitchFamily="34" charset="0"/>
              </a:rPr>
              <a:t>“He will lift up a banner to the nations from afar, and will whistle to them from the end of the earth; surely they shall come with speed, swiftly” (5:26).</a:t>
            </a:r>
          </a:p>
          <a:p>
            <a:pPr lvl="1">
              <a:lnSpc>
                <a:spcPct val="130000"/>
              </a:lnSpc>
              <a:spcBef>
                <a:spcPts val="0"/>
              </a:spcBef>
              <a:spcAft>
                <a:spcPts val="1800"/>
              </a:spcAft>
            </a:pPr>
            <a:r>
              <a:rPr lang="en-US" sz="2200" dirty="0" smtClean="0">
                <a:latin typeface="Lucida Sans Unicode" panose="020B0602030504020204" pitchFamily="34" charset="0"/>
                <a:cs typeface="Lucida Sans Unicode" panose="020B0602030504020204" pitchFamily="34" charset="0"/>
              </a:rPr>
              <a:t>Does this answer the dare from 5:19?</a:t>
            </a:r>
          </a:p>
        </p:txBody>
      </p:sp>
    </p:spTree>
    <p:extLst>
      <p:ext uri="{BB962C8B-B14F-4D97-AF65-F5344CB8AC3E}">
        <p14:creationId xmlns:p14="http://schemas.microsoft.com/office/powerpoint/2010/main" val="1621861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Lucida Sans Unicode" panose="020B0602030504020204" pitchFamily="34" charset="0"/>
                <a:cs typeface="Lucida Sans Unicode" panose="020B0602030504020204" pitchFamily="34" charset="0"/>
              </a:rPr>
              <a:t>Isaiah’s Vision and Call</a:t>
            </a:r>
            <a:endParaRPr lang="en-US"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30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What was Isaiah’s reaction to what he </a:t>
            </a:r>
            <a:r>
              <a:rPr lang="en-US" b="1" dirty="0" smtClean="0">
                <a:latin typeface="Lucida Sans Unicode" panose="020B0602030504020204" pitchFamily="34" charset="0"/>
                <a:cs typeface="Lucida Sans Unicode" panose="020B0602030504020204" pitchFamily="34" charset="0"/>
              </a:rPr>
              <a:t>saw</a:t>
            </a:r>
            <a:r>
              <a:rPr lang="en-US" dirty="0" smtClean="0">
                <a:latin typeface="Lucida Sans Unicode" panose="020B0602030504020204" pitchFamily="34" charset="0"/>
                <a:cs typeface="Lucida Sans Unicode" panose="020B0602030504020204" pitchFamily="34" charset="0"/>
              </a:rPr>
              <a:t> and </a:t>
            </a:r>
            <a:r>
              <a:rPr lang="en-US" b="1" dirty="0" smtClean="0">
                <a:latin typeface="Lucida Sans Unicode" panose="020B0602030504020204" pitchFamily="34" charset="0"/>
                <a:cs typeface="Lucida Sans Unicode" panose="020B0602030504020204" pitchFamily="34" charset="0"/>
              </a:rPr>
              <a:t>heard</a:t>
            </a:r>
            <a:r>
              <a:rPr lang="en-US" dirty="0" smtClean="0">
                <a:latin typeface="Lucida Sans Unicode" panose="020B0602030504020204" pitchFamily="34" charset="0"/>
                <a:cs typeface="Lucida Sans Unicode" panose="020B0602030504020204" pitchFamily="34" charset="0"/>
              </a:rPr>
              <a:t>?</a:t>
            </a:r>
          </a:p>
          <a:p>
            <a:pPr lvl="1">
              <a:lnSpc>
                <a:spcPct val="130000"/>
              </a:lnSpc>
              <a:spcBef>
                <a:spcPts val="0"/>
              </a:spcBef>
              <a:spcAft>
                <a:spcPts val="1800"/>
              </a:spcAft>
            </a:pPr>
            <a:r>
              <a:rPr lang="en-US" sz="2200" dirty="0" smtClean="0">
                <a:latin typeface="Lucida Sans Unicode" panose="020B0602030504020204" pitchFamily="34" charset="0"/>
                <a:cs typeface="Lucida Sans Unicode" panose="020B0602030504020204" pitchFamily="34" charset="0"/>
              </a:rPr>
              <a:t>“Woe is me, for I am undone! Because I am a man of unclean lips, and I dwell in the midst of a people of unclean lips; for my eyes have seen the King, the LORD of hosts” (6:5).</a:t>
            </a:r>
          </a:p>
        </p:txBody>
      </p:sp>
    </p:spTree>
    <p:extLst>
      <p:ext uri="{BB962C8B-B14F-4D97-AF65-F5344CB8AC3E}">
        <p14:creationId xmlns:p14="http://schemas.microsoft.com/office/powerpoint/2010/main" val="1975765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Lucida Sans Unicode" panose="020B0602030504020204" pitchFamily="34" charset="0"/>
                <a:cs typeface="Lucida Sans Unicode" panose="020B0602030504020204" pitchFamily="34" charset="0"/>
              </a:rPr>
              <a:t>Isaiah’s Vision and Call</a:t>
            </a:r>
            <a:endParaRPr lang="en-US"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30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What wonderful thing happens next?</a:t>
            </a:r>
          </a:p>
          <a:p>
            <a:pPr lvl="1">
              <a:lnSpc>
                <a:spcPct val="130000"/>
              </a:lnSpc>
              <a:spcBef>
                <a:spcPts val="0"/>
              </a:spcBef>
              <a:spcAft>
                <a:spcPts val="1800"/>
              </a:spcAft>
            </a:pPr>
            <a:r>
              <a:rPr lang="en-US" sz="2200" dirty="0" smtClean="0">
                <a:latin typeface="Lucida Sans Unicode" panose="020B0602030504020204" pitchFamily="34" charset="0"/>
                <a:cs typeface="Lucida Sans Unicode" panose="020B0602030504020204" pitchFamily="34" charset="0"/>
              </a:rPr>
              <a:t>“Then one of the seraphim flew to me, having in his hand a live coal which he had taken with the tongs from the altar. And he touched my mouth with it, and said: ‘Behold, this has touched your lips; your iniquity is taken away, and your sin purged’” (6:6-7).</a:t>
            </a:r>
          </a:p>
        </p:txBody>
      </p:sp>
    </p:spTree>
    <p:extLst>
      <p:ext uri="{BB962C8B-B14F-4D97-AF65-F5344CB8AC3E}">
        <p14:creationId xmlns:p14="http://schemas.microsoft.com/office/powerpoint/2010/main" val="4076152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Lucida Sans Unicode" panose="020B0602030504020204" pitchFamily="34" charset="0"/>
                <a:cs typeface="Lucida Sans Unicode" panose="020B0602030504020204" pitchFamily="34" charset="0"/>
              </a:rPr>
              <a:t>Isaiah’s Vision and Call</a:t>
            </a:r>
            <a:endParaRPr lang="en-US"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30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And so how did Isaiah respond to the question, “Whom shall I send, and who will go for Us?”</a:t>
            </a:r>
          </a:p>
          <a:p>
            <a:pPr lvl="1">
              <a:lnSpc>
                <a:spcPct val="130000"/>
              </a:lnSpc>
              <a:spcBef>
                <a:spcPts val="0"/>
              </a:spcBef>
              <a:spcAft>
                <a:spcPts val="1800"/>
              </a:spcAft>
            </a:pPr>
            <a:r>
              <a:rPr lang="en-US" sz="2200" dirty="0" smtClean="0">
                <a:latin typeface="Lucida Sans Unicode" panose="020B0602030504020204" pitchFamily="34" charset="0"/>
                <a:cs typeface="Lucida Sans Unicode" panose="020B0602030504020204" pitchFamily="34" charset="0"/>
              </a:rPr>
              <a:t>“Here am I! Send me.”</a:t>
            </a:r>
          </a:p>
          <a:p>
            <a:pPr>
              <a:lnSpc>
                <a:spcPct val="130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And what was he sent to do?</a:t>
            </a:r>
          </a:p>
          <a:p>
            <a:pPr lvl="1">
              <a:lnSpc>
                <a:spcPct val="130000"/>
              </a:lnSpc>
              <a:spcBef>
                <a:spcPts val="0"/>
              </a:spcBef>
              <a:spcAft>
                <a:spcPts val="1800"/>
              </a:spcAft>
            </a:pPr>
            <a:r>
              <a:rPr lang="en-US" sz="2200" dirty="0" smtClean="0">
                <a:latin typeface="Lucida Sans Unicode" panose="020B0602030504020204" pitchFamily="34" charset="0"/>
                <a:cs typeface="Lucida Sans Unicode" panose="020B0602030504020204" pitchFamily="34" charset="0"/>
              </a:rPr>
              <a:t>Preach to a people who won’t listen, and keep on preaching until they receive their just punishment.</a:t>
            </a:r>
          </a:p>
        </p:txBody>
      </p:sp>
    </p:spTree>
    <p:extLst>
      <p:ext uri="{BB962C8B-B14F-4D97-AF65-F5344CB8AC3E}">
        <p14:creationId xmlns:p14="http://schemas.microsoft.com/office/powerpoint/2010/main" val="1688166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Lucida Sans Unicode" panose="020B0602030504020204" pitchFamily="34" charset="0"/>
                <a:cs typeface="Lucida Sans Unicode" panose="020B0602030504020204" pitchFamily="34" charset="0"/>
              </a:rPr>
              <a:t>Review</a:t>
            </a:r>
            <a:endParaRPr lang="en-US"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lstStyle/>
          <a:p>
            <a:pPr>
              <a:lnSpc>
                <a:spcPct val="125000"/>
              </a:lnSpc>
              <a:spcBef>
                <a:spcPts val="0"/>
              </a:spcBef>
              <a:spcAft>
                <a:spcPts val="1500"/>
              </a:spcAft>
            </a:pPr>
            <a:r>
              <a:rPr lang="en-US" dirty="0" smtClean="0">
                <a:latin typeface="Lucida Sans Unicode" panose="020B0602030504020204" pitchFamily="34" charset="0"/>
                <a:cs typeface="Lucida Sans Unicode" panose="020B0602030504020204" pitchFamily="34" charset="0"/>
              </a:rPr>
              <a:t>The sins of God’s people…</a:t>
            </a:r>
          </a:p>
          <a:p>
            <a:pPr lvl="1">
              <a:lnSpc>
                <a:spcPct val="125000"/>
              </a:lnSpc>
              <a:spcBef>
                <a:spcPts val="0"/>
              </a:spcBef>
              <a:spcAft>
                <a:spcPts val="1500"/>
              </a:spcAft>
            </a:pPr>
            <a:r>
              <a:rPr lang="en-US" sz="2200" dirty="0" smtClean="0">
                <a:latin typeface="Lucida Sans Unicode" panose="020B0602030504020204" pitchFamily="34" charset="0"/>
                <a:cs typeface="Lucida Sans Unicode" panose="020B0602030504020204" pitchFamily="34" charset="0"/>
              </a:rPr>
              <a:t>Vain worship</a:t>
            </a:r>
          </a:p>
          <a:p>
            <a:pPr lvl="1">
              <a:lnSpc>
                <a:spcPct val="125000"/>
              </a:lnSpc>
              <a:spcBef>
                <a:spcPts val="0"/>
              </a:spcBef>
              <a:spcAft>
                <a:spcPts val="1500"/>
              </a:spcAft>
            </a:pPr>
            <a:r>
              <a:rPr lang="en-US" sz="2200" dirty="0" smtClean="0">
                <a:latin typeface="Lucida Sans Unicode" panose="020B0602030504020204" pitchFamily="34" charset="0"/>
                <a:cs typeface="Lucida Sans Unicode" panose="020B0602030504020204" pitchFamily="34" charset="0"/>
              </a:rPr>
              <a:t>Idolatry</a:t>
            </a:r>
          </a:p>
          <a:p>
            <a:pPr lvl="1">
              <a:lnSpc>
                <a:spcPct val="125000"/>
              </a:lnSpc>
              <a:spcBef>
                <a:spcPts val="0"/>
              </a:spcBef>
              <a:spcAft>
                <a:spcPts val="1500"/>
              </a:spcAft>
            </a:pPr>
            <a:r>
              <a:rPr lang="en-US" sz="2200" dirty="0" smtClean="0">
                <a:latin typeface="Lucida Sans Unicode" panose="020B0602030504020204" pitchFamily="34" charset="0"/>
                <a:cs typeface="Lucida Sans Unicode" panose="020B0602030504020204" pitchFamily="34" charset="0"/>
              </a:rPr>
              <a:t>Hands full of blood, murder</a:t>
            </a:r>
          </a:p>
          <a:p>
            <a:pPr lvl="1">
              <a:lnSpc>
                <a:spcPct val="125000"/>
              </a:lnSpc>
              <a:spcBef>
                <a:spcPts val="0"/>
              </a:spcBef>
              <a:spcAft>
                <a:spcPts val="1500"/>
              </a:spcAft>
            </a:pPr>
            <a:r>
              <a:rPr lang="en-US" sz="2200" dirty="0" smtClean="0">
                <a:latin typeface="Lucida Sans Unicode" panose="020B0602030504020204" pitchFamily="34" charset="0"/>
                <a:cs typeface="Lucida Sans Unicode" panose="020B0602030504020204" pitchFamily="34" charset="0"/>
              </a:rPr>
              <a:t>Corrupt, rebellious and unmerciful leaders</a:t>
            </a:r>
          </a:p>
          <a:p>
            <a:pPr lvl="1">
              <a:lnSpc>
                <a:spcPct val="125000"/>
              </a:lnSpc>
              <a:spcBef>
                <a:spcPts val="0"/>
              </a:spcBef>
              <a:spcAft>
                <a:spcPts val="1500"/>
              </a:spcAft>
            </a:pPr>
            <a:r>
              <a:rPr lang="en-US" sz="2200" dirty="0" smtClean="0">
                <a:latin typeface="Lucida Sans Unicode" panose="020B0602030504020204" pitchFamily="34" charset="0"/>
                <a:cs typeface="Lucida Sans Unicode" panose="020B0602030504020204" pitchFamily="34" charset="0"/>
              </a:rPr>
              <a:t>Pride—in abundance, appearance, in their sin, etc.</a:t>
            </a:r>
          </a:p>
          <a:p>
            <a:pPr lvl="1">
              <a:lnSpc>
                <a:spcPct val="125000"/>
              </a:lnSpc>
              <a:spcBef>
                <a:spcPts val="0"/>
              </a:spcBef>
              <a:spcAft>
                <a:spcPts val="1500"/>
              </a:spcAft>
            </a:pPr>
            <a:r>
              <a:rPr lang="en-US" sz="2200" dirty="0" smtClean="0">
                <a:latin typeface="Lucida Sans Unicode" panose="020B0602030504020204" pitchFamily="34" charset="0"/>
                <a:cs typeface="Lucida Sans Unicode" panose="020B0602030504020204" pitchFamily="34" charset="0"/>
              </a:rPr>
              <a:t>Walked in the ways of the people around them—in both speech and conduct.</a:t>
            </a:r>
            <a:endParaRPr lang="en-US" sz="220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1974132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cap="none" dirty="0" smtClean="0">
                <a:latin typeface="Lucida Sans Unicode" panose="020B0602030504020204" pitchFamily="34" charset="0"/>
                <a:cs typeface="Lucida Sans Unicode" panose="020B0602030504020204" pitchFamily="34" charset="0"/>
              </a:rPr>
              <a:t>Bottom line…</a:t>
            </a:r>
            <a:endParaRPr lang="en-US" cap="none" dirty="0">
              <a:latin typeface="Lucida Sans Unicode" panose="020B0602030504020204" pitchFamily="34" charset="0"/>
              <a:cs typeface="Lucida Sans Unicode" panose="020B0602030504020204" pitchFamily="34" charset="0"/>
            </a:endParaRPr>
          </a:p>
        </p:txBody>
      </p:sp>
      <p:sp>
        <p:nvSpPr>
          <p:cNvPr id="3" name="Subtitle 2"/>
          <p:cNvSpPr>
            <a:spLocks noGrp="1"/>
          </p:cNvSpPr>
          <p:nvPr>
            <p:ph type="subTitle" idx="1"/>
          </p:nvPr>
        </p:nvSpPr>
        <p:spPr/>
        <p:txBody>
          <a:bodyPr anchor="ctr">
            <a:normAutofit/>
          </a:bodyPr>
          <a:lstStyle/>
          <a:p>
            <a:pPr>
              <a:lnSpc>
                <a:spcPct val="120000"/>
              </a:lnSpc>
              <a:spcBef>
                <a:spcPts val="0"/>
              </a:spcBef>
            </a:pPr>
            <a:r>
              <a:rPr lang="en-US" sz="2800" dirty="0" smtClean="0">
                <a:solidFill>
                  <a:schemeClr val="tx1"/>
                </a:solidFill>
                <a:latin typeface="Lucida Sans Unicode" panose="020B0602030504020204" pitchFamily="34" charset="0"/>
                <a:cs typeface="Lucida Sans Unicode" panose="020B0602030504020204" pitchFamily="34" charset="0"/>
              </a:rPr>
              <a:t>Animals treat those who feed and sustain them better than </a:t>
            </a:r>
            <a:r>
              <a:rPr lang="en-US" sz="2800" dirty="0" smtClean="0">
                <a:solidFill>
                  <a:schemeClr val="tx1"/>
                </a:solidFill>
                <a:latin typeface="Lucida Sans Unicode" panose="020B0602030504020204" pitchFamily="34" charset="0"/>
                <a:cs typeface="Lucida Sans Unicode" panose="020B0602030504020204" pitchFamily="34" charset="0"/>
              </a:rPr>
              <a:t>you do (1:2-3).</a:t>
            </a:r>
            <a:endParaRPr lang="en-US" sz="2800" dirty="0">
              <a:solidFill>
                <a:schemeClr val="tx1"/>
              </a:solidFill>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1499646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Lucida Sans Unicode" panose="020B0602030504020204" pitchFamily="34" charset="0"/>
                <a:cs typeface="Lucida Sans Unicode" panose="020B0602030504020204" pitchFamily="34" charset="0"/>
              </a:rPr>
              <a:t>Review</a:t>
            </a:r>
            <a:endParaRPr lang="en-US"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30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God’s mood, as He observes their sin—hates it, cannot endure it, has had enough, cannot endure it, weary of bearing it.</a:t>
            </a:r>
          </a:p>
          <a:p>
            <a:pPr>
              <a:lnSpc>
                <a:spcPct val="130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God’s willingness to forgive, if they repent (“though your sins are like scarlet…”).</a:t>
            </a:r>
          </a:p>
          <a:p>
            <a:pPr>
              <a:lnSpc>
                <a:spcPct val="130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God’s judgment against those who don’t repent, and the purpose behind it—to cleanse and </a:t>
            </a:r>
            <a:r>
              <a:rPr lang="en-US" dirty="0" smtClean="0">
                <a:latin typeface="Lucida Sans Unicode" panose="020B0602030504020204" pitchFamily="34" charset="0"/>
                <a:cs typeface="Lucida Sans Unicode" panose="020B0602030504020204" pitchFamily="34" charset="0"/>
              </a:rPr>
              <a:t>restore, and to exalt His name.</a:t>
            </a:r>
            <a:endParaRPr lang="en-US" dirty="0" smtClean="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3092289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Lucida Sans Unicode" panose="020B0602030504020204" pitchFamily="34" charset="0"/>
                <a:cs typeface="Lucida Sans Unicode" panose="020B0602030504020204" pitchFamily="34" charset="0"/>
              </a:rPr>
              <a:t>Review</a:t>
            </a:r>
            <a:endParaRPr lang="en-US"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30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What a contrast between these days and the “last days,” when God’s rule will be exalted, when His law will go forth from Jerusalem, when individuals from all nations will submit to Him and walk in His ways, when His kingdom will be advanced by truth and not by war, when the King himself (the Branch) shall be beautiful and glorious, when the filth of sin is removed leaving a holy people, when </a:t>
            </a:r>
            <a:r>
              <a:rPr lang="en-US" dirty="0" smtClean="0">
                <a:latin typeface="Lucida Sans Unicode" panose="020B0602030504020204" pitchFamily="34" charset="0"/>
                <a:cs typeface="Lucida Sans Unicode" panose="020B0602030504020204" pitchFamily="34" charset="0"/>
              </a:rPr>
              <a:t>perfect guidance </a:t>
            </a:r>
            <a:r>
              <a:rPr lang="en-US" dirty="0" smtClean="0">
                <a:latin typeface="Lucida Sans Unicode" panose="020B0602030504020204" pitchFamily="34" charset="0"/>
                <a:cs typeface="Lucida Sans Unicode" panose="020B0602030504020204" pitchFamily="34" charset="0"/>
              </a:rPr>
              <a:t>and </a:t>
            </a:r>
            <a:r>
              <a:rPr lang="en-US" dirty="0" smtClean="0">
                <a:latin typeface="Lucida Sans Unicode" panose="020B0602030504020204" pitchFamily="34" charset="0"/>
                <a:cs typeface="Lucida Sans Unicode" panose="020B0602030504020204" pitchFamily="34" charset="0"/>
              </a:rPr>
              <a:t>secure refuge will </a:t>
            </a:r>
            <a:r>
              <a:rPr lang="en-US" dirty="0" smtClean="0">
                <a:latin typeface="Lucida Sans Unicode" panose="020B0602030504020204" pitchFamily="34" charset="0"/>
                <a:cs typeface="Lucida Sans Unicode" panose="020B0602030504020204" pitchFamily="34" charset="0"/>
              </a:rPr>
              <a:t>be provided His people (2:2-4; 4:2-6).</a:t>
            </a:r>
          </a:p>
        </p:txBody>
      </p:sp>
    </p:spTree>
    <p:extLst>
      <p:ext uri="{BB962C8B-B14F-4D97-AF65-F5344CB8AC3E}">
        <p14:creationId xmlns:p14="http://schemas.microsoft.com/office/powerpoint/2010/main" val="15565313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0"/>
            <a:ext cx="7848600" cy="2308225"/>
          </a:xfrm>
        </p:spPr>
        <p:txBody>
          <a:bodyPr anchor="ctr"/>
          <a:lstStyle/>
          <a:p>
            <a:pPr>
              <a:lnSpc>
                <a:spcPct val="130000"/>
              </a:lnSpc>
            </a:pPr>
            <a:r>
              <a:rPr lang="en-US" sz="3600" cap="none" dirty="0" smtClean="0">
                <a:latin typeface="Lucida Sans Unicode" panose="020B0602030504020204" pitchFamily="34" charset="0"/>
                <a:cs typeface="Lucida Sans Unicode" panose="020B0602030504020204" pitchFamily="34" charset="0"/>
              </a:rPr>
              <a:t>The Lord’s Vineyard</a:t>
            </a:r>
            <a:br>
              <a:rPr lang="en-US" sz="3600" cap="none" dirty="0" smtClean="0">
                <a:latin typeface="Lucida Sans Unicode" panose="020B0602030504020204" pitchFamily="34" charset="0"/>
                <a:cs typeface="Lucida Sans Unicode" panose="020B0602030504020204" pitchFamily="34" charset="0"/>
              </a:rPr>
            </a:br>
            <a:r>
              <a:rPr lang="en-US" sz="3600" cap="none" dirty="0" smtClean="0">
                <a:latin typeface="Lucida Sans Unicode" panose="020B0602030504020204" pitchFamily="34" charset="0"/>
                <a:cs typeface="Lucida Sans Unicode" panose="020B0602030504020204" pitchFamily="34" charset="0"/>
              </a:rPr>
              <a:t>Woe Means Whoa!</a:t>
            </a:r>
            <a:br>
              <a:rPr lang="en-US" sz="3600" cap="none" dirty="0" smtClean="0">
                <a:latin typeface="Lucida Sans Unicode" panose="020B0602030504020204" pitchFamily="34" charset="0"/>
                <a:cs typeface="Lucida Sans Unicode" panose="020B0602030504020204" pitchFamily="34" charset="0"/>
              </a:rPr>
            </a:br>
            <a:r>
              <a:rPr lang="en-US" sz="3600" cap="none" dirty="0" smtClean="0">
                <a:latin typeface="Lucida Sans Unicode" panose="020B0602030504020204" pitchFamily="34" charset="0"/>
                <a:cs typeface="Lucida Sans Unicode" panose="020B0602030504020204" pitchFamily="34" charset="0"/>
              </a:rPr>
              <a:t>Isaiah’s Vision and Call</a:t>
            </a:r>
            <a:endParaRPr lang="en-US" sz="3600" cap="none" dirty="0">
              <a:latin typeface="Lucida Sans Unicode" panose="020B0602030504020204" pitchFamily="34" charset="0"/>
              <a:cs typeface="Lucida Sans Unicode" panose="020B0602030504020204" pitchFamily="34" charset="0"/>
            </a:endParaRPr>
          </a:p>
        </p:txBody>
      </p:sp>
      <p:sp>
        <p:nvSpPr>
          <p:cNvPr id="3" name="Subtitle 2"/>
          <p:cNvSpPr>
            <a:spLocks noGrp="1"/>
          </p:cNvSpPr>
          <p:nvPr>
            <p:ph type="subTitle" idx="1"/>
          </p:nvPr>
        </p:nvSpPr>
        <p:spPr/>
        <p:txBody>
          <a:bodyPr anchor="ctr">
            <a:normAutofit/>
          </a:bodyPr>
          <a:lstStyle/>
          <a:p>
            <a:r>
              <a:rPr lang="en-US" sz="3200" dirty="0" smtClean="0">
                <a:solidFill>
                  <a:schemeClr val="tx1"/>
                </a:solidFill>
                <a:latin typeface="Lucida Sans Unicode" panose="020B0602030504020204" pitchFamily="34" charset="0"/>
                <a:cs typeface="Lucida Sans Unicode" panose="020B0602030504020204" pitchFamily="34" charset="0"/>
              </a:rPr>
              <a:t>Isaiah 5-6</a:t>
            </a:r>
            <a:endParaRPr lang="en-US" sz="3200" dirty="0">
              <a:solidFill>
                <a:schemeClr val="tx1"/>
              </a:solidFill>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1264412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Lucida Sans Unicode" panose="020B0602030504020204" pitchFamily="34" charset="0"/>
                <a:cs typeface="Lucida Sans Unicode" panose="020B0602030504020204" pitchFamily="34" charset="0"/>
              </a:rPr>
              <a:t>The Lord’s Vineyard</a:t>
            </a:r>
            <a:endParaRPr lang="en-US"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30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Who is His vineyard, according to th</a:t>
            </a:r>
            <a:r>
              <a:rPr lang="en-US" dirty="0" smtClean="0">
                <a:latin typeface="Lucida Sans Unicode" panose="020B0602030504020204" pitchFamily="34" charset="0"/>
                <a:cs typeface="Lucida Sans Unicode" panose="020B0602030504020204" pitchFamily="34" charset="0"/>
              </a:rPr>
              <a:t>e text?</a:t>
            </a:r>
          </a:p>
          <a:p>
            <a:pPr lvl="1">
              <a:lnSpc>
                <a:spcPct val="130000"/>
              </a:lnSpc>
              <a:spcBef>
                <a:spcPts val="0"/>
              </a:spcBef>
              <a:spcAft>
                <a:spcPts val="1800"/>
              </a:spcAft>
            </a:pPr>
            <a:r>
              <a:rPr lang="en-US" sz="2200" dirty="0" smtClean="0">
                <a:latin typeface="Lucida Sans Unicode" panose="020B0602030504020204" pitchFamily="34" charset="0"/>
                <a:cs typeface="Lucida Sans Unicode" panose="020B0602030504020204" pitchFamily="34" charset="0"/>
              </a:rPr>
              <a:t>“For the vineyard of the LORD of hosts is the </a:t>
            </a:r>
            <a:r>
              <a:rPr lang="en-US" sz="2200" b="1" dirty="0" smtClean="0">
                <a:latin typeface="Lucida Sans Unicode" panose="020B0602030504020204" pitchFamily="34" charset="0"/>
                <a:cs typeface="Lucida Sans Unicode" panose="020B0602030504020204" pitchFamily="34" charset="0"/>
              </a:rPr>
              <a:t>house of Israel</a:t>
            </a:r>
            <a:r>
              <a:rPr lang="en-US" sz="2200" dirty="0" smtClean="0">
                <a:latin typeface="Lucida Sans Unicode" panose="020B0602030504020204" pitchFamily="34" charset="0"/>
                <a:cs typeface="Lucida Sans Unicode" panose="020B0602030504020204" pitchFamily="34" charset="0"/>
              </a:rPr>
              <a:t>, and the </a:t>
            </a:r>
            <a:r>
              <a:rPr lang="en-US" sz="2200" b="1" dirty="0" smtClean="0">
                <a:latin typeface="Lucida Sans Unicode" panose="020B0602030504020204" pitchFamily="34" charset="0"/>
                <a:cs typeface="Lucida Sans Unicode" panose="020B0602030504020204" pitchFamily="34" charset="0"/>
              </a:rPr>
              <a:t>men of Judah</a:t>
            </a:r>
            <a:r>
              <a:rPr lang="en-US" sz="2200" dirty="0" smtClean="0">
                <a:latin typeface="Lucida Sans Unicode" panose="020B0602030504020204" pitchFamily="34" charset="0"/>
                <a:cs typeface="Lucida Sans Unicode" panose="020B0602030504020204" pitchFamily="34" charset="0"/>
              </a:rPr>
              <a:t> are His pleasant plant. He looked for justice, but behold oppression (“bloodshed”—NAS, ESV); for righteousness, but behold, a cry for help” (5:7).</a:t>
            </a:r>
            <a:endParaRPr lang="en-US" sz="2200" dirty="0" smtClean="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3738494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Lucida Sans Unicode" panose="020B0602030504020204" pitchFamily="34" charset="0"/>
                <a:cs typeface="Lucida Sans Unicode" panose="020B0602030504020204" pitchFamily="34" charset="0"/>
              </a:rPr>
              <a:t>The Lord’s Vineyard</a:t>
            </a:r>
            <a:endParaRPr lang="en-US"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30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What is the punch line here, the one that leaves God’s people without excuse?</a:t>
            </a:r>
            <a:endParaRPr lang="en-US" dirty="0" smtClean="0">
              <a:latin typeface="Lucida Sans Unicode" panose="020B0602030504020204" pitchFamily="34" charset="0"/>
              <a:cs typeface="Lucida Sans Unicode" panose="020B0602030504020204" pitchFamily="34" charset="0"/>
            </a:endParaRPr>
          </a:p>
          <a:p>
            <a:pPr lvl="1">
              <a:lnSpc>
                <a:spcPct val="130000"/>
              </a:lnSpc>
              <a:spcBef>
                <a:spcPts val="0"/>
              </a:spcBef>
              <a:spcAft>
                <a:spcPts val="1800"/>
              </a:spcAft>
            </a:pPr>
            <a:r>
              <a:rPr lang="en-US" sz="2200" dirty="0" smtClean="0">
                <a:latin typeface="Lucida Sans Unicode" panose="020B0602030504020204" pitchFamily="34" charset="0"/>
                <a:cs typeface="Lucida Sans Unicode" panose="020B0602030504020204" pitchFamily="34" charset="0"/>
              </a:rPr>
              <a:t>“What more could have been done to My vineyard that I have not done in it? Why then, when I expected it to bring forth good grapes, did it bring forth wild grapes?” (5:4).</a:t>
            </a:r>
            <a:endParaRPr lang="en-US" sz="2200" dirty="0">
              <a:latin typeface="Lucida Sans Unicode" panose="020B0602030504020204" pitchFamily="34" charset="0"/>
              <a:cs typeface="Lucida Sans Unicode" panose="020B0602030504020204" pitchFamily="34" charset="0"/>
            </a:endParaRPr>
          </a:p>
          <a:p>
            <a:pPr lvl="1">
              <a:lnSpc>
                <a:spcPct val="130000"/>
              </a:lnSpc>
              <a:spcBef>
                <a:spcPts val="0"/>
              </a:spcBef>
              <a:spcAft>
                <a:spcPts val="1800"/>
              </a:spcAft>
            </a:pPr>
            <a:r>
              <a:rPr lang="en-US" sz="2200" dirty="0" smtClean="0">
                <a:latin typeface="Lucida Sans Unicode" panose="020B0602030504020204" pitchFamily="34" charset="0"/>
                <a:cs typeface="Lucida Sans Unicode" panose="020B0602030504020204" pitchFamily="34" charset="0"/>
              </a:rPr>
              <a:t>Vv. 1-2 explain further the effort to which God went.</a:t>
            </a:r>
          </a:p>
        </p:txBody>
      </p:sp>
    </p:spTree>
    <p:extLst>
      <p:ext uri="{BB962C8B-B14F-4D97-AF65-F5344CB8AC3E}">
        <p14:creationId xmlns:p14="http://schemas.microsoft.com/office/powerpoint/2010/main" val="963730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Lucida Sans Unicode" panose="020B0602030504020204" pitchFamily="34" charset="0"/>
                <a:cs typeface="Lucida Sans Unicode" panose="020B0602030504020204" pitchFamily="34" charset="0"/>
              </a:rPr>
              <a:t>Woe Means Whoa!</a:t>
            </a:r>
            <a:endParaRPr lang="en-US"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30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The first woe (5:8-10) warns against what sin?</a:t>
            </a:r>
          </a:p>
          <a:p>
            <a:pPr lvl="1">
              <a:lnSpc>
                <a:spcPct val="130000"/>
              </a:lnSpc>
              <a:spcBef>
                <a:spcPts val="0"/>
              </a:spcBef>
              <a:spcAft>
                <a:spcPts val="1800"/>
              </a:spcAft>
            </a:pPr>
            <a:r>
              <a:rPr lang="en-US" sz="2200" dirty="0" smtClean="0">
                <a:latin typeface="Lucida Sans Unicode" panose="020B0602030504020204" pitchFamily="34" charset="0"/>
                <a:cs typeface="Lucida Sans Unicode" panose="020B0602030504020204" pitchFamily="34" charset="0"/>
              </a:rPr>
              <a:t>Covetousness</a:t>
            </a:r>
          </a:p>
          <a:p>
            <a:pPr lvl="1">
              <a:lnSpc>
                <a:spcPct val="130000"/>
              </a:lnSpc>
              <a:spcBef>
                <a:spcPts val="0"/>
              </a:spcBef>
              <a:spcAft>
                <a:spcPts val="1800"/>
              </a:spcAft>
            </a:pPr>
            <a:r>
              <a:rPr lang="en-US" sz="2200" dirty="0" smtClean="0">
                <a:latin typeface="Lucida Sans Unicode" panose="020B0602030504020204" pitchFamily="34" charset="0"/>
                <a:cs typeface="Lucida Sans Unicode" panose="020B0602030504020204" pitchFamily="34" charset="0"/>
              </a:rPr>
              <a:t>“Take heed and beware of covetousness, for one’s life does not consist in the abundance of the things he possesses” (Luke 12:15).</a:t>
            </a:r>
          </a:p>
        </p:txBody>
      </p:sp>
    </p:spTree>
    <p:extLst>
      <p:ext uri="{BB962C8B-B14F-4D97-AF65-F5344CB8AC3E}">
        <p14:creationId xmlns:p14="http://schemas.microsoft.com/office/powerpoint/2010/main" val="2141438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541</TotalTime>
  <Words>878</Words>
  <Application>Microsoft Office PowerPoint</Application>
  <PresentationFormat>On-screen Show (4:3)</PresentationFormat>
  <Paragraphs>64</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Clarity</vt:lpstr>
      <vt:lpstr>Review</vt:lpstr>
      <vt:lpstr>Review</vt:lpstr>
      <vt:lpstr>Bottom line…</vt:lpstr>
      <vt:lpstr>Review</vt:lpstr>
      <vt:lpstr>Review</vt:lpstr>
      <vt:lpstr>The Lord’s Vineyard Woe Means Whoa! Isaiah’s Vision and Call</vt:lpstr>
      <vt:lpstr>The Lord’s Vineyard</vt:lpstr>
      <vt:lpstr>The Lord’s Vineyard</vt:lpstr>
      <vt:lpstr>Woe Means Whoa!</vt:lpstr>
      <vt:lpstr>Woe Means Whoa!</vt:lpstr>
      <vt:lpstr>Woe Means Whoa!</vt:lpstr>
      <vt:lpstr>Woe Means Whoa!</vt:lpstr>
      <vt:lpstr>Woe Means Whoa!</vt:lpstr>
      <vt:lpstr>Woe Means Whoa!</vt:lpstr>
      <vt:lpstr>Woe Means Whoa!</vt:lpstr>
      <vt:lpstr>Isaiah’s Vision and Call</vt:lpstr>
      <vt:lpstr>Isaiah’s Vision and Call</vt:lpstr>
      <vt:lpstr>Isaiah’s Vision and Call</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have we seen so far?</dc:title>
  <dc:creator>Bryan</dc:creator>
  <cp:lastModifiedBy>Bryan</cp:lastModifiedBy>
  <cp:revision>22</cp:revision>
  <dcterms:created xsi:type="dcterms:W3CDTF">2016-08-01T19:55:52Z</dcterms:created>
  <dcterms:modified xsi:type="dcterms:W3CDTF">2016-08-03T21:21:06Z</dcterms:modified>
</cp:coreProperties>
</file>