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1"/>
  </p:notesMasterIdLst>
  <p:handoutMasterIdLst>
    <p:handoutMasterId r:id="rId172"/>
  </p:handoutMasterIdLst>
  <p:sldIdLst>
    <p:sldId id="256" r:id="rId2"/>
    <p:sldId id="258" r:id="rId3"/>
    <p:sldId id="259" r:id="rId4"/>
    <p:sldId id="260" r:id="rId5"/>
    <p:sldId id="261" r:id="rId6"/>
    <p:sldId id="279" r:id="rId7"/>
    <p:sldId id="263" r:id="rId8"/>
    <p:sldId id="264" r:id="rId9"/>
    <p:sldId id="265" r:id="rId10"/>
    <p:sldId id="275" r:id="rId11"/>
    <p:sldId id="276" r:id="rId12"/>
    <p:sldId id="277" r:id="rId13"/>
    <p:sldId id="278" r:id="rId14"/>
    <p:sldId id="266" r:id="rId15"/>
    <p:sldId id="269" r:id="rId16"/>
    <p:sldId id="270" r:id="rId17"/>
    <p:sldId id="271" r:id="rId18"/>
    <p:sldId id="267" r:id="rId19"/>
    <p:sldId id="272" r:id="rId20"/>
    <p:sldId id="268" r:id="rId21"/>
    <p:sldId id="273" r:id="rId22"/>
    <p:sldId id="274"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18"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9"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428"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29" r:id="rId150"/>
    <p:sldId id="430" r:id="rId151"/>
    <p:sldId id="431" r:id="rId152"/>
    <p:sldId id="432" r:id="rId153"/>
    <p:sldId id="433" r:id="rId154"/>
    <p:sldId id="434" r:id="rId155"/>
    <p:sldId id="435" r:id="rId156"/>
    <p:sldId id="407" r:id="rId157"/>
    <p:sldId id="408" r:id="rId158"/>
    <p:sldId id="409" r:id="rId159"/>
    <p:sldId id="410" r:id="rId160"/>
    <p:sldId id="418" r:id="rId161"/>
    <p:sldId id="419" r:id="rId162"/>
    <p:sldId id="420" r:id="rId163"/>
    <p:sldId id="421" r:id="rId164"/>
    <p:sldId id="422" r:id="rId165"/>
    <p:sldId id="423" r:id="rId166"/>
    <p:sldId id="424" r:id="rId167"/>
    <p:sldId id="425" r:id="rId168"/>
    <p:sldId id="426" r:id="rId169"/>
    <p:sldId id="427" r:id="rId17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D9B"/>
    <a:srgbClr val="FAFA76"/>
    <a:srgbClr val="FFD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63" autoAdjust="0"/>
    <p:restoredTop sz="76050" autoAdjust="0"/>
  </p:normalViewPr>
  <p:slideViewPr>
    <p:cSldViewPr snapToGrid="0">
      <p:cViewPr varScale="1">
        <p:scale>
          <a:sx n="75" d="100"/>
          <a:sy n="75" d="100"/>
        </p:scale>
        <p:origin x="1116"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282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608AA920-75CE-42C1-98CD-962102552B7B}" type="slidenum">
              <a:rPr lang="en-US" smtClean="0"/>
              <a:t>‹#›</a:t>
            </a:fld>
            <a:endParaRPr lang="en-US"/>
          </a:p>
        </p:txBody>
      </p:sp>
    </p:spTree>
    <p:extLst>
      <p:ext uri="{BB962C8B-B14F-4D97-AF65-F5344CB8AC3E}">
        <p14:creationId xmlns:p14="http://schemas.microsoft.com/office/powerpoint/2010/main" val="23449442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11A4C039-88AE-4D8D-96BD-1F0F1814F78B}" type="slidenum">
              <a:rPr lang="en-US" smtClean="0"/>
              <a:t>‹#›</a:t>
            </a:fld>
            <a:endParaRPr lang="en-US"/>
          </a:p>
        </p:txBody>
      </p:sp>
    </p:spTree>
    <p:extLst>
      <p:ext uri="{BB962C8B-B14F-4D97-AF65-F5344CB8AC3E}">
        <p14:creationId xmlns:p14="http://schemas.microsoft.com/office/powerpoint/2010/main" val="37295163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6406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24750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750687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211160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0921239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30766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195310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989030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339545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353270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032573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3993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1551768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008231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879806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114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013099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115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495378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76738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4439068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6620065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846393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120743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22778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8049596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717450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484825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4011662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036936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351927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124148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129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761789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108575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195203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9690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086060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75064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2904095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0183542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8941695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166452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0664588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011003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739394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489272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0247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7145546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1511893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473320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8268683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5195093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5990629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9643360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149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454326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759474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5319213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334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018106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1952520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9304425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3530576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156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9784786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8" indent="-1695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4289752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8" indent="-1695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5266361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58" indent="-1695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159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4611083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6476918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134226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1813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37784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5307539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3883129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545261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8266713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7675730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289" indent="-1752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168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2858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047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85490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272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08202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4595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41341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31357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6765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45354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19580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9378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47642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74060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4277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3147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09415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72309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6805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60674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04261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91278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06280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82588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18311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5659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Dates Spanned</a:t>
            </a:r>
          </a:p>
          <a:p>
            <a:pPr marL="175308" indent="-175308">
              <a:buFont typeface="Arial" panose="020B0604020202020204" pitchFamily="34" charset="0"/>
              <a:buChar char="•"/>
            </a:pPr>
            <a:r>
              <a:rPr lang="en-US" dirty="0" smtClean="0"/>
              <a:t>63AD to 70AD – Luke omits any reference to Rome’s destruction.</a:t>
            </a:r>
          </a:p>
          <a:p>
            <a:pPr marL="175308" indent="-175308">
              <a:buFont typeface="Arial" panose="020B0604020202020204" pitchFamily="34" charset="0"/>
              <a:buChar char="•"/>
            </a:pPr>
            <a:r>
              <a:rPr lang="en-US" dirty="0" smtClean="0"/>
              <a:t>Luke the Historian. Luke is noted among</a:t>
            </a:r>
            <a:r>
              <a:rPr lang="en-US" baseline="0" dirty="0" smtClean="0"/>
              <a:t> secular historians for his accuracy in his documentation of events.</a:t>
            </a:r>
          </a:p>
          <a:p>
            <a:pPr marL="642795" lvl="1" indent="-175308">
              <a:buFont typeface="Arial" panose="020B0604020202020204" pitchFamily="34" charset="0"/>
              <a:buChar char="•"/>
            </a:pPr>
            <a:r>
              <a:rPr lang="en-US" baseline="0" dirty="0" smtClean="0"/>
              <a:t>Use of “we” and “they”</a:t>
            </a:r>
          </a:p>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09140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901030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159300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21676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Nor is there salvation in any other (this would include the council that he is speaking to)</a:t>
            </a: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62028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64962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40402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80014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498037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48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42810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49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2836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10576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64853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4087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23297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997588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92059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635636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070638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42965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694281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59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7302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Dates Spanned</a:t>
            </a:r>
          </a:p>
          <a:p>
            <a:pPr marL="175308" indent="-175308">
              <a:buFont typeface="Arial" panose="020B0604020202020204" pitchFamily="34" charset="0"/>
              <a:buChar char="•"/>
            </a:pPr>
            <a:r>
              <a:rPr lang="en-US" dirty="0" smtClean="0"/>
              <a:t>63AD to 70AD – Luke omits any reference to Rome’s destruction.</a:t>
            </a:r>
          </a:p>
          <a:p>
            <a:pPr marL="175308" indent="-175308">
              <a:buFont typeface="Arial" panose="020B0604020202020204" pitchFamily="34" charset="0"/>
              <a:buChar char="•"/>
            </a:pPr>
            <a:r>
              <a:rPr lang="en-US" dirty="0" smtClean="0"/>
              <a:t>Luke the Historian. Luke is noted among</a:t>
            </a:r>
            <a:r>
              <a:rPr lang="en-US" baseline="0" dirty="0" smtClean="0"/>
              <a:t> secular historians for his accuracy in his documentation of events.</a:t>
            </a:r>
          </a:p>
          <a:p>
            <a:pPr marL="642795" lvl="1" indent="-175308">
              <a:buFont typeface="Arial" panose="020B0604020202020204" pitchFamily="34" charset="0"/>
              <a:buChar char="•"/>
            </a:pPr>
            <a:r>
              <a:rPr lang="en-US" baseline="0" dirty="0" smtClean="0"/>
              <a:t>Use of “we” and “they”</a:t>
            </a:r>
          </a:p>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580522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Gamaliel</a:t>
            </a:r>
            <a:r>
              <a:rPr lang="en-US" baseline="0" dirty="0" smtClean="0"/>
              <a:t> (</a:t>
            </a:r>
            <a:r>
              <a:rPr lang="en-US" baseline="0" dirty="0" err="1" smtClean="0"/>
              <a:t>g</a:t>
            </a:r>
            <a:r>
              <a:rPr lang="en-US" dirty="0" err="1" smtClean="0"/>
              <a:t>uh</a:t>
            </a:r>
            <a:r>
              <a:rPr lang="en-US" dirty="0" smtClean="0"/>
              <a:t>-MAY-</a:t>
            </a:r>
            <a:r>
              <a:rPr lang="en-US" dirty="0" err="1" smtClean="0"/>
              <a:t>lih</a:t>
            </a:r>
            <a:r>
              <a:rPr lang="en-US" dirty="0" smtClean="0"/>
              <a:t>-</a:t>
            </a:r>
            <a:r>
              <a:rPr lang="en-US" dirty="0" err="1" smtClean="0"/>
              <a:t>ehl</a:t>
            </a:r>
            <a:r>
              <a:rPr lang="en-US" dirty="0" smtClean="0"/>
              <a:t>)</a:t>
            </a: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221362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Gamaliel</a:t>
            </a:r>
            <a:r>
              <a:rPr lang="en-US" baseline="0" dirty="0" smtClean="0"/>
              <a:t> (</a:t>
            </a:r>
            <a:r>
              <a:rPr lang="en-US" baseline="0" dirty="0" err="1" smtClean="0"/>
              <a:t>g</a:t>
            </a:r>
            <a:r>
              <a:rPr lang="en-US" dirty="0" err="1" smtClean="0"/>
              <a:t>uh</a:t>
            </a:r>
            <a:r>
              <a:rPr lang="en-US" dirty="0" smtClean="0"/>
              <a:t>-MAY-</a:t>
            </a:r>
            <a:r>
              <a:rPr lang="en-US" dirty="0" err="1" smtClean="0"/>
              <a:t>lih</a:t>
            </a:r>
            <a:r>
              <a:rPr lang="en-US" dirty="0" smtClean="0"/>
              <a:t>-</a:t>
            </a:r>
            <a:r>
              <a:rPr lang="en-US" dirty="0" err="1" smtClean="0"/>
              <a:t>ehl</a:t>
            </a:r>
            <a:r>
              <a:rPr lang="en-US" dirty="0" smtClean="0"/>
              <a:t>)</a:t>
            </a: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261641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62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6364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2722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11114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039498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55957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64961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159236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69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52979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761432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294028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037347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870451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73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245902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668195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197815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627967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4806690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216321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79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4932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031108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693582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884094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128751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84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566097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85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017275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938073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236657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89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69514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475824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3336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2812953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8058811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854673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29369303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857693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848673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97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817294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98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249952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A4C039-88AE-4D8D-96BD-1F0F1814F78B}" type="slidenum">
              <a:rPr lang="en-US" smtClean="0"/>
              <a:t>99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1305496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491445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A4C039-88AE-4D8D-96BD-1F0F1814F78B}" type="slidenum">
              <a:rPr lang="en-US" smtClean="0"/>
              <a:t>101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7073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06700E-EDD7-4E70-A67F-EAD5B4D88171}"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1436508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6700E-EDD7-4E70-A67F-EAD5B4D88171}"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171074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6700E-EDD7-4E70-A67F-EAD5B4D88171}"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298947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06700E-EDD7-4E70-A67F-EAD5B4D88171}"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58669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6700E-EDD7-4E70-A67F-EAD5B4D88171}" type="datetimeFigureOut">
              <a:rPr lang="en-US" smtClean="0"/>
              <a:t>7/1/2016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2405455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06700E-EDD7-4E70-A67F-EAD5B4D88171}"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130105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06700E-EDD7-4E70-A67F-EAD5B4D88171}" type="datetimeFigureOut">
              <a:rPr lang="en-US" smtClean="0"/>
              <a:t>7/1/2016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337019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06700E-EDD7-4E70-A67F-EAD5B4D88171}" type="datetimeFigureOut">
              <a:rPr lang="en-US" smtClean="0"/>
              <a:t>7/1/2016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165334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6700E-EDD7-4E70-A67F-EAD5B4D88171}" type="datetimeFigureOut">
              <a:rPr lang="en-US" smtClean="0"/>
              <a:t>7/1/2016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56454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6700E-EDD7-4E70-A67F-EAD5B4D88171}"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225675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6700E-EDD7-4E70-A67F-EAD5B4D88171}" type="datetimeFigureOut">
              <a:rPr lang="en-US" smtClean="0"/>
              <a:t>7/1/2016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19823-41A5-499C-A2E8-FD42C2F1831E}" type="slidenum">
              <a:rPr lang="en-US" smtClean="0"/>
              <a:t>‹#›</a:t>
            </a:fld>
            <a:endParaRPr lang="en-US"/>
          </a:p>
        </p:txBody>
      </p:sp>
    </p:spTree>
    <p:extLst>
      <p:ext uri="{BB962C8B-B14F-4D97-AF65-F5344CB8AC3E}">
        <p14:creationId xmlns:p14="http://schemas.microsoft.com/office/powerpoint/2010/main" val="395885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6700E-EDD7-4E70-A67F-EAD5B4D88171}" type="datetimeFigureOut">
              <a:rPr lang="en-US" smtClean="0"/>
              <a:t>7/1/2016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19823-41A5-499C-A2E8-FD42C2F1831E}" type="slidenum">
              <a:rPr lang="en-US" smtClean="0"/>
              <a:t>‹#›</a:t>
            </a:fld>
            <a:endParaRPr lang="en-US"/>
          </a:p>
        </p:txBody>
      </p:sp>
    </p:spTree>
    <p:extLst>
      <p:ext uri="{BB962C8B-B14F-4D97-AF65-F5344CB8AC3E}">
        <p14:creationId xmlns:p14="http://schemas.microsoft.com/office/powerpoint/2010/main" val="3878592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overviewbible.com/wp-content/uploads/2014/07/acts-timeline1.png"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365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(v1 – 4)</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Feast of Unleavened Bread (15</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Friday evening to Saturday evening.</a:t>
            </a:r>
          </a:p>
          <a:p>
            <a:pPr marL="0" indent="0">
              <a:buNone/>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Lev 23:6  And on the fifteenth day of the same month is the Feast of Unleavened Bread to the LORD; seven days you must eat unleavened bread</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0635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the temple. </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Sadducees\High Priests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fear loss.</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twice, beaten once.</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Stephen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 stoned</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Christians number in the many thousands including many priests who are converted.</a:t>
            </a:r>
          </a:p>
        </p:txBody>
      </p:sp>
    </p:spTree>
    <p:extLst>
      <p:ext uri="{BB962C8B-B14F-4D97-AF65-F5344CB8AC3E}">
        <p14:creationId xmlns:p14="http://schemas.microsoft.com/office/powerpoint/2010/main" val="10838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Out of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Persecution of the church. Saul was a key figure.  Christians leave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Philip preached </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Samaria and on the road to Gaza</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Cities from </a:t>
            </a:r>
            <a:r>
              <a:rPr lang="en-US" sz="28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Azotus</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to Caesarea</a:t>
            </a:r>
          </a:p>
          <a:p>
            <a:pPr lvl="2"/>
            <a:r>
              <a:rPr lang="en-US" sz="28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Lydda</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Joppa</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meets Jesus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the road to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Ananias teaches Saul in Damascus.</a:t>
            </a:r>
          </a:p>
        </p:txBody>
      </p:sp>
    </p:spTree>
    <p:extLst>
      <p:ext uri="{BB962C8B-B14F-4D97-AF65-F5344CB8AC3E}">
        <p14:creationId xmlns:p14="http://schemas.microsoft.com/office/powerpoint/2010/main" val="387994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956" y="1179463"/>
            <a:ext cx="4287467" cy="4287467"/>
          </a:xfrm>
          <a:prstGeom prst="rect">
            <a:avLst/>
          </a:prstGeom>
        </p:spPr>
      </p:pic>
      <p:sp>
        <p:nvSpPr>
          <p:cNvPr id="6"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Caesarea</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Joppa </a:t>
            </a:r>
          </a:p>
        </p:txBody>
      </p:sp>
      <p:cxnSp>
        <p:nvCxnSpPr>
          <p:cNvPr id="8" name="Straight Arrow Connector 7"/>
          <p:cNvCxnSpPr/>
          <p:nvPr/>
        </p:nvCxnSpPr>
        <p:spPr>
          <a:xfrm flipV="1">
            <a:off x="2959100" y="1945532"/>
            <a:ext cx="3033138" cy="2261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12460" y="2850204"/>
            <a:ext cx="2985040" cy="62959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6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Cornelius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Centurion (over one hundred men)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Spiritual:</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Devout</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Feared God</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Gave generously</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Prayed always</a:t>
            </a:r>
          </a:p>
        </p:txBody>
      </p:sp>
    </p:spTree>
    <p:extLst>
      <p:ext uri="{BB962C8B-B14F-4D97-AF65-F5344CB8AC3E}">
        <p14:creationId xmlns:p14="http://schemas.microsoft.com/office/powerpoint/2010/main" val="356657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498606" y="2929778"/>
            <a:ext cx="1410511" cy="33582"/>
          </a:xfrm>
          <a:prstGeom prst="line">
            <a:avLst/>
          </a:prstGeom>
          <a:ln w="63500">
            <a:solidFill>
              <a:srgbClr val="FFDB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08301" y="2961232"/>
            <a:ext cx="1410511" cy="1177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cxnSp>
        <p:nvCxnSpPr>
          <p:cNvPr id="7" name="Straight Connector 6"/>
          <p:cNvCxnSpPr/>
          <p:nvPr/>
        </p:nvCxnSpPr>
        <p:spPr>
          <a:xfrm flipV="1">
            <a:off x="4316301" y="2959232"/>
            <a:ext cx="4036589" cy="15771"/>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7220" y="1986041"/>
            <a:ext cx="2023954" cy="584775"/>
          </a:xfrm>
          <a:prstGeom prst="rect">
            <a:avLst/>
          </a:prstGeom>
          <a:noFill/>
        </p:spPr>
        <p:txBody>
          <a:bodyPr wrap="square" rtlCol="0">
            <a:spAutoFit/>
          </a:bodyPr>
          <a:lstStyle/>
          <a:p>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Patriarchal</a:t>
            </a:r>
          </a:p>
        </p:txBody>
      </p:sp>
      <p:sp>
        <p:nvSpPr>
          <p:cNvPr id="10" name="TextBox 9"/>
          <p:cNvSpPr txBox="1"/>
          <p:nvPr/>
        </p:nvSpPr>
        <p:spPr>
          <a:xfrm>
            <a:off x="2601579" y="3974287"/>
            <a:ext cx="2023954" cy="584775"/>
          </a:xfrm>
          <a:prstGeom prst="rect">
            <a:avLst/>
          </a:prstGeom>
          <a:noFill/>
        </p:spPr>
        <p:txBody>
          <a:bodyPr wrap="square" rtlCol="0">
            <a:spAutoFit/>
          </a:bodyPr>
          <a:lstStyle/>
          <a:p>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Mosaical</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11" name="TextBox 10"/>
          <p:cNvSpPr txBox="1"/>
          <p:nvPr/>
        </p:nvSpPr>
        <p:spPr>
          <a:xfrm>
            <a:off x="5322618" y="1986041"/>
            <a:ext cx="2023954" cy="584775"/>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Christian</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cxnSp>
        <p:nvCxnSpPr>
          <p:cNvPr id="13" name="Straight Arrow Connector 12"/>
          <p:cNvCxnSpPr/>
          <p:nvPr/>
        </p:nvCxnSpPr>
        <p:spPr>
          <a:xfrm>
            <a:off x="1633591" y="2493380"/>
            <a:ext cx="174661" cy="373110"/>
          </a:xfrm>
          <a:prstGeom prst="straightConnector1">
            <a:avLst/>
          </a:prstGeom>
          <a:ln w="317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97973" y="3115260"/>
            <a:ext cx="223904" cy="984129"/>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590770" y="2486333"/>
            <a:ext cx="532544" cy="387204"/>
          </a:xfrm>
          <a:prstGeom prst="straightConnector1">
            <a:avLst/>
          </a:prstGeom>
          <a:ln w="317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4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488332" y="2948683"/>
            <a:ext cx="2827969" cy="3911"/>
          </a:xfrm>
          <a:prstGeom prst="line">
            <a:avLst/>
          </a:prstGeom>
          <a:ln w="63500">
            <a:solidFill>
              <a:srgbClr val="FFDB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08301" y="4115077"/>
            <a:ext cx="1410511" cy="1177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cxnSp>
        <p:nvCxnSpPr>
          <p:cNvPr id="7" name="Straight Connector 6"/>
          <p:cNvCxnSpPr/>
          <p:nvPr/>
        </p:nvCxnSpPr>
        <p:spPr>
          <a:xfrm flipV="1">
            <a:off x="4316301" y="3510397"/>
            <a:ext cx="4036589" cy="15771"/>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7220" y="1986041"/>
            <a:ext cx="2023954" cy="584775"/>
          </a:xfrm>
          <a:prstGeom prst="rect">
            <a:avLst/>
          </a:prstGeom>
          <a:noFill/>
        </p:spPr>
        <p:txBody>
          <a:bodyPr wrap="square" rtlCol="0">
            <a:spAutoFit/>
          </a:bodyPr>
          <a:lstStyle/>
          <a:p>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Patriarchal</a:t>
            </a:r>
          </a:p>
        </p:txBody>
      </p:sp>
      <p:sp>
        <p:nvSpPr>
          <p:cNvPr id="10" name="TextBox 9"/>
          <p:cNvSpPr txBox="1"/>
          <p:nvPr/>
        </p:nvSpPr>
        <p:spPr>
          <a:xfrm>
            <a:off x="2601579" y="5135264"/>
            <a:ext cx="2023954" cy="584775"/>
          </a:xfrm>
          <a:prstGeom prst="rect">
            <a:avLst/>
          </a:prstGeom>
          <a:noFill/>
        </p:spPr>
        <p:txBody>
          <a:bodyPr wrap="square" rtlCol="0">
            <a:spAutoFit/>
          </a:bodyPr>
          <a:lstStyle/>
          <a:p>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Mosaical</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11" name="TextBox 10"/>
          <p:cNvSpPr txBox="1"/>
          <p:nvPr/>
        </p:nvSpPr>
        <p:spPr>
          <a:xfrm>
            <a:off x="5322618" y="1986041"/>
            <a:ext cx="2023954" cy="584775"/>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Christian</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cxnSp>
        <p:nvCxnSpPr>
          <p:cNvPr id="13" name="Straight Arrow Connector 12"/>
          <p:cNvCxnSpPr/>
          <p:nvPr/>
        </p:nvCxnSpPr>
        <p:spPr>
          <a:xfrm>
            <a:off x="1633591" y="2493380"/>
            <a:ext cx="174661" cy="373110"/>
          </a:xfrm>
          <a:prstGeom prst="straightConnector1">
            <a:avLst/>
          </a:prstGeom>
          <a:ln w="317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97973" y="4276237"/>
            <a:ext cx="223904" cy="984129"/>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13124" y="2486333"/>
            <a:ext cx="10190" cy="893865"/>
          </a:xfrm>
          <a:prstGeom prst="straightConnector1">
            <a:avLst/>
          </a:prstGeom>
          <a:ln w="317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16301" y="2948683"/>
            <a:ext cx="0" cy="117816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00081" y="3716924"/>
            <a:ext cx="4124996" cy="2246769"/>
          </a:xfrm>
          <a:prstGeom prst="rect">
            <a:avLst/>
          </a:prstGeom>
          <a:noFill/>
        </p:spPr>
        <p:txBody>
          <a:bodyPr wrap="square" rtlCol="0">
            <a:spAutoFit/>
          </a:bodyPr>
          <a:lstStyle/>
          <a:p>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Dispensation – A method of giving God’s will.</a:t>
            </a:r>
          </a:p>
          <a:p>
            <a:endPar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a:p>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Dispenser – releases/delivers something.</a:t>
            </a:r>
            <a:endPar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Tree>
    <p:extLst>
      <p:ext uri="{BB962C8B-B14F-4D97-AF65-F5344CB8AC3E}">
        <p14:creationId xmlns:p14="http://schemas.microsoft.com/office/powerpoint/2010/main" val="26488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1488332" y="2948683"/>
            <a:ext cx="2827969" cy="3911"/>
          </a:xfrm>
          <a:prstGeom prst="line">
            <a:avLst/>
          </a:prstGeom>
          <a:ln w="63500">
            <a:solidFill>
              <a:srgbClr val="FFDB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08301" y="4115077"/>
            <a:ext cx="1410511" cy="11770"/>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cxnSp>
        <p:nvCxnSpPr>
          <p:cNvPr id="7" name="Straight Connector 6"/>
          <p:cNvCxnSpPr/>
          <p:nvPr/>
        </p:nvCxnSpPr>
        <p:spPr>
          <a:xfrm flipV="1">
            <a:off x="4316301" y="3510397"/>
            <a:ext cx="4036589" cy="15771"/>
          </a:xfrm>
          <a:prstGeom prst="line">
            <a:avLst/>
          </a:prstGeom>
          <a:ln w="635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7220" y="1986041"/>
            <a:ext cx="2023954" cy="584775"/>
          </a:xfrm>
          <a:prstGeom prst="rect">
            <a:avLst/>
          </a:prstGeom>
          <a:noFill/>
        </p:spPr>
        <p:txBody>
          <a:bodyPr wrap="square" rtlCol="0">
            <a:spAutoFit/>
          </a:bodyPr>
          <a:lstStyle/>
          <a:p>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Patriarchal</a:t>
            </a:r>
          </a:p>
        </p:txBody>
      </p:sp>
      <p:sp>
        <p:nvSpPr>
          <p:cNvPr id="10" name="TextBox 9"/>
          <p:cNvSpPr txBox="1"/>
          <p:nvPr/>
        </p:nvSpPr>
        <p:spPr>
          <a:xfrm>
            <a:off x="2601579" y="5135264"/>
            <a:ext cx="2023954" cy="584775"/>
          </a:xfrm>
          <a:prstGeom prst="rect">
            <a:avLst/>
          </a:prstGeom>
          <a:noFill/>
        </p:spPr>
        <p:txBody>
          <a:bodyPr wrap="square" rtlCol="0">
            <a:spAutoFit/>
          </a:bodyPr>
          <a:lstStyle/>
          <a:p>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Mosaical</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11" name="TextBox 10"/>
          <p:cNvSpPr txBox="1"/>
          <p:nvPr/>
        </p:nvSpPr>
        <p:spPr>
          <a:xfrm>
            <a:off x="5322618" y="1986041"/>
            <a:ext cx="2023954" cy="584775"/>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Christian</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cxnSp>
        <p:nvCxnSpPr>
          <p:cNvPr id="13" name="Straight Arrow Connector 12"/>
          <p:cNvCxnSpPr/>
          <p:nvPr/>
        </p:nvCxnSpPr>
        <p:spPr>
          <a:xfrm>
            <a:off x="1633591" y="2493380"/>
            <a:ext cx="174661" cy="373110"/>
          </a:xfrm>
          <a:prstGeom prst="straightConnector1">
            <a:avLst/>
          </a:prstGeom>
          <a:ln w="317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397973" y="4276237"/>
            <a:ext cx="223904" cy="984129"/>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113124" y="2486333"/>
            <a:ext cx="10190" cy="893865"/>
          </a:xfrm>
          <a:prstGeom prst="straightConnector1">
            <a:avLst/>
          </a:prstGeom>
          <a:ln w="317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16301" y="2948683"/>
            <a:ext cx="0" cy="1178164"/>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00081" y="3801439"/>
            <a:ext cx="4124996" cy="2246769"/>
          </a:xfrm>
          <a:prstGeom prst="rect">
            <a:avLst/>
          </a:prstGeom>
          <a:noFill/>
        </p:spPr>
        <p:txBody>
          <a:bodyPr wrap="square" rtlCol="0">
            <a:spAutoFit/>
          </a:bodyPr>
          <a:lstStyle/>
          <a:p>
            <a:r>
              <a:rPr lang="en-US" sz="2000" dirty="0" err="1">
                <a:solidFill>
                  <a:schemeClr val="bg1"/>
                </a:solidFill>
                <a:effectLst>
                  <a:outerShdw blurRad="50800" dist="38100" dir="2700000" algn="tl" rotWithShape="0">
                    <a:prstClr val="black">
                      <a:alpha val="40000"/>
                    </a:prstClr>
                  </a:outerShdw>
                </a:effectLst>
                <a:latin typeface="Goudy Old Style" panose="02020502050305020303" pitchFamily="18" charset="0"/>
              </a:rPr>
              <a:t>Heb</a:t>
            </a:r>
            <a:r>
              <a:rPr lang="en-US" sz="20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 1:1-2  God, who at various times and in various ways spoke in time past to the fathers by the prophets,  (2)  has in these last days spoken to us by His Son, whom He has appointed heir of all things, through whom also He made the worlds;</a:t>
            </a:r>
          </a:p>
        </p:txBody>
      </p:sp>
    </p:spTree>
    <p:extLst>
      <p:ext uri="{BB962C8B-B14F-4D97-AF65-F5344CB8AC3E}">
        <p14:creationId xmlns:p14="http://schemas.microsoft.com/office/powerpoint/2010/main" val="37651122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God holds all nations accountable: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13:1 – Babylon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14:24 – Assyria</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14:28 – Philistia</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15:1 – Moab</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19:1 – Egypt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21:13 – Arabia</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others in Isaiah</a:t>
            </a: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22708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Cornelius sends 2 household servants and a soldier to Joppa. ( ≈ 30 miles)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next day, Peter is praying on the housetop. 6</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hour is about Noon.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vision of the animals on a sheet is presented 3 times.</a:t>
            </a:r>
          </a:p>
        </p:txBody>
      </p:sp>
    </p:spTree>
    <p:extLst>
      <p:ext uri="{BB962C8B-B14F-4D97-AF65-F5344CB8AC3E}">
        <p14:creationId xmlns:p14="http://schemas.microsoft.com/office/powerpoint/2010/main" val="113046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(v1 – 23)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ponders the vision and the men arrive.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Spirit commands Peter to go with them.</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next day (3</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rd</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 Peter, some Joppa brethren, and 3 from Cornelius leave for Caesarea.</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following day (4</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 arrived.</a:t>
            </a: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49251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936057" cy="4559807"/>
          </a:xfrm>
          <a:effectLst/>
        </p:spPr>
        <p:txBody>
          <a:bodyPr>
            <a:normAutofit fontScale="77500" lnSpcReduction="20000"/>
          </a:bodyPr>
          <a:lstStyle/>
          <a:p>
            <a:r>
              <a:rPr lang="en-US" sz="4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(v1 – 4)</a:t>
            </a:r>
          </a:p>
          <a:p>
            <a:r>
              <a:rPr lang="en-US" sz="4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Feast of First Fruits (16</a:t>
            </a:r>
            <a:r>
              <a:rPr lang="en-US" sz="42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a:r>
            <a:r>
              <a:rPr lang="en-US" sz="4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a:t>
            </a:r>
          </a:p>
          <a:p>
            <a:pPr lvl="1"/>
            <a:r>
              <a:rPr lang="en-US" sz="4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Saturday evening to Sunday evening</a:t>
            </a:r>
          </a:p>
          <a:p>
            <a:pPr marL="0" indent="0">
              <a:buNone/>
            </a:pPr>
            <a:r>
              <a:rPr lang="en-US" sz="4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Lev 23:10-11  "Speak to the children of Israel, and say to them: 'When you come into the land which I give to you, and reap its harvest, then you shall bring a </a:t>
            </a:r>
            <a:r>
              <a:rPr lang="en-US" sz="4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sheaf of the </a:t>
            </a:r>
            <a:r>
              <a:rPr lang="en-US" sz="4200" dirty="0" err="1">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firstfruits</a:t>
            </a:r>
            <a:r>
              <a:rPr lang="en-US" sz="4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4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of your harvest to the priest.  (11)  He shall wave the sheaf before the LORD, to be accepted on your behalf; </a:t>
            </a:r>
            <a:r>
              <a:rPr lang="en-US" sz="4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on the day after the Sabbath</a:t>
            </a:r>
            <a:r>
              <a:rPr lang="en-US" sz="4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the priest shall wave it.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8392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Q6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(v24 – 43)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Cornelius is waiting for them.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Called together family and close friends.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Honors Peter, a Jewish man.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starts with the obvious: This isn’t normal.</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BUT, God has shown me… (v28)</a:t>
            </a:r>
          </a:p>
        </p:txBody>
      </p:sp>
    </p:spTree>
    <p:extLst>
      <p:ext uri="{BB962C8B-B14F-4D97-AF65-F5344CB8AC3E}">
        <p14:creationId xmlns:p14="http://schemas.microsoft.com/office/powerpoint/2010/main" val="105455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Q6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(v24 – 43) </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Cornelius explains to Peter and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says: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“Now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therefore, we are all present before God, to hear all the things commanded you by God</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(v33)</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Does a good man need salvation?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first statement? (v34)</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truth I perceive that God shows no partiality.”</a:t>
            </a:r>
          </a:p>
        </p:txBody>
      </p:sp>
    </p:spTree>
    <p:extLst>
      <p:ext uri="{BB962C8B-B14F-4D97-AF65-F5344CB8AC3E}">
        <p14:creationId xmlns:p14="http://schemas.microsoft.com/office/powerpoint/2010/main" val="32401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Q6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(v24 – 43)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lesson was about…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Christ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Death of Christ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Resurrection of Christ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Remission of sins.</a:t>
            </a:r>
          </a:p>
          <a:p>
            <a:pPr lvl="1"/>
            <a:endParaRPr lang="en-US"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81622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10</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(v44 – 48)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Holy Spirit fell upon all those who heard.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Spoke in tongues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Magnified God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Where else has this happen?</a:t>
            </a:r>
          </a:p>
          <a:p>
            <a:pPr lvl="1"/>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0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10:47  "Can anyone forbid water, that these should not be baptized who have received the Holy Spirit just as we have?"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How was Peter honored now?</a:t>
            </a:r>
          </a:p>
        </p:txBody>
      </p:sp>
    </p:spTree>
    <p:extLst>
      <p:ext uri="{BB962C8B-B14F-4D97-AF65-F5344CB8AC3E}">
        <p14:creationId xmlns:p14="http://schemas.microsoft.com/office/powerpoint/2010/main" val="6184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0952" y="160997"/>
            <a:ext cx="7571888" cy="588924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23" y="498617"/>
            <a:ext cx="471948" cy="39798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942" y="498617"/>
            <a:ext cx="471948" cy="39798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639" y="498617"/>
            <a:ext cx="471948" cy="39798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781" y="498617"/>
            <a:ext cx="471948" cy="39798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342" y="498617"/>
            <a:ext cx="471948" cy="397986"/>
          </a:xfrm>
          <a:prstGeom prst="rect">
            <a:avLst/>
          </a:prstGeom>
        </p:spPr>
      </p:pic>
      <p:sp>
        <p:nvSpPr>
          <p:cNvPr id="3" name="TextBox 2"/>
          <p:cNvSpPr txBox="1"/>
          <p:nvPr/>
        </p:nvSpPr>
        <p:spPr>
          <a:xfrm>
            <a:off x="2374491" y="436000"/>
            <a:ext cx="766916" cy="523220"/>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a:t>
            </a:r>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23" y="1497684"/>
            <a:ext cx="471948" cy="3979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886" y="1503327"/>
            <a:ext cx="471948" cy="39798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835" y="1503327"/>
            <a:ext cx="471948" cy="39798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016" y="1497681"/>
            <a:ext cx="471948" cy="397986"/>
          </a:xfrm>
          <a:prstGeom prst="rect">
            <a:avLst/>
          </a:prstGeom>
        </p:spPr>
      </p:pic>
      <p:sp>
        <p:nvSpPr>
          <p:cNvPr id="18" name="TextBox 17"/>
          <p:cNvSpPr txBox="1"/>
          <p:nvPr/>
        </p:nvSpPr>
        <p:spPr>
          <a:xfrm>
            <a:off x="2380134" y="904492"/>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v5-9</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766" y="1006614"/>
            <a:ext cx="471948" cy="39798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32" y="1000968"/>
            <a:ext cx="471948" cy="39798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661" y="995322"/>
            <a:ext cx="471948" cy="397986"/>
          </a:xfrm>
          <a:prstGeom prst="rect">
            <a:avLst/>
          </a:prstGeom>
        </p:spPr>
      </p:pic>
      <p:sp>
        <p:nvSpPr>
          <p:cNvPr id="23" name="TextBox 22"/>
          <p:cNvSpPr txBox="1"/>
          <p:nvPr/>
        </p:nvSpPr>
        <p:spPr>
          <a:xfrm>
            <a:off x="2374488" y="1406851"/>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v27</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505" y="1514613"/>
            <a:ext cx="471948" cy="39798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148" y="1000965"/>
            <a:ext cx="471948" cy="397986"/>
          </a:xfrm>
          <a:prstGeom prst="rect">
            <a:avLst/>
          </a:prstGeom>
        </p:spPr>
      </p:pic>
      <p:sp>
        <p:nvSpPr>
          <p:cNvPr id="22" name="TextBox 21"/>
          <p:cNvSpPr txBox="1"/>
          <p:nvPr/>
        </p:nvSpPr>
        <p:spPr>
          <a:xfrm rot="16200000">
            <a:off x="2185693" y="4955351"/>
            <a:ext cx="900811"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142" y="4551035"/>
            <a:ext cx="471948" cy="39798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652" y="4567245"/>
            <a:ext cx="471948" cy="39798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811" y="4573729"/>
            <a:ext cx="471948" cy="39798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8152" y="2019737"/>
            <a:ext cx="471948" cy="397986"/>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039" y="2026222"/>
            <a:ext cx="471948" cy="397986"/>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8189" y="2032703"/>
            <a:ext cx="471948" cy="397986"/>
          </a:xfrm>
          <a:prstGeom prst="rect">
            <a:avLst/>
          </a:prstGeom>
        </p:spPr>
      </p:pic>
      <p:sp>
        <p:nvSpPr>
          <p:cNvPr id="32" name="TextBox 31"/>
          <p:cNvSpPr txBox="1"/>
          <p:nvPr/>
        </p:nvSpPr>
        <p:spPr>
          <a:xfrm>
            <a:off x="2380969" y="1909452"/>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v24</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68306089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59461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the temple. </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Sadducees\High Priests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fear loss.</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twice, beaten once.</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Stephen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 stoned</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Christians number in the many thousands including many priests who are converted.</a:t>
            </a:r>
          </a:p>
        </p:txBody>
      </p:sp>
    </p:spTree>
    <p:extLst>
      <p:ext uri="{BB962C8B-B14F-4D97-AF65-F5344CB8AC3E}">
        <p14:creationId xmlns:p14="http://schemas.microsoft.com/office/powerpoint/2010/main" val="31787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Out of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Persecution of the church. Saul was a key figure.  Christians leave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Philip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preached in Samaria and the plain of Sharon from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Azotus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to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Caesarea.</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Ethiopian converted by Philip.</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converted in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Cornelius and household converted.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gospel spreads geographically and outside the Jewish nation.</a:t>
            </a:r>
          </a:p>
        </p:txBody>
      </p:sp>
    </p:spTree>
    <p:extLst>
      <p:ext uri="{BB962C8B-B14F-4D97-AF65-F5344CB8AC3E}">
        <p14:creationId xmlns:p14="http://schemas.microsoft.com/office/powerpoint/2010/main" val="24050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18)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confronted by Jewish Christians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recounts the events.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We learn the men from Joppa number 6.</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serve as witnesses of the events.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and others must reason out the application from the events. (v16 – 18)</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5602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(v19 – 26)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8:1  Now Saul was consenting to his death. At that time a great persecution arose against the church which was at Jerusalem; and they were all scattered throughout the regions of Judea and Samaria, except the apostles.</a:t>
            </a:r>
          </a:p>
        </p:txBody>
      </p:sp>
    </p:spTree>
    <p:extLst>
      <p:ext uri="{BB962C8B-B14F-4D97-AF65-F5344CB8AC3E}">
        <p14:creationId xmlns:p14="http://schemas.microsoft.com/office/powerpoint/2010/main" val="37466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a:bodyPr>
          <a:lstStyle/>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(v1 – 4)</a:t>
            </a:r>
          </a:p>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50 Days later…</a:t>
            </a:r>
          </a:p>
          <a:p>
            <a:pPr marL="0" indent="0">
              <a:buNone/>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Lev 23:15-16  'And you shall count for yourselves from the day after the Sabbath, from the day that you brought the sheaf of the wave offering: seven Sabbaths shall be completed.  (16)  Count fifty days to the day after the seventh Sabbath; then you shall offer a new grain offering to the LORD.</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21884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856040" cy="4692753"/>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(v19 – 26)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11:19-20  Now those who were scattered after the persecution that arose over Stephen traveled as far as Phoenicia, Cyprus, and Antioch, preaching the word to no one but the Jews only.  (20)  But some of them were men from Cyprus and Cyrene, who, when they had come to Antioch, spoke to the Hellenists, preaching the Lord Jesus.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5801725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856040" cy="4692753"/>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(v19 – 26)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11:19-20  Now those who were scattered after the persecution that arose over Stephen traveled as far as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Phoenicia</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Cyprus</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Antioch</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preaching the word to no one but the Jews only.  (20)  But some of them were men from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Cyprus</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Cyrene</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who, when they had come to Antioch, spoke to the Hellenists, preaching the Lord Jesus.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64891020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912" y="1114425"/>
            <a:ext cx="7310438" cy="5025280"/>
          </a:xfrm>
          <a:prstGeom prst="rect">
            <a:avLst/>
          </a:prstGeom>
        </p:spPr>
      </p:pic>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Tree>
    <p:extLst>
      <p:ext uri="{BB962C8B-B14F-4D97-AF65-F5344CB8AC3E}">
        <p14:creationId xmlns:p14="http://schemas.microsoft.com/office/powerpoint/2010/main" val="24912549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856040" cy="4692753"/>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(v19 – 26)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11:19-20  Now those who were scattered after the persecution that arose over Stephen traveled as far as Phoenicia, Cyprus, and Antioch,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the word to no one but the Jews only</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(20)  But some of them were men from Cyprus and Cyrene, who, when they had come to Antioch, </a:t>
            </a:r>
            <a:r>
              <a:rPr lang="en-US" sz="36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spoke to the Hellenists</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preaching the Lord Jesus.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41657820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856040" cy="4692753"/>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(v19 – 26)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Antioch of Syria</a:t>
            </a:r>
          </a:p>
          <a:p>
            <a:pPr lvl="1"/>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Population </a:t>
            </a:r>
            <a:r>
              <a:rPr lang="en-US" sz="30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of over 500,000, including a Jewish colony of </a:t>
            </a:r>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70,000.</a:t>
            </a:r>
          </a:p>
          <a:p>
            <a:pPr lvl="1"/>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Thriving </a:t>
            </a:r>
            <a:r>
              <a:rPr lang="en-US" sz="30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economy because of its strategic position at the crossroads of trade routes south to Palestine and Egypt, east to Persia and west to the Asia Minor </a:t>
            </a:r>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peninsula. </a:t>
            </a:r>
          </a:p>
          <a:p>
            <a:pPr lvl="1"/>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Josephus </a:t>
            </a:r>
            <a:r>
              <a:rPr lang="en-US" sz="30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ranked it as the third greatest city of the Roman Empire, behind Rome and </a:t>
            </a:r>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Alexandria.</a:t>
            </a:r>
          </a:p>
        </p:txBody>
      </p:sp>
    </p:spTree>
    <p:extLst>
      <p:ext uri="{BB962C8B-B14F-4D97-AF65-F5344CB8AC3E}">
        <p14:creationId xmlns:p14="http://schemas.microsoft.com/office/powerpoint/2010/main" val="2736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856040" cy="4692753"/>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(v19 – 26) </a:t>
            </a: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Barnabus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sent by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“had seen the grace of God” (v23) ?</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Grace – getting what is not deserved.</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Mercy – not getting what is deserved.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Why would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Barnabus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think Saul would be helpful?</a:t>
            </a: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9202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(v27 – 30)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Prophet from Jerusalem –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Agabus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Great famine</a:t>
            </a:r>
          </a:p>
          <a:p>
            <a:pPr lvl="1"/>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Claudis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Ceasar</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 41 to 54 AD</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Nero will follow </a:t>
            </a:r>
            <a:r>
              <a:rPr lang="en-US" sz="28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Claudis</a:t>
            </a:r>
            <a:endPar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Send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relief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benevolence)</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To the elders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By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Barnabus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Saul</a:t>
            </a:r>
          </a:p>
        </p:txBody>
      </p:sp>
    </p:spTree>
    <p:extLst>
      <p:ext uri="{BB962C8B-B14F-4D97-AF65-F5344CB8AC3E}">
        <p14:creationId xmlns:p14="http://schemas.microsoft.com/office/powerpoint/2010/main" val="22496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Timeline of Acts</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9794" y="1231393"/>
            <a:ext cx="7667625" cy="1703916"/>
          </a:xfrm>
          <a:effectLst/>
        </p:spPr>
      </p:pic>
    </p:spTree>
    <p:extLst>
      <p:ext uri="{BB962C8B-B14F-4D97-AF65-F5344CB8AC3E}">
        <p14:creationId xmlns:p14="http://schemas.microsoft.com/office/powerpoint/2010/main" val="308192084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39026" cy="5291015"/>
          </a:xfrm>
          <a:prstGeom prst="rect">
            <a:avLst/>
          </a:prstGeom>
        </p:spPr>
      </p:pic>
      <p:sp>
        <p:nvSpPr>
          <p:cNvPr id="4" name="TextBox 3"/>
          <p:cNvSpPr txBox="1"/>
          <p:nvPr/>
        </p:nvSpPr>
        <p:spPr>
          <a:xfrm>
            <a:off x="181248" y="5315482"/>
            <a:ext cx="8776531" cy="400110"/>
          </a:xfrm>
          <a:prstGeom prst="rect">
            <a:avLst/>
          </a:prstGeom>
          <a:noFill/>
        </p:spPr>
        <p:txBody>
          <a:bodyPr wrap="square" rtlCol="0">
            <a:spAutoFit/>
          </a:bodyPr>
          <a:lstStyle/>
          <a:p>
            <a:r>
              <a:rPr lang="en-US" sz="2000" dirty="0">
                <a:hlinkClick r:id="rId3"/>
              </a:rPr>
              <a:t>http://overviewbible.com/wp-content/uploads/2014/07/acts-timeline1.png</a:t>
            </a:r>
            <a:endParaRPr lang="en-US" sz="2000" dirty="0"/>
          </a:p>
        </p:txBody>
      </p:sp>
      <p:sp>
        <p:nvSpPr>
          <p:cNvPr id="5" name="TextBox 4"/>
          <p:cNvSpPr txBox="1"/>
          <p:nvPr/>
        </p:nvSpPr>
        <p:spPr>
          <a:xfrm>
            <a:off x="1018736" y="5740059"/>
            <a:ext cx="7101555" cy="769441"/>
          </a:xfrm>
          <a:prstGeom prst="rect">
            <a:avLst/>
          </a:prstGeom>
          <a:noFill/>
        </p:spPr>
        <p:txBody>
          <a:bodyPr wrap="square" rtlCol="0">
            <a:spAutoFit/>
          </a:bodyPr>
          <a:lstStyle/>
          <a:p>
            <a:pPr algn="ctr"/>
            <a:r>
              <a:rPr lang="en-US" sz="2200" dirty="0" smtClean="0"/>
              <a:t>This should be used carefully and checked for accuracy.  No endorsement is given of the content of this resource.</a:t>
            </a:r>
            <a:endParaRPr lang="en-US" sz="2200" dirty="0"/>
          </a:p>
        </p:txBody>
      </p:sp>
    </p:spTree>
    <p:extLst>
      <p:ext uri="{BB962C8B-B14F-4D97-AF65-F5344CB8AC3E}">
        <p14:creationId xmlns:p14="http://schemas.microsoft.com/office/powerpoint/2010/main" val="145221254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7049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(v1 – 4)</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50 Days later…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Feast of Weeks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Pentecost – 50</a:t>
            </a:r>
            <a:r>
              <a:rPr lang="en-US" sz="32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a:t>
            </a:r>
          </a:p>
          <a:p>
            <a:pPr lvl="2"/>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28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pentekoste</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 Greek</a:t>
            </a:r>
          </a:p>
          <a:p>
            <a:pPr lvl="2"/>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28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pentecoste</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 Latin</a:t>
            </a:r>
          </a:p>
          <a:p>
            <a:pPr marL="914400" lvl="2" indent="0">
              <a:buNone/>
            </a:pPr>
            <a:endPar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Pentagon 	</a:t>
            </a:r>
          </a:p>
          <a:p>
            <a:pPr lvl="2"/>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4" name="Regular Pentagon 3"/>
          <p:cNvSpPr/>
          <p:nvPr/>
        </p:nvSpPr>
        <p:spPr>
          <a:xfrm>
            <a:off x="5840362" y="3406877"/>
            <a:ext cx="2286000" cy="2123767"/>
          </a:xfrm>
          <a:prstGeom prst="pentagon">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4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Holy Spirit selection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“for the work to which I have called them.” (v2)</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Fasted, Prayed, Laid hands on them</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Dedication of things to Divine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Service</a:t>
            </a: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08428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a:t>
            </a:r>
          </a:p>
          <a:p>
            <a:pPr marL="0" indent="0">
              <a:buNone/>
            </a:pPr>
            <a:r>
              <a:rPr lang="en-US" sz="36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Exo</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29:10  "You shall also have the bull brought before the tabernacle of meeting, and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Aaron and his sons shall put their hands on the head of the bull</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72223151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a:t>
            </a:r>
          </a:p>
          <a:p>
            <a:pPr marL="0" indent="0">
              <a:buNone/>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Lev 1:4  Then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he shall put his hand on the head of the burnt offering</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it will be accepted on his behalf to make atonement for him.</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421625806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828940"/>
          </a:xfrm>
          <a:effectLst/>
        </p:spPr>
        <p:txBody>
          <a:bodyPr>
            <a:normAutofit fontScale="92500"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a:t>
            </a:r>
          </a:p>
          <a:p>
            <a:pPr marL="0" indent="0">
              <a:buNone/>
            </a:pPr>
            <a:r>
              <a:rPr lang="en-US" sz="35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Num</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8:9-11  And you shall bring the Levites before the tabernacle of meeting, and you shall gather together the whole congregation of the children of Israel.  (10)  So you shall bring the Levites before the LORD, and </a:t>
            </a:r>
            <a:r>
              <a:rPr lang="en-US" sz="35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children of Israel shall lay their hands on the Levites</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and Aaron shall offer the Levites before the LORD like a wave offering from the children of Israel, that they may perform the work of the LORD.</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63862473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Holy Spirit selection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“for the work to which I have called them.” (v2)</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Fasted, Prayed, Laid hands on them</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Dedication of things to Divine Service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first sailed from Seleucia to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Cypus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p:txBody>
      </p:sp>
    </p:spTree>
    <p:extLst>
      <p:ext uri="{BB962C8B-B14F-4D97-AF65-F5344CB8AC3E}">
        <p14:creationId xmlns:p14="http://schemas.microsoft.com/office/powerpoint/2010/main" val="8969977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2" y="140302"/>
            <a:ext cx="7265376" cy="5886186"/>
          </a:xfrm>
          <a:prstGeom prst="rect">
            <a:avLst/>
          </a:prstGeom>
          <a:ln w="50800">
            <a:noFill/>
          </a:ln>
        </p:spPr>
      </p:pic>
      <p:sp>
        <p:nvSpPr>
          <p:cNvPr id="5" name="Oval 4"/>
          <p:cNvSpPr/>
          <p:nvPr/>
        </p:nvSpPr>
        <p:spPr>
          <a:xfrm>
            <a:off x="5622587" y="3083394"/>
            <a:ext cx="1770433" cy="982767"/>
          </a:xfrm>
          <a:prstGeom prst="ellipse">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41894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Bar-Jesus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Elymas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magician</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Full of deceit and fraud, son of the devil, enemy of all righteousness, perverting the Lord’s straight ways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 (v10-11)</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Sergius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Paulus, Governor of Cyprus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Believed when he saw the miracle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Astonished at the teaching (v12)</a:t>
            </a:r>
          </a:p>
        </p:txBody>
      </p:sp>
    </p:spTree>
    <p:extLst>
      <p:ext uri="{BB962C8B-B14F-4D97-AF65-F5344CB8AC3E}">
        <p14:creationId xmlns:p14="http://schemas.microsoft.com/office/powerpoint/2010/main" val="182883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(v13 – 41)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leave Cyprus sailing to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Perga</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Mark left them to go back to Jerusalem. (v13)</a:t>
            </a:r>
          </a:p>
          <a:p>
            <a:pPr marL="0" indent="0">
              <a:buNone/>
            </a:pP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68299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2" y="140302"/>
            <a:ext cx="7265376" cy="5886186"/>
          </a:xfrm>
          <a:prstGeom prst="rect">
            <a:avLst/>
          </a:prstGeom>
        </p:spPr>
      </p:pic>
      <p:sp>
        <p:nvSpPr>
          <p:cNvPr id="5" name="Oval 4"/>
          <p:cNvSpPr/>
          <p:nvPr/>
        </p:nvSpPr>
        <p:spPr>
          <a:xfrm>
            <a:off x="4818580" y="1880171"/>
            <a:ext cx="1058239" cy="1291045"/>
          </a:xfrm>
          <a:prstGeom prst="ellipse">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1620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(v13 – 41)</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They leave Cyprus sailing to </a:t>
            </a:r>
            <a:r>
              <a:rPr lang="en-US" sz="3600" dirty="0" err="1">
                <a:solidFill>
                  <a:schemeClr val="bg1"/>
                </a:solidFill>
                <a:effectLst>
                  <a:outerShdw blurRad="50800" dist="38100" dir="2700000" algn="tl" rotWithShape="0">
                    <a:prstClr val="black">
                      <a:alpha val="40000"/>
                    </a:prstClr>
                  </a:outerShdw>
                </a:effectLst>
                <a:latin typeface="Goudy Old Style" panose="02020502050305020303" pitchFamily="18" charset="0"/>
              </a:rPr>
              <a:t>Perga</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Mark returns to Jerusalem.</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the synagogue, Paul is asked to speak to the group. (v15)</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p>
          <a:p>
            <a:pPr marL="0" indent="0">
              <a:buNone/>
            </a:pP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10512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 5 (v4 – 8)</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Wait in Jerusalem.</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2:3  Many people shall come and say, "Come, and let us go up to the mountain of the LORD, To the house of the God of Jacob; He will teach us His ways, And we shall walk in His paths." For out of Zion shall go forth the law, And the word of the LORD from Jerusalem.</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6793272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(v13 – 41)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Paul’s Sermon: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history of the Children of Israel included the prophecy of Christ. (17-23)</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story (history) of Christ. (24-31)</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Christ Jesus is the fulfillment of prophecy. Three supporting O.T. passages quoted. (32-41)  Psalm 2:7; Isa 55:3; Psalm 16:10</a:t>
            </a:r>
          </a:p>
        </p:txBody>
      </p:sp>
    </p:spTree>
    <p:extLst>
      <p:ext uri="{BB962C8B-B14F-4D97-AF65-F5344CB8AC3E}">
        <p14:creationId xmlns:p14="http://schemas.microsoft.com/office/powerpoint/2010/main" val="17617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(v13 – 41)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Paul’s Sermon: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13:38-39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Therefore let it be known to you, brethren, that through this Man is preached to you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forgiveness of sins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(39)  and by Him everyone who believes is justified from all things from which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you could not be justified by the law of Moses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p>
        </p:txBody>
      </p:sp>
    </p:spTree>
    <p:extLst>
      <p:ext uri="{BB962C8B-B14F-4D97-AF65-F5344CB8AC3E}">
        <p14:creationId xmlns:p14="http://schemas.microsoft.com/office/powerpoint/2010/main" val="158139270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(v13 – 41)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Paul’s Sermon:</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 13:40-41  Beware therefore, lest what has been spoken in the prophets come upon you:  (41) Behold,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you despisers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Marvel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and perish</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For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 work a work in your days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smtClean="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A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work which you will by no means believe</a:t>
            </a:r>
            <a:r>
              <a:rPr lang="en-US" sz="3200" dirty="0" smtClean="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 Though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one were to declare it to you</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86721030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(v42 – 52)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people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want to hear more.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of the Jews and devout proselytes followed Paul and Barnabas.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Almost the whole city came to hear.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Other Jews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(despisers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were filled with envy. They o</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pposed the things spoken.</a:t>
            </a:r>
          </a:p>
        </p:txBody>
      </p:sp>
    </p:spTree>
    <p:extLst>
      <p:ext uri="{BB962C8B-B14F-4D97-AF65-F5344CB8AC3E}">
        <p14:creationId xmlns:p14="http://schemas.microsoft.com/office/powerpoint/2010/main" val="5371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(v42 – 52)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 and Barnabas grew bold. (spoke out boldly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ESV)</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 49:6  Indeed He says, 'It is too small a thing that You should be My Servant To raise up the tribes of Jacob, And to restore the preserved ones of Israel;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I will also give You as a light to the Gentiles, That You should be My salvation to the ends of the earth</a:t>
            </a:r>
            <a:r>
              <a:rPr lang="en-US" sz="3200" dirty="0" smtClean="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endPar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35287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(v42 – 52)</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Paul and Barnabas grew bold. (spoke out boldly – ESV)</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13:48  And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when the Gentiles heard this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they began rejoicing and glorifying the word of the Lord, and as many as were appointed to eternal life believed.</a:t>
            </a:r>
          </a:p>
          <a:p>
            <a:pPr lvl="1"/>
            <a:endParaRPr lang="en-US"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30027020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(v42 – 52)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Jews incited some leading men and women to stir up trouble against them.</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 and Barnabas shook the dust from their feet.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Traveled to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Iconium</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78086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2" y="140302"/>
            <a:ext cx="7265376" cy="5886186"/>
          </a:xfrm>
          <a:prstGeom prst="rect">
            <a:avLst/>
          </a:prstGeom>
        </p:spPr>
      </p:pic>
      <p:sp>
        <p:nvSpPr>
          <p:cNvPr id="5" name="Oval 4"/>
          <p:cNvSpPr/>
          <p:nvPr/>
        </p:nvSpPr>
        <p:spPr>
          <a:xfrm>
            <a:off x="5486400" y="2149813"/>
            <a:ext cx="1001949" cy="612842"/>
          </a:xfrm>
          <a:prstGeom prst="ellipse">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2687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(v42 – 52)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Jews incited some leading men and women to stir up trouble against them.</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 and Barnabas shook the dust from their feet.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Traveled to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Iconium</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disciples were filled with joy and the Holy Spirit.</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86997769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Discussion concerning Acts 13:42. The KJV and NKJV indicate the Gentiles ask to hear more.</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Ethnos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race, people, nation; the nations, heathen world, Gentiles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Found in chapter 13, in verses: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19 – nations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46 –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47 –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48 – gentiles</a:t>
            </a:r>
          </a:p>
          <a:p>
            <a:pPr lvl="1"/>
            <a:endParaRPr lang="en-US"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04026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 5 (v4 – 8)</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Baptism of the Holy Spirit.</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14:16  And I will pray the Father, and He will give you another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Helper</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that He may abide with you forever</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marL="0" indent="0">
              <a:buNone/>
            </a:pP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56280998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Auton</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(or autos)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personal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pronoun such as he, she, it, they,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them</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Found in chapter 13, in verse 42:</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KJV and NKJV –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ESV, NRSV and NASV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people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ASV – they</a:t>
            </a:r>
          </a:p>
          <a:p>
            <a:pPr marL="0" indent="0">
              <a:buNone/>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 they went out,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people</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begged that these things might be told them the next Sabbath. (ESV)</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1046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200" dirty="0" err="1">
                <a:solidFill>
                  <a:schemeClr val="bg1"/>
                </a:solidFill>
                <a:effectLst>
                  <a:outerShdw blurRad="50800" dist="38100" dir="2700000" algn="tl" rotWithShape="0">
                    <a:prstClr val="black">
                      <a:alpha val="40000"/>
                    </a:prstClr>
                  </a:outerShdw>
                </a:effectLst>
                <a:latin typeface="Goudy Old Style" panose="02020502050305020303" pitchFamily="18" charset="0"/>
              </a:rPr>
              <a:t>Auton</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 (or autos) – a personal pronoun such as he, she, it, they, them.</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Found in chapter 13, in verse 42:</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KJV and NKJV –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ESV, NRSV and NASV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people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ASV – they</a:t>
            </a:r>
          </a:p>
          <a:p>
            <a:pPr marL="0" indent="0">
              <a:buNone/>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And as they went out,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besought that these words might be spoken to them the next </a:t>
            </a:r>
            <a:r>
              <a:rPr lang="en-US" sz="36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sabbath</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(ASV)</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4163555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 13:42-43  As they went out,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people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begged that these things might be told them the next Sabbath.  (43)  And after the meeting of the synagogue broke up,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Jews and devout converts to Judaism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followed Paul and Barnabas, who, as they spoke with them, urged them to continue in the grace of God</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(ESV)</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16455026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pPr marL="0" indent="0">
              <a:buNone/>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13:42-43  And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 they went out,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besought that these words might be spoken to them the next </a:t>
            </a:r>
            <a:r>
              <a:rPr lang="en-US" sz="32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sabbath</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43 Now when the synagogue broke up,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of the Jews and of the devout proselytes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followed Paul and Barnabas; who, speaking to them, urged them to continue in the grace of God</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(ASV)</a:t>
            </a:r>
          </a:p>
        </p:txBody>
      </p:sp>
    </p:spTree>
    <p:extLst>
      <p:ext uri="{BB962C8B-B14F-4D97-AF65-F5344CB8AC3E}">
        <p14:creationId xmlns:p14="http://schemas.microsoft.com/office/powerpoint/2010/main" val="128332926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13:42-43  So when the Jews went out of the synagogue, the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Gentiles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begged that these words might be preached to them the next Sabbath.  (43)  Now when the congregation had broken up,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of the Jews and devout proselytes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followed Paul and Barnabas, who, speaking to them, persuaded them to continue in the grace of God</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(NKJV)</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36387325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verses a week later: (ethnos is used)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46 – gentiles  (“we turn to the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47 – gentiles (“a light to the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48 – gentiles (“the Gentiles heard”)</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Luke means to be specific and uses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word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“ethnos”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 race, people, nation; the nations, heathen world, Gentiles.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13297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111562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the temple. </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Sadducees\High Priests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fear loss.</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twice, beaten once.</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Stephen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 stoned</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Christians number in the many thousands including many priests who are converted.</a:t>
            </a:r>
          </a:p>
        </p:txBody>
      </p:sp>
    </p:spTree>
    <p:extLst>
      <p:ext uri="{BB962C8B-B14F-4D97-AF65-F5344CB8AC3E}">
        <p14:creationId xmlns:p14="http://schemas.microsoft.com/office/powerpoint/2010/main" val="18215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Out of Jerusalem:</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Persecution of the church. Saul was a key figure.  Christians leave Jerusalem.</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Philip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preached in Samaria and the plain of Sharon from </a:t>
            </a:r>
            <a:r>
              <a:rPr lang="en-US" sz="35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Azotus</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to </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Caesarea.</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Ethiopian converted by Philip.</a:t>
            </a:r>
            <a:endPar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converted in Damascus.</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teaches Cornelius and household.</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gospel spreads geographically and outside the Jewish nation.</a:t>
            </a:r>
          </a:p>
        </p:txBody>
      </p:sp>
    </p:spTree>
    <p:extLst>
      <p:ext uri="{BB962C8B-B14F-4D97-AF65-F5344CB8AC3E}">
        <p14:creationId xmlns:p14="http://schemas.microsoft.com/office/powerpoint/2010/main" val="129831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Paul’s Missionary Journeys: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a:t>
            </a:r>
            <a:r>
              <a:rPr lang="en-US" sz="32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Journey – Antioch, Cyprus, Galatia</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Chapters 13 – 14</a:t>
            </a:r>
          </a:p>
          <a:p>
            <a:pPr marL="457200" lvl="1" indent="0">
              <a:buNone/>
            </a:pP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786322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lnSpcReduction="10000"/>
          </a:bodyPr>
          <a:lstStyle/>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16:7, 12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Nevertheless I tell you the truth. It is to your advantage that I go away; for if I do not go away,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Helper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will not come to you; but if I depart, I will send Him to you.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12)  "I still have many things to say to you, but you cannot bear them now.  (13)  However, when He, </a:t>
            </a:r>
            <a:r>
              <a:rPr lang="en-US" sz="36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Spirit of truth</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has come, He will guide you into all truth; for He will not speak on His own authority, but whatever He hears He will speak; and He will tell you things to come.</a:t>
            </a:r>
          </a:p>
          <a:p>
            <a:pPr marL="0" indent="0">
              <a:buNone/>
            </a:pP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88162004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3 (v1 – 7)</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Left Antioch and traveled to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Iconium</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Approximately 80 miles.</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28762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13</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(v1 – 12) </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92" y="111119"/>
            <a:ext cx="7265376" cy="5886186"/>
          </a:xfrm>
          <a:prstGeom prst="rect">
            <a:avLst/>
          </a:prstGeom>
          <a:ln w="50800">
            <a:noFill/>
          </a:ln>
        </p:spPr>
      </p:pic>
      <p:sp>
        <p:nvSpPr>
          <p:cNvPr id="5" name="Oval 4"/>
          <p:cNvSpPr/>
          <p:nvPr/>
        </p:nvSpPr>
        <p:spPr>
          <a:xfrm>
            <a:off x="5437762" y="2062265"/>
            <a:ext cx="1079769" cy="817122"/>
          </a:xfrm>
          <a:prstGeom prst="ellipse">
            <a:avLst/>
          </a:prstGeom>
          <a:noFill/>
          <a:ln w="50800">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16018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3 (v1 – 7)</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Didn’t they turn to the Gentiles?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Gospel is for all nations, not just a select group. Not just Jews, Not just Gentiles.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Unbelieving Jews poisoned the mind of the Gentiles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“Therefore”…</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25457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3 (v1 – 7)</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“Therefore”…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stayed a long time.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spoke boldly in the Lord.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did signs and wonders…</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…bearing witness to the word of His grace.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City was divided – violence against them planned.</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6149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Q4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(v8 – 20)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Man lame from birth is healed.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Temple of Zeus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with a priest.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Conclusions? </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priest of Zeus could not have healed the man?</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priest of Zeus was just as impressed as the others?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9351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Q4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(v8 – 20)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thought Paul and Barnabas were gods. (v11)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was used to confirm who the true God was?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Creation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Rain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Food</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1714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Q4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7 (v8 – 20)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Jews from other cities were able to persuade a crowd to attempt to kill him instead of honor him.</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Some number of disciples remained in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Lystra</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(v20)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 and Barnabas left for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Derbe</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80489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84141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(v21 – 28)</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After making disciples in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Derbe</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they returned to the previously visited cities of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Lystra</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Iconium</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Antioch.</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Strengthening and exhorting them. (v22)</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Appointing elders (v23)</a:t>
            </a:r>
          </a:p>
          <a:p>
            <a:pPr lvl="2"/>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6 – </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“whom </a:t>
            </a: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we may </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appoint over this business”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Returned and reported.</a:t>
            </a:r>
          </a:p>
        </p:txBody>
      </p:sp>
    </p:spTree>
    <p:extLst>
      <p:ext uri="{BB962C8B-B14F-4D97-AF65-F5344CB8AC3E}">
        <p14:creationId xmlns:p14="http://schemas.microsoft.com/office/powerpoint/2010/main" val="11119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(v21 – 28)</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First Missionary Journey</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45 – 47 AD between 2 and 3 years.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Approximately 12 years since the death and resurrection of Christ.</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08097526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69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 5 (v4 – 8)</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are still looking for an alternative to the Roman government. (v6)</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Not a yes or no answer, but rather here is what is going to happen.</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How will they get this question answered? (v8)</a:t>
            </a: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8920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Q6 – 8 (v9 – 14)</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Ascension of Christ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He’ll return in the same manner.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have been told to wait.  They spent their time in prayer.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reminds all of Judas betrayal.</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Luke fills in the details.</a:t>
            </a:r>
          </a:p>
        </p:txBody>
      </p:sp>
    </p:spTree>
    <p:extLst>
      <p:ext uri="{BB962C8B-B14F-4D97-AF65-F5344CB8AC3E}">
        <p14:creationId xmlns:p14="http://schemas.microsoft.com/office/powerpoint/2010/main" val="16697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a:bodyPr>
          <a:lstStyle/>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Q6 – 8 (v9 – 14)</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1:18 Now this man purchased a field.</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Matt 27:5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Then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he threw down the pieces of silver in the temple and departed, and went and hanged himself.</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Mat 27:6-7  But the chief priests took the silver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pieces… and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bought with them the potter's field, to bury strangers in.</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4088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Overview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28 Chapters in 26 Sundays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 Chapters in April – June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 Chapters in July – September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Lesson Format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Keys to This Chapter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Questions on the Text  </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Matching/True – False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Discussion Question</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5897" y="3962693"/>
            <a:ext cx="683948" cy="576762"/>
          </a:xfrm>
          <a:prstGeom prst="rect">
            <a:avLst/>
          </a:prstGeom>
        </p:spPr>
      </p:pic>
    </p:spTree>
    <p:extLst>
      <p:ext uri="{BB962C8B-B14F-4D97-AF65-F5344CB8AC3E}">
        <p14:creationId xmlns:p14="http://schemas.microsoft.com/office/powerpoint/2010/main" val="32702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Q9 – 12 (v15 – 26)</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is the one who speaks up about the need to replace Judas.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How many disciples? </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About 120</a:t>
            </a:r>
          </a:p>
        </p:txBody>
      </p:sp>
    </p:spTree>
    <p:extLst>
      <p:ext uri="{BB962C8B-B14F-4D97-AF65-F5344CB8AC3E}">
        <p14:creationId xmlns:p14="http://schemas.microsoft.com/office/powerpoint/2010/main" val="35011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Q9 – 12 (v15 – 26)</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Two scriptures cited by Peter</a:t>
            </a:r>
          </a:p>
          <a:p>
            <a:pPr lvl="1"/>
            <a:r>
              <a:rPr lang="en-US" sz="32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Psa</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69:25  Let their dwelling place be desolate; Let no one live in their tents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Psa</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109:8  Let his days be few, And let another take his office.</a:t>
            </a:r>
          </a:p>
          <a:p>
            <a:pPr marL="457200" lvl="1" indent="0">
              <a:buNone/>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formed a conclusion from scripture about what needed to be done.</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25123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Q9 – 12 (v15 – 26)</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qualifications:</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Eyewitness of Christ</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From the baptism of John to the ascension of Jesus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Decision making by committee</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Prayer</a:t>
            </a:r>
          </a:p>
        </p:txBody>
      </p:sp>
    </p:spTree>
    <p:extLst>
      <p:ext uri="{BB962C8B-B14F-4D97-AF65-F5344CB8AC3E}">
        <p14:creationId xmlns:p14="http://schemas.microsoft.com/office/powerpoint/2010/main" val="169163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2193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 (v1 – 4)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On what day?	</a:t>
            </a:r>
          </a:p>
          <a:p>
            <a:pPr lvl="1"/>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Pentacost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(v1) – Feast of Weeks – 7 weeks + 1 day from…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Feast of First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Fruits (Lev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23:10</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11)</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Feast of Unleavened Bread (Lev 23:6)</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Passover (Lev 23:5)</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08246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741705"/>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 (v1 – 4)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 of the week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Pentacost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were all with one accord (together ESV)”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Descriptive terms in use.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Sound like wind – not windy</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Tongues like fire – not on fire.</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2690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741705"/>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 (v1 – 4)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did the sound and tongues accomplish?</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was the visible accomplishment of the Holy Spirit?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Visible confirmation by witnesses that </a:t>
            </a:r>
            <a:r>
              <a:rPr lang="en-US" sz="3600" u="sng"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these</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men have an authority from God.</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57045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(v5 – 13)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Devout Jews from every nation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Men from Galilee speaking in the languages of the nations there.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was being said?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wonderful works of God” (v11)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Scoffers thought they are drunk.</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1966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Q6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11 (v14 – 36) – Peter’s Sermon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aren’t drunk, it’s the fulfillment of the prophecy of Joel. (Joel 2:28 – 32)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Main point of sermon? </a:t>
            </a:r>
          </a:p>
          <a:p>
            <a:pPr lvl="1"/>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36   This Jesus… is both Lord and Christ.</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Reasons why…</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840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lnSpcReduction="10000"/>
          </a:bodyPr>
          <a:lstStyle/>
          <a:p>
            <a:r>
              <a:rPr lang="en-US" sz="4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Seven reasons Jesus… is both Lord and Christ. (to know assuredly) v36</a:t>
            </a:r>
          </a:p>
          <a:p>
            <a:pPr marL="1200150" lvl="1" indent="-742950">
              <a:buFont typeface="+mj-lt"/>
              <a:buAutoNum type="arabicPeriod"/>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Attested by God (v22)</a:t>
            </a:r>
          </a:p>
          <a:p>
            <a:pPr marL="1200150" lvl="1" indent="-742950">
              <a:buFont typeface="+mj-lt"/>
              <a:buAutoNum type="arabicPeriod"/>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Purposed by God (v23)</a:t>
            </a:r>
          </a:p>
          <a:p>
            <a:pPr marL="1200150" lvl="1" indent="-742950">
              <a:buFont typeface="+mj-lt"/>
              <a:buAutoNum type="arabicPeriod"/>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Raised by God (v24)</a:t>
            </a:r>
          </a:p>
          <a:p>
            <a:pPr marL="1200150" lvl="1" indent="-742950">
              <a:buFont typeface="+mj-lt"/>
              <a:buAutoNum type="arabicPeriod"/>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Promised by God (v25 – 31)</a:t>
            </a:r>
          </a:p>
          <a:p>
            <a:pPr marL="1200150" lvl="1" indent="-742950">
              <a:buFont typeface="+mj-lt"/>
              <a:buAutoNum type="arabicPeriod"/>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Witnessed by men (v32)</a:t>
            </a:r>
          </a:p>
          <a:p>
            <a:pPr marL="1200150" lvl="1" indent="-742950">
              <a:buFont typeface="+mj-lt"/>
              <a:buAutoNum type="arabicPeriod"/>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Exalted by God (v33-35)</a:t>
            </a:r>
          </a:p>
          <a:p>
            <a:pPr marL="1200150" lvl="1" indent="-742950">
              <a:buFont typeface="+mj-lt"/>
              <a:buAutoNum type="arabicPeriod"/>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Confirmed by the Holy Spirit (v33</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21884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0952" y="160997"/>
            <a:ext cx="7571888" cy="5889246"/>
          </a:xfrm>
          <a:prstGeom prst="rect">
            <a:avLst/>
          </a:prstGeom>
        </p:spPr>
      </p:pic>
    </p:spTree>
    <p:extLst>
      <p:ext uri="{BB962C8B-B14F-4D97-AF65-F5344CB8AC3E}">
        <p14:creationId xmlns:p14="http://schemas.microsoft.com/office/powerpoint/2010/main" val="1236071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(v37 – 47)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shall we do?”  What is being asked for?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Mercy, Forgiveness, a Remedy.</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Repent and be baptized in the name of Jesus Christ.  </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For the remission of sins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Receive the gift of the Holy Spirit.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6532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(v37 – 47)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“…shall receive the gift of the Holy Spirit”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Holy Spirit?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Performing miracles?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Influenced by the Holy Spirit?</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Allowed to change their desires/attitude</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Allowed to dwell in them (1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Cor</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6:19)</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2139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(v37 – 47)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About 3000 baptized - c</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ontinued steadfastly:</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Apostles doctrine</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Fellowship</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Breaking of bread</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Prayers</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Sold possessions to support themselves in Jerusalem</a:t>
            </a:r>
          </a:p>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Happy people</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8931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2</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Hear: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Believe: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Repent: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Confess: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Baptized: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Result:</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4" name="Content Placeholder 2"/>
          <p:cNvSpPr txBox="1">
            <a:spLocks/>
          </p:cNvSpPr>
          <p:nvPr/>
        </p:nvSpPr>
        <p:spPr>
          <a:xfrm>
            <a:off x="3262887" y="1236312"/>
            <a:ext cx="5362189" cy="4559807"/>
          </a:xfrm>
          <a:prstGeom prst="rect">
            <a:avLst/>
          </a:prstGeom>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Jews in Jerusalem (v5 &amp; 14)</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Preached (v14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38)</a:t>
            </a:r>
          </a:p>
          <a:p>
            <a:pPr marL="0" indent="0">
              <a:buFont typeface="Arial" panose="020B0604020202020204" pitchFamily="34" charse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Cut to the heart (v37)</a:t>
            </a:r>
          </a:p>
          <a:p>
            <a:pPr marL="0" indent="0">
              <a:buFont typeface="Arial" panose="020B0604020202020204" pitchFamily="34" charse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Command (v38)</a:t>
            </a:r>
          </a:p>
          <a:p>
            <a:pPr marL="0" indent="0">
              <a:buFont typeface="Arial" panose="020B0604020202020204" pitchFamily="34" charse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Font typeface="Arial" panose="020B0604020202020204" pitchFamily="34" charse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Command (v38) Done (v41)</a:t>
            </a:r>
          </a:p>
          <a:p>
            <a:pPr marL="0" indent="0">
              <a:buFont typeface="Arial" panose="020B0604020202020204" pitchFamily="34" charse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v42 – 47</a:t>
            </a:r>
          </a:p>
        </p:txBody>
      </p:sp>
    </p:spTree>
    <p:extLst>
      <p:ext uri="{BB962C8B-B14F-4D97-AF65-F5344CB8AC3E}">
        <p14:creationId xmlns:p14="http://schemas.microsoft.com/office/powerpoint/2010/main" val="263562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7578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Addition of 3000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Lame man healed at the gate of the Temple.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Solomon’s Porch at the temple.</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709489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 (v1 – 4)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Priests, Captain of the Temple, Sadducees.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Sadducees – Sect of the Jews that believed there is not a resurrection.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and John held over night.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number of believing men is about 5000.</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76915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(v5 – 12) </a:t>
            </a: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Annas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Caiaphas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18:13–28</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10849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(v5 – 12)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Roman appointed High Priests</a:t>
            </a:r>
          </a:p>
          <a:p>
            <a:pPr lvl="1"/>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Annas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(son of Seth) 6–15AD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Ishmael (son of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Fabus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16AD</a:t>
            </a:r>
          </a:p>
          <a:p>
            <a:pPr lvl="1"/>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Eleazar</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(son of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Annas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16</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17AD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Caiaphas (son-in-law to </a:t>
            </a: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Annas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18</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36AD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 previously stood where Peter stands?</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99025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(v5 – 12) </a:t>
            </a: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Annas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Caiaphas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18:13–28</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is now standing where Jesus stood.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“By what power or name have you done this?”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did they NOT ask about?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86175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Overview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Dates span: Before Pentecost to Paul in Rome. ( about 30 years)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Written before destruction of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Between 63AD and 70AD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Luke the Physician (the Historian)</a:t>
            </a: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Theophilus</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theories about him)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1:1 The former account?</a:t>
            </a:r>
          </a:p>
        </p:txBody>
      </p:sp>
    </p:spTree>
    <p:extLst>
      <p:ext uri="{BB962C8B-B14F-4D97-AF65-F5344CB8AC3E}">
        <p14:creationId xmlns:p14="http://schemas.microsoft.com/office/powerpoint/2010/main" val="134394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826508"/>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5 (v5 – 12) </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answer…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Addresses what is asked: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“by the name of Jesus Christ” (v10)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Addresses what is NOT asked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good deed done” – the miracle (v9)</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“whom God raised from the dead” (v10)</a:t>
            </a:r>
          </a:p>
        </p:txBody>
      </p:sp>
    </p:spTree>
    <p:extLst>
      <p:ext uri="{BB962C8B-B14F-4D97-AF65-F5344CB8AC3E}">
        <p14:creationId xmlns:p14="http://schemas.microsoft.com/office/powerpoint/2010/main" val="4890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826508"/>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(v5 – 12) </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answer…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Accusers become the accused. (v11)</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Matt 21:23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Now when He came into the temple,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chief priests and the elders of the people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confronted Him as He was teaching, and said,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By what authority are You doing these things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who gave You this authority</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5079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826508"/>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(v5 – 12) </a:t>
            </a:r>
          </a:p>
          <a:p>
            <a:pPr marL="0" indent="0">
              <a:buNone/>
            </a:pP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answer…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Accusers become the accused. (v11)</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Mat 21:42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Jesus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said to them, “Have you never read in the Scriptures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smtClean="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stone which the builders </a:t>
            </a:r>
            <a:r>
              <a:rPr lang="en-US" sz="3200" dirty="0" smtClean="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rejected Has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become the chief cornerstone</a:t>
            </a:r>
            <a:r>
              <a:rPr lang="en-US" sz="3200" dirty="0" smtClean="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This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was the Lord’s doing</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it is marvelous in our eyes</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Quoting Psalms 118:22</a:t>
            </a:r>
          </a:p>
        </p:txBody>
      </p:sp>
    </p:spTree>
    <p:extLst>
      <p:ext uri="{BB962C8B-B14F-4D97-AF65-F5344CB8AC3E}">
        <p14:creationId xmlns:p14="http://schemas.microsoft.com/office/powerpoint/2010/main" val="39457263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826508"/>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(v5 – 12)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answer…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4:12  And there is salvation in no one else, for there is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no other name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under heaven given among men by which we must be saved."</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9317121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8 (v13 – 22)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a dilemma…</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Uneducated, untrained men have bested them.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healed man stood before them.</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couldn’t deny the miracle which confirmed the power of God.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No charge of blasphemy could be levied.</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2108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Q7 – 8 (v13 – 22)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 did the council fear?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people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“so that it spreads no further among the people”</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power</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privilege</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Roman support.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6924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Q7 – 8 (v13 – 22)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Warned: “Speak no more to anyone in this name.”</a:t>
            </a:r>
          </a:p>
          <a:p>
            <a:pPr marL="228600" lvl="1">
              <a:spcBef>
                <a:spcPts val="1000"/>
              </a:spcBef>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Peter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asks:</a:t>
            </a:r>
          </a:p>
          <a:p>
            <a:pPr marL="685800" lvl="2">
              <a:spcBef>
                <a:spcPts val="1000"/>
              </a:spcBef>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4:19  But Peter and John answered them, "Whether it is right in the sight of God to listen to you rather than to God, you must judge,</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87811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Q9 (v23 – 31)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next for the apostles?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Determined to continue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Prayer</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 they are up against. (v26-28)</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Request for boldness (v29)</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Request for support (v30)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Confirmation (v31)</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4688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4</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Q10 (v32 – 37)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saints supported one another.</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apostles continued to teach the resurrection.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Introduction to Barnabas (son of encouragement)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84488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1069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Overview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pPr marL="0" indent="0">
              <a:buNone/>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Luke 1:1 – 4 Inasmuch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 many have taken in hand to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set in order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narrative of those things which have been fulfilled among us,  (2)  just as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those who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from the beginning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were</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eyewitnesses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ministers of the word delivered them to us,  (3)  it seemed good to me also, having had perfect understanding of all things from the very first, to write to you an orderly account, most excellent </a:t>
            </a:r>
            <a:r>
              <a:rPr lang="en-US" sz="3200" dirty="0" err="1">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Theophilus</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(4)  </a:t>
            </a:r>
            <a:r>
              <a:rPr lang="en-US" sz="3200" dirty="0">
                <a:solidFill>
                  <a:srgbClr val="FFC0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you may know the certainty of those things in which you were instructed.</a:t>
            </a:r>
          </a:p>
          <a:p>
            <a:pPr marL="0" indent="0">
              <a:buNone/>
            </a:pPr>
            <a:endParaRPr lang="en-US" sz="3200" dirty="0" smtClean="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688164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Addition of 3000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Lame man healed at the gate of the Temple.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Solomon’s Porch at the temple. (total men now 5000)</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802553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Sadducees\High Priests in fear of:</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power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privilege (money, life style)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Roman support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spent the night in jail.</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Sternly commanded to stop preaching.</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Chapter 5 – Conflict will escalate</a:t>
            </a:r>
          </a:p>
        </p:txBody>
      </p:sp>
    </p:spTree>
    <p:extLst>
      <p:ext uri="{BB962C8B-B14F-4D97-AF65-F5344CB8AC3E}">
        <p14:creationId xmlns:p14="http://schemas.microsoft.com/office/powerpoint/2010/main" val="4137063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 (v1 – 11)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circumstance compelled Ananias &amp;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Sapphira</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to sell their land?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Jewish Christians haven’t left Jerusalem as they normally would have after the feasts.</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See Acts 4:32-37</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sin was to be deceitful about the gift.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Lie to (v3) or test (v9) the Spirit.</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3592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2 (v1 – 11)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Was this a miracle?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Negative miracle – Did it have positive results?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Church discipline? </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 it negative?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 it positive?</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8391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 6 (v12 – 21)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Back at Solomon’s porch</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Performing miracles regularly</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None of the rest dared join (v13)</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people held them in high esteem. (v13)</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More than ever believers were added to the Lord. (v14)</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Large efforts made to be healed. (v15)</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were all healed (v16) From how far?</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2786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 6 (v12 – 21)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What authority figure at the temple was not healing people?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Filled with indignation (jealousy </a:t>
            </a:r>
            <a:r>
              <a:rPr lang="en-US" sz="2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[ESV]</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the high priest and Sadducees had them arrested. (v17</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 –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18)</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 Angel released them during the night.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Where did they go?</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57366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Q3 – 6 (v12 – 21)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Two charges:</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4" name="TextBox 3"/>
          <p:cNvSpPr txBox="1"/>
          <p:nvPr/>
        </p:nvSpPr>
        <p:spPr>
          <a:xfrm>
            <a:off x="1097279" y="2579571"/>
            <a:ext cx="3744228" cy="3170099"/>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Charge of High Priest</a:t>
            </a:r>
          </a:p>
          <a:p>
            <a:endPar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4:18  </a:t>
            </a: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So they called them and commanded them not to speak at all nor teach in the name of Jesus</a:t>
            </a:r>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endPar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5" name="TextBox 4"/>
          <p:cNvSpPr txBox="1"/>
          <p:nvPr/>
        </p:nvSpPr>
        <p:spPr>
          <a:xfrm>
            <a:off x="4961283" y="2577969"/>
            <a:ext cx="3682203" cy="3231654"/>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Charge of God</a:t>
            </a:r>
          </a:p>
          <a:p>
            <a:endPar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5:20  "Go, stand in the temple and speak to the people all the words of this life."</a:t>
            </a:r>
          </a:p>
          <a:p>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cxnSp>
        <p:nvCxnSpPr>
          <p:cNvPr id="7" name="Straight Connector 6"/>
          <p:cNvCxnSpPr/>
          <p:nvPr/>
        </p:nvCxnSpPr>
        <p:spPr>
          <a:xfrm>
            <a:off x="4894672" y="2492943"/>
            <a:ext cx="0" cy="318596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4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 8 (v22 – 32)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How did they get Peter and John? (v26)</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Accusation:</a:t>
            </a:r>
          </a:p>
          <a:p>
            <a:pPr lvl="1"/>
            <a:r>
              <a:rPr lang="en-US" sz="31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Do not teach in this name. (v28)</a:t>
            </a:r>
          </a:p>
          <a:p>
            <a:pPr lvl="1"/>
            <a:r>
              <a:rPr lang="en-US" sz="31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You have filled Jerusalem with your doctrine.</a:t>
            </a:r>
          </a:p>
          <a:p>
            <a:pPr lvl="1"/>
            <a:r>
              <a:rPr lang="en-US" sz="31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Intend to bring this Man’s blood on us. (Matt 27:25 – 26)</a:t>
            </a:r>
          </a:p>
          <a:p>
            <a:r>
              <a:rPr lang="en-US" sz="39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Peter &amp; John’s goal? </a:t>
            </a:r>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2:36 – 38</a:t>
            </a:r>
          </a:p>
        </p:txBody>
      </p:sp>
    </p:spTree>
    <p:extLst>
      <p:ext uri="{BB962C8B-B14F-4D97-AF65-F5344CB8AC3E}">
        <p14:creationId xmlns:p14="http://schemas.microsoft.com/office/powerpoint/2010/main" val="9343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 8 (v22 – 32)</a:t>
            </a:r>
          </a:p>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defense/sermon</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We ought to obey God rather than men. (v29)</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Jesus is:</a:t>
            </a:r>
          </a:p>
          <a:p>
            <a:pPr lvl="2"/>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one crucified but raised by God (v30)</a:t>
            </a:r>
          </a:p>
          <a:p>
            <a:pPr lvl="2"/>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one humiliated but exalted by God (v31)</a:t>
            </a:r>
          </a:p>
          <a:p>
            <a:pPr lvl="2"/>
            <a:r>
              <a:rPr lang="en-US" sz="3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one rejected but made the Savior by God (v31)</a:t>
            </a:r>
          </a:p>
        </p:txBody>
      </p:sp>
    </p:spTree>
    <p:extLst>
      <p:ext uri="{BB962C8B-B14F-4D97-AF65-F5344CB8AC3E}">
        <p14:creationId xmlns:p14="http://schemas.microsoft.com/office/powerpoint/2010/main" val="4405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 8 (v22 – 32)</a:t>
            </a:r>
          </a:p>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Peter’s defense/sermon</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We ought to obey God rather than men. (v29)</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Jesus is: raised, exalted, the Savior</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We witnessed. (v32)</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Holy Spirit confirmed. (v32)</a:t>
            </a:r>
          </a:p>
        </p:txBody>
      </p:sp>
    </p:spTree>
    <p:extLst>
      <p:ext uri="{BB962C8B-B14F-4D97-AF65-F5344CB8AC3E}">
        <p14:creationId xmlns:p14="http://schemas.microsoft.com/office/powerpoint/2010/main" val="427937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Overview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Dates span: Before Pentecost to Paul in Rome. ( about 30 years)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Written before destruction of Jerusalem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Between 63AD and 70AD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Luke the Physician (the Historian)</a:t>
            </a: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Theophilus</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(many theories about him)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former account – all that Jesus did.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This account?</a:t>
            </a:r>
          </a:p>
        </p:txBody>
      </p:sp>
    </p:spTree>
    <p:extLst>
      <p:ext uri="{BB962C8B-B14F-4D97-AF65-F5344CB8AC3E}">
        <p14:creationId xmlns:p14="http://schemas.microsoft.com/office/powerpoint/2010/main" val="361961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Q9 – 12 (v33 – 42)</a:t>
            </a:r>
          </a:p>
          <a:p>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4" name="TextBox 3"/>
          <p:cNvSpPr txBox="1"/>
          <p:nvPr/>
        </p:nvSpPr>
        <p:spPr>
          <a:xfrm>
            <a:off x="1097279" y="1780674"/>
            <a:ext cx="3744228" cy="4031873"/>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Last Time:</a:t>
            </a:r>
          </a:p>
          <a:p>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4:21  So when they had further threatened them, they let them go, finding no way of punishing them, because of the people, since they all glorified God for what had been done.</a:t>
            </a:r>
          </a:p>
        </p:txBody>
      </p:sp>
      <p:sp>
        <p:nvSpPr>
          <p:cNvPr id="5" name="TextBox 4"/>
          <p:cNvSpPr txBox="1"/>
          <p:nvPr/>
        </p:nvSpPr>
        <p:spPr>
          <a:xfrm>
            <a:off x="4961283" y="1780674"/>
            <a:ext cx="3682203" cy="2800767"/>
          </a:xfrm>
          <a:prstGeom prst="rect">
            <a:avLst/>
          </a:prstGeom>
          <a:noFill/>
        </p:spPr>
        <p:txBody>
          <a:bodyPr wrap="square" rtlCol="0">
            <a:sp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This Time:</a:t>
            </a:r>
          </a:p>
          <a:p>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5:33  When they heard this, they were furious and plotted to kill them.</a:t>
            </a:r>
          </a:p>
          <a:p>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cxnSp>
        <p:nvCxnSpPr>
          <p:cNvPr id="6" name="Straight Connector 5"/>
          <p:cNvCxnSpPr/>
          <p:nvPr/>
        </p:nvCxnSpPr>
        <p:spPr>
          <a:xfrm>
            <a:off x="4841507" y="1876926"/>
            <a:ext cx="0" cy="380197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2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5</a:t>
            </a:r>
          </a:p>
        </p:txBody>
      </p:sp>
      <p:sp>
        <p:nvSpPr>
          <p:cNvPr id="3" name="Content Placeholder 2"/>
          <p:cNvSpPr>
            <a:spLocks noGrp="1"/>
          </p:cNvSpPr>
          <p:nvPr>
            <p:ph idx="1"/>
          </p:nvPr>
        </p:nvSpPr>
        <p:spPr>
          <a:xfrm>
            <a:off x="957220" y="1231392"/>
            <a:ext cx="7667857" cy="4559807"/>
          </a:xfrm>
          <a:effectLst/>
        </p:spPr>
        <p:txBody>
          <a:bodyPr>
            <a:normAutofit fontScale="92500" lnSpcReduction="2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Q9 – 12 (v33 – 42)</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Wisdom of Gamaliel</a:t>
            </a: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22:3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Instead of killing, they beat Peter and John (v40)</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5:41-42  So they departed from the presence of the council, </a:t>
            </a:r>
            <a:r>
              <a:rPr lang="en-US" sz="32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rejoicing that they were counted worthy to suffer shame for His name.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(42)  And daily in the temple, and in every house, </a:t>
            </a:r>
            <a:r>
              <a:rPr lang="en-US" sz="3200" dirty="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rPr>
              <a:t>they did not cease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teaching and preaching Jesus as the Christ.</a:t>
            </a:r>
          </a:p>
          <a:p>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1010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94663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Addition of 3000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Lame man healed at the gate of the Temple.</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Solomon’s Porch at the temple. (total men now 5000)</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318316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Sadducees\High Priests in fear of:</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power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privilege (money, life style)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Loss of Roman support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and sternly commanded to stop preaching.</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released by Angel, then beaten.</a:t>
            </a:r>
          </a:p>
        </p:txBody>
      </p:sp>
    </p:spTree>
    <p:extLst>
      <p:ext uri="{BB962C8B-B14F-4D97-AF65-F5344CB8AC3E}">
        <p14:creationId xmlns:p14="http://schemas.microsoft.com/office/powerpoint/2010/main" val="40891335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6</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7)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Problem summary</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Hellenists (Greek speaking Jews)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Their widows are neglected in the daily distribution (physical needs).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12 (apostles) needed to focus on the distribution of the word of God (spiritual needs).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0611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6</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6)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Solution to physical needs: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Appoint men to be responsible for this need.</a:t>
            </a:r>
            <a:endParaRPr lang="en-US"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12 set the qualifications. (v3)</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members put forth the men. (v5 – 6)</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12 appointed the seven. (v6)</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361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6</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(v7 – 15)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Effect on church</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Chapter 5 – Church Discipline</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Great fear… believers were increasingly added. (5:11 – 14)</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Chapter 6 – Church Benevolence</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word of God spread… the number multiplied… a great many of the priests were obedient. (6:7)</a:t>
            </a:r>
            <a:endParaRPr lang="en-US" sz="4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46336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6</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Q8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10 (v7 – 15)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Charge against Stephen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Remember they weren’t able to bring a charge of blasphemy against Peter &amp; John.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hired men to make sure they could.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Specifically:</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Jesus will destroy the temple.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Change the law of Moses.</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59849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7</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fontScale="92500"/>
          </a:bodyPr>
          <a:lstStyle/>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Q4, 7, 9, &amp; 10 </a:t>
            </a:r>
            <a:r>
              <a:rPr lang="en-US" sz="39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v1 </a:t>
            </a:r>
            <a:r>
              <a:rPr lang="en-US" sz="39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 </a:t>
            </a:r>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60) </a:t>
            </a:r>
            <a:endPar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a:spcBef>
                <a:spcPts val="500"/>
              </a:spcBef>
            </a:pPr>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Stephen’s defense/sermon:</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Abraham’s descendants are in a covenant of circumcision with God.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v2 – </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 </a:t>
            </a:r>
            <a:r>
              <a:rPr lang="en-US" sz="31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Gen 17</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God rescues Israel.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v9 – </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36</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endPar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Israel rejects God (v37 – 45)</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God doesn’t dwell in a man made temple.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v44 – </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50)  Isa 66:1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 2</a:t>
            </a:r>
            <a:endPar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Israel rejects God (</a:t>
            </a:r>
            <a:r>
              <a:rPr lang="en-US" sz="35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v51 – </a:t>
            </a:r>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53)</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83246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Overview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purpose of this account.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Historical</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Defense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Biographical</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Stephen</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Philip</a:t>
            </a:r>
          </a:p>
          <a:p>
            <a:pPr lvl="1"/>
            <a:endParaRPr lang="en-US" sz="3200" dirty="0" smtClean="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200" dirty="0" smtClean="0">
              <a:solidFill>
                <a:srgbClr val="FFDB00"/>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5" name="TextBox 4"/>
          <p:cNvSpPr txBox="1"/>
          <p:nvPr/>
        </p:nvSpPr>
        <p:spPr>
          <a:xfrm>
            <a:off x="5161935" y="3348435"/>
            <a:ext cx="3572870" cy="1383969"/>
          </a:xfrm>
          <a:prstGeom prst="rect">
            <a:avLst/>
          </a:prstGeom>
          <a:noFill/>
        </p:spPr>
        <p:txBody>
          <a:bodyPr wrap="square" rtlCol="0">
            <a:spAutoFit/>
          </a:bodyPr>
          <a:lstStyle/>
          <a:p>
            <a:pPr marL="228600" indent="-228600">
              <a:lnSpc>
                <a:spcPct val="90000"/>
              </a:lnSpc>
              <a:spcBef>
                <a:spcPts val="500"/>
              </a:spcBef>
              <a:buFont typeface="Arial" panose="020B0604020202020204" pitchFamily="34" charset="0"/>
              <a:buChar char="•"/>
            </a:pP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Barnabas</a:t>
            </a:r>
          </a:p>
          <a:p>
            <a:pPr marL="228600" indent="-228600">
              <a:lnSpc>
                <a:spcPct val="90000"/>
              </a:lnSpc>
              <a:spcBef>
                <a:spcPts val="500"/>
              </a:spcBef>
              <a:buFont typeface="Arial" panose="020B0604020202020204" pitchFamily="34" charset="0"/>
              <a:buChar char="•"/>
            </a:pP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Timothy</a:t>
            </a:r>
          </a:p>
          <a:p>
            <a:pPr marL="228600" indent="-228600">
              <a:lnSpc>
                <a:spcPct val="90000"/>
              </a:lnSpc>
              <a:spcBef>
                <a:spcPts val="500"/>
              </a:spcBef>
              <a:buFont typeface="Arial" panose="020B0604020202020204" pitchFamily="34" charset="0"/>
              <a:buChar char="•"/>
            </a:pPr>
            <a:r>
              <a:rPr lang="en-US" sz="28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Titus</a:t>
            </a:r>
          </a:p>
        </p:txBody>
      </p:sp>
    </p:spTree>
    <p:extLst>
      <p:ext uri="{BB962C8B-B14F-4D97-AF65-F5344CB8AC3E}">
        <p14:creationId xmlns:p14="http://schemas.microsoft.com/office/powerpoint/2010/main" val="77053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7</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Q4, 7, 9, &amp; 10 (v1 – 60) </a:t>
            </a:r>
          </a:p>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Rebukes them…</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using their own history.</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their claim to the temple. (v48)</a:t>
            </a:r>
          </a:p>
          <a:p>
            <a:pPr lvl="1"/>
            <a:r>
              <a:rPr lang="en-US" sz="35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in their rejection of Christ. (v52)</a:t>
            </a:r>
          </a:p>
          <a:p>
            <a:r>
              <a:rPr lang="en-US" sz="39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Stiff necked and uncircumcised in heart and ears. (v51)</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6116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7</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Q4, 7, 9, &amp; 10 (v1 – 60)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Plugged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their ears, ran at him, stoned him outside the city (v57-58</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5:17 “filled with indignation”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5:24 “wondered what the outcome would be”</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5:33 “were furious and plotted to kill them”</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6:54 “gnashed at him with their teeth”</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74506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7</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Q4, 7, 9, &amp; 10 (v1 – 60) </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Stephen sees Jesus in a vision (v55</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Who held the coats?</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17:24</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 makes the same argument from Isaiah 66:1-2</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02909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79881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Baptism of the Holy Spirit.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on the day of Pentecost.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Preaching at Solomon’s Porch at the temple. (total men now 5000)</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Sadducees\High Priests in fear of:</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Loss of power</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Loss of privilege (money, life style)</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Loss of Roman support</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9090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Review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and sternly commanded to stop preaching.</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Peter &amp; John jailed, released by Angel, then beaten.</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Stephen stoned.</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All took place in Jerusalem.</a:t>
            </a:r>
          </a:p>
        </p:txBody>
      </p:sp>
    </p:spTree>
    <p:extLst>
      <p:ext uri="{BB962C8B-B14F-4D97-AF65-F5344CB8AC3E}">
        <p14:creationId xmlns:p14="http://schemas.microsoft.com/office/powerpoint/2010/main" val="20815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4 (v1 – 8)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Turning point in history – The persecution of the church.</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Saul’s persecution of the church was brutal.</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“havoc” (ESV “ravaging”) – men &amp; women put in prison.</a:t>
            </a:r>
          </a:p>
          <a:p>
            <a:pPr marL="228600" lvl="1">
              <a:spcBef>
                <a:spcPts val="1000"/>
              </a:spcBef>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What good came from the persecution?</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65893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847493" y="1231393"/>
            <a:ext cx="436458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4 (v1 – 8)</a:t>
            </a:r>
          </a:p>
          <a:p>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Church Scattered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Judea &amp; Samaria</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Philip traveled to the city of Samaria</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Multitudes heeded the gospel. (v6)</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Great joy (v8)</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237719"/>
            <a:ext cx="3818535" cy="5852160"/>
          </a:xfrm>
          <a:prstGeom prst="rect">
            <a:avLst/>
          </a:prstGeom>
        </p:spPr>
      </p:pic>
    </p:spTree>
    <p:extLst>
      <p:ext uri="{BB962C8B-B14F-4D97-AF65-F5344CB8AC3E}">
        <p14:creationId xmlns:p14="http://schemas.microsoft.com/office/powerpoint/2010/main" val="156137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Q5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9 (v9 – 25)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Simon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Believed &amp; was baptized (v13)</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Simon sinned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Remedy?</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2:37 “What shall we do?”</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Remedy?</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Why is it different?</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52196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Q5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9 (v9 – 25)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How was Philip able to do miracles?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6: 5 – 8</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Why did Peter and John need to come to Samaria?</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8: 14 – 15</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How was the Holy Spirit given?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8: 15 – 17</a:t>
            </a: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99612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Overview</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Five areas distinctly covered.</a:t>
            </a:r>
            <a:endParaRPr lang="en-US"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Apostolic work.</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Holy Spirit work.</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Teaching the gospel.</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Conversions</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Establishment and work of the church.</a:t>
            </a:r>
          </a:p>
        </p:txBody>
      </p:sp>
    </p:spTree>
    <p:extLst>
      <p:ext uri="{BB962C8B-B14F-4D97-AF65-F5344CB8AC3E}">
        <p14:creationId xmlns:p14="http://schemas.microsoft.com/office/powerpoint/2010/main" val="13642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4165765"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Q10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(v26 – 40)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Divine Instruction: Go to a desert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r</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oad – Jerusalem to Gaza</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Meets the treasurer of the Ethiopian Queen.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“Candace” is a title like “Pharaoh”.</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080" y="228600"/>
            <a:ext cx="3818534" cy="5852160"/>
          </a:xfrm>
          <a:prstGeom prst="rect">
            <a:avLst/>
          </a:prstGeom>
        </p:spPr>
      </p:pic>
    </p:spTree>
    <p:extLst>
      <p:ext uri="{BB962C8B-B14F-4D97-AF65-F5344CB8AC3E}">
        <p14:creationId xmlns:p14="http://schemas.microsoft.com/office/powerpoint/2010/main" val="31297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Q10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(v26 – 40)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Ethiopian served the true God (v27)</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Second divine instruction. “Go near and overtake this chariot.” (v29)</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Isaiah 53:7 – Passage about the Lamb of God.</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23878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Q10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(v26 – 40)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Ethiopian’s conversion:</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Heard the gospel of Christ (v35)</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Believed the gospel of Christ (v36 – 37)</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Confessed the name of Christ (v37)</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Baptized into Christ (v38)</a:t>
            </a:r>
          </a:p>
          <a:p>
            <a:pPr lvl="2"/>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From this passage, why would this be immersion?</a:t>
            </a: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1359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0" y="246700"/>
            <a:ext cx="3818535" cy="5852160"/>
          </a:xfrm>
          <a:prstGeom prst="rect">
            <a:avLst/>
          </a:prstGeom>
        </p:spPr>
      </p:pic>
      <p:sp>
        <p:nvSpPr>
          <p:cNvPr id="7" name="Title 1"/>
          <p:cNvSpPr txBox="1">
            <a:spLocks/>
          </p:cNvSpPr>
          <p:nvPr/>
        </p:nvSpPr>
        <p:spPr>
          <a:xfrm>
            <a:off x="847492" y="365127"/>
            <a:ext cx="7667858" cy="866266"/>
          </a:xfrm>
          <a:prstGeom prst="rect">
            <a:avLst/>
          </a:prstGeom>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Acts 8</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8" name="Content Placeholder 2"/>
          <p:cNvSpPr txBox="1">
            <a:spLocks/>
          </p:cNvSpPr>
          <p:nvPr/>
        </p:nvSpPr>
        <p:spPr>
          <a:xfrm>
            <a:off x="957220" y="1231392"/>
            <a:ext cx="4165765" cy="4559807"/>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Q10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(v26 – 40)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Ethiopian went on his way rejoicing.</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Philip found at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Azotus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preached in cities till he came to Caesarea</a:t>
            </a: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Font typeface="Arial" panose="020B0604020202020204" pitchFamily="34" charse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45754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0952" y="160997"/>
            <a:ext cx="7571888" cy="588924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23" y="498617"/>
            <a:ext cx="471948" cy="39798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942" y="498617"/>
            <a:ext cx="471948" cy="39798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639" y="498617"/>
            <a:ext cx="471948" cy="39798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781" y="498617"/>
            <a:ext cx="471948" cy="39798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342" y="498617"/>
            <a:ext cx="471948" cy="397986"/>
          </a:xfrm>
          <a:prstGeom prst="rect">
            <a:avLst/>
          </a:prstGeom>
        </p:spPr>
      </p:pic>
      <p:sp>
        <p:nvSpPr>
          <p:cNvPr id="3" name="TextBox 2"/>
          <p:cNvSpPr txBox="1"/>
          <p:nvPr/>
        </p:nvSpPr>
        <p:spPr>
          <a:xfrm>
            <a:off x="2374491" y="436000"/>
            <a:ext cx="766916" cy="523220"/>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a:t>
            </a:r>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23" y="1497684"/>
            <a:ext cx="471948" cy="3979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886" y="1503327"/>
            <a:ext cx="471948" cy="39798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835" y="1503327"/>
            <a:ext cx="471948" cy="39798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016" y="1497681"/>
            <a:ext cx="471948" cy="397986"/>
          </a:xfrm>
          <a:prstGeom prst="rect">
            <a:avLst/>
          </a:prstGeom>
        </p:spPr>
      </p:pic>
      <p:sp>
        <p:nvSpPr>
          <p:cNvPr id="18" name="TextBox 17"/>
          <p:cNvSpPr txBox="1"/>
          <p:nvPr/>
        </p:nvSpPr>
        <p:spPr>
          <a:xfrm>
            <a:off x="2380134" y="904492"/>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v5-9</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766" y="1006614"/>
            <a:ext cx="471948" cy="39798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32" y="1000968"/>
            <a:ext cx="471948" cy="39798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661" y="995322"/>
            <a:ext cx="471948" cy="397986"/>
          </a:xfrm>
          <a:prstGeom prst="rect">
            <a:avLst/>
          </a:prstGeom>
        </p:spPr>
      </p:pic>
      <p:sp>
        <p:nvSpPr>
          <p:cNvPr id="23" name="TextBox 22"/>
          <p:cNvSpPr txBox="1"/>
          <p:nvPr/>
        </p:nvSpPr>
        <p:spPr>
          <a:xfrm>
            <a:off x="2374488" y="1406851"/>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v27</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505" y="1514613"/>
            <a:ext cx="471948" cy="39798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148" y="1000965"/>
            <a:ext cx="471948" cy="397986"/>
          </a:xfrm>
          <a:prstGeom prst="rect">
            <a:avLst/>
          </a:prstGeom>
        </p:spPr>
      </p:pic>
    </p:spTree>
    <p:extLst>
      <p:ext uri="{BB962C8B-B14F-4D97-AF65-F5344CB8AC3E}">
        <p14:creationId xmlns:p14="http://schemas.microsoft.com/office/powerpoint/2010/main" val="2794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70910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Acts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8:3  As for Saul, he made havoc of the church, entering every house, and dragging off men and women, committing them to prison</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Still breathing threats and murder…</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Continual activity</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Jerusalem to Damascus</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6864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176"/>
          <a:stretch/>
        </p:blipFill>
        <p:spPr>
          <a:xfrm>
            <a:off x="826172" y="132910"/>
            <a:ext cx="3960317" cy="3843338"/>
          </a:xfrm>
          <a:prstGeom prst="rect">
            <a:avLst/>
          </a:prstGeom>
        </p:spPr>
      </p:pic>
      <p:pic>
        <p:nvPicPr>
          <p:cNvPr id="3" name="Picture 2"/>
          <p:cNvPicPr>
            <a:picLocks noChangeAspect="1"/>
          </p:cNvPicPr>
          <p:nvPr/>
        </p:nvPicPr>
        <p:blipFill rotWithShape="1">
          <a:blip r:embed="rId3"/>
          <a:srcRect l="27937" b="10886"/>
          <a:stretch/>
        </p:blipFill>
        <p:spPr>
          <a:xfrm>
            <a:off x="4870383" y="2543126"/>
            <a:ext cx="4089068" cy="3578541"/>
          </a:xfrm>
          <a:prstGeom prst="rect">
            <a:avLst/>
          </a:prstGeom>
        </p:spPr>
      </p:pic>
      <p:cxnSp>
        <p:nvCxnSpPr>
          <p:cNvPr id="5" name="Straight Arrow Connector 4"/>
          <p:cNvCxnSpPr/>
          <p:nvPr/>
        </p:nvCxnSpPr>
        <p:spPr>
          <a:xfrm flipV="1">
            <a:off x="2085564" y="1058779"/>
            <a:ext cx="917518" cy="176677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237111" y="3984979"/>
            <a:ext cx="1597378" cy="141831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024388" y="643467"/>
            <a:ext cx="3935064" cy="1411112"/>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150 Miles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2 weeks</a:t>
            </a:r>
          </a:p>
          <a:p>
            <a:pPr marL="0" indent="0">
              <a:buFont typeface="Arial" panose="020B0604020202020204" pitchFamily="34" charse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1856838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Way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 1</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st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 of </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8 times mentioned in Acts.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John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14:6  Jesus said to him, "I am the way, the truth, and the life. No one comes to the Father except through Me</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As in Chapter 8, Saul is indiscriminant taking men and women captive.</a:t>
            </a:r>
            <a:endPar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61493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19" y="1231392"/>
            <a:ext cx="7977775"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Near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sudden light shone from heaven.</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Saul, why are you persecuting me.” (v4)</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 am Jesus, whom you are persecuting. It is hard for you to kick against the goads.” (v5)</a:t>
            </a:r>
          </a:p>
          <a:p>
            <a:pPr marL="457200" lvl="1" indent="0">
              <a:buNone/>
            </a:pP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56866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1</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Q2 (v1 – 4)</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Passover (14</a:t>
            </a:r>
            <a:r>
              <a:rPr lang="en-US" sz="3600" baseline="300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day)</a:t>
            </a:r>
          </a:p>
          <a:p>
            <a:pPr lvl="1"/>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Thursday evening to Friday evening. (Passover meal through Burial.)</a:t>
            </a:r>
          </a:p>
          <a:p>
            <a:pPr marL="0" indent="0">
              <a:buNone/>
            </a:pP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Lev 23:5  On the fourteenth day of the first month at twilight is the LORD's Passover.</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6651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7219" y="1231392"/>
            <a:ext cx="7977775"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Near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sudden light shone from heaven.</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Saul, why are you persecuting me.” (v4)</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 am Jesus, whom you are persecuting. It is hard for you to kick against the goads.” (v5)</a:t>
            </a:r>
          </a:p>
          <a:p>
            <a:pPr marL="457200" lvl="1" indent="0">
              <a:buNone/>
            </a:pPr>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95412"/>
            <a:ext cx="6096000" cy="4067175"/>
          </a:xfrm>
          <a:prstGeom prst="rect">
            <a:avLst/>
          </a:prstGeom>
        </p:spPr>
      </p:pic>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Tree>
    <p:extLst>
      <p:ext uri="{BB962C8B-B14F-4D97-AF65-F5344CB8AC3E}">
        <p14:creationId xmlns:p14="http://schemas.microsoft.com/office/powerpoint/2010/main" val="32801172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19" y="1231392"/>
            <a:ext cx="7977775"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Near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 sudden light shone from heaven.</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Saul, why are you persecuting me.” (v4)</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“I am Jesus, whom you are persecuting. It is hard for you to kick against the goads.” (v5)</a:t>
            </a:r>
          </a:p>
          <a:p>
            <a:pPr lvl="1"/>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“Arise and go into the city, and you will be told what you must do.” (v6)</a:t>
            </a: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37025695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19" y="1231392"/>
            <a:ext cx="7977775"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is 3 days with sight, food, or drink but praying at the house of Judas.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Ananias is told by the Lord to go to him to restore his sight. (v10-15)</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Ananias said “that you might receive your sight and be filled with the Holy Spirit”. (v17)</a:t>
            </a: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lvl="1"/>
            <a:endPar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10366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19" y="1231392"/>
            <a:ext cx="7977775" cy="4559807"/>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6 (v1 – 19)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At Damascus…</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Saul’s sight was restore and he was baptized.</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Why was Saul selected by the Lord? (v15-16)</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Gentiles</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Kings</a:t>
            </a:r>
          </a:p>
          <a:p>
            <a:pPr lvl="2"/>
            <a:r>
              <a:rPr lang="en-US" sz="28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Children of Israel</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1127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rmAutofit lnSpcReduction="10000"/>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12 (v20 – 31)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preached in the synagogues. (v20)</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People were amazed (v21)</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confounded (perplexed) the Jews.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“Now after many days were past,” (v23)</a:t>
            </a:r>
          </a:p>
          <a:p>
            <a:pPr lvl="1"/>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Gal 1:17-18 (3 years)</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Jews plotted to kill him, he escaped and went to Jerusalem. (v26)</a:t>
            </a:r>
          </a:p>
          <a:p>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Tree>
    <p:extLst>
      <p:ext uri="{BB962C8B-B14F-4D97-AF65-F5344CB8AC3E}">
        <p14:creationId xmlns:p14="http://schemas.microsoft.com/office/powerpoint/2010/main" val="288827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Autofit/>
          </a:bodyPr>
          <a:lstStyle/>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Q7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12 (v20 – 31) </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not accepted due to reputation. (v26)</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Barnabas willing to vouch for him. (v27)</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Again, the Jews attempt to kill Saul. (v29)</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Saul goes to Caesarea and then to Tarsus. (v30)</a:t>
            </a:r>
          </a:p>
          <a:p>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The churches had peace, were edified, &amp; multiplied. (v31)</a:t>
            </a:r>
          </a:p>
        </p:txBody>
      </p:sp>
    </p:spTree>
    <p:extLst>
      <p:ext uri="{BB962C8B-B14F-4D97-AF65-F5344CB8AC3E}">
        <p14:creationId xmlns:p14="http://schemas.microsoft.com/office/powerpoint/2010/main" val="320944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367" y="1771993"/>
            <a:ext cx="4343756" cy="4343756"/>
          </a:xfrm>
          <a:prstGeom prst="rect">
            <a:avLst/>
          </a:prstGeom>
        </p:spPr>
      </p:pic>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1" y="1231393"/>
            <a:ext cx="4346300" cy="632242"/>
          </a:xfrm>
          <a:effectLst/>
        </p:spPr>
        <p:txBody>
          <a:bodyPr>
            <a:norm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(v32 – 43) </a:t>
            </a:r>
          </a:p>
          <a:p>
            <a:pPr marL="0" indent="0">
              <a:buNone/>
            </a:pP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sp>
        <p:nvSpPr>
          <p:cNvPr id="5" name="TextBox 4"/>
          <p:cNvSpPr txBox="1"/>
          <p:nvPr/>
        </p:nvSpPr>
        <p:spPr>
          <a:xfrm>
            <a:off x="957942" y="2072640"/>
            <a:ext cx="3553097"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Peter – </a:t>
            </a:r>
          </a:p>
          <a:p>
            <a:pPr marL="285750" indent="-285750">
              <a:buFont typeface="Arial" panose="020B0604020202020204" pitchFamily="34" charset="0"/>
              <a:buChar char="•"/>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All </a:t>
            </a:r>
            <a:r>
              <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parts of the </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country (v32)</a:t>
            </a: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a:p>
            <a:pPr marL="285750" indent="-285750">
              <a:buFont typeface="Arial" panose="020B0604020202020204" pitchFamily="34" charset="0"/>
              <a:buChar char="•"/>
            </a:pPr>
            <a:r>
              <a:rPr lang="en-US" sz="32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Lydda</a:t>
            </a: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 (v35)</a:t>
            </a:r>
          </a:p>
          <a:p>
            <a:pPr marL="285750" indent="-285750">
              <a:buFont typeface="Arial" panose="020B0604020202020204" pitchFamily="34" charset="0"/>
              <a:buChar char="•"/>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Joppa (v36)</a:t>
            </a:r>
          </a:p>
          <a:p>
            <a:pPr marL="285750" indent="-285750">
              <a:buFont typeface="Arial" panose="020B0604020202020204" pitchFamily="34" charset="0"/>
              <a:buChar char="•"/>
            </a:pPr>
            <a:r>
              <a:rPr lang="en-US" sz="32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Sharon (v35)</a:t>
            </a:r>
          </a:p>
          <a:p>
            <a:pPr marL="285750" indent="-285750">
              <a:buFont typeface="Arial" panose="020B0604020202020204" pitchFamily="34" charset="0"/>
              <a:buChar char="•"/>
            </a:pPr>
            <a:endParaRPr lang="en-US" sz="3200"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a:p>
            <a:endParaRPr lang="en-US" dirty="0"/>
          </a:p>
        </p:txBody>
      </p:sp>
      <p:sp>
        <p:nvSpPr>
          <p:cNvPr id="6" name="Oval 5"/>
          <p:cNvSpPr/>
          <p:nvPr/>
        </p:nvSpPr>
        <p:spPr>
          <a:xfrm>
            <a:off x="6064688" y="4380139"/>
            <a:ext cx="879566" cy="3570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54881" y="4013359"/>
            <a:ext cx="845566" cy="3570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19899">
            <a:off x="6005751" y="2773278"/>
            <a:ext cx="418011" cy="13222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2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2" y="365127"/>
            <a:ext cx="7667858" cy="866266"/>
          </a:xfrm>
          <a:effectLst/>
        </p:spPr>
        <p:txBody>
          <a:bodyPr>
            <a:normAutofit/>
          </a:bodyPr>
          <a:lstStyle/>
          <a:p>
            <a:r>
              <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rPr>
              <a:t>Acts </a:t>
            </a:r>
            <a:r>
              <a:rPr lang="en-US" sz="4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rPr>
              <a:t>9</a:t>
            </a:r>
            <a:endParaRPr lang="en-US" sz="4800" b="1" dirty="0">
              <a:solidFill>
                <a:schemeClr val="bg1"/>
              </a:solidFill>
              <a:effectLst>
                <a:outerShdw blurRad="50800" dist="38100" dir="2700000" algn="tl" rotWithShape="0">
                  <a:prstClr val="black">
                    <a:alpha val="40000"/>
                  </a:prstClr>
                </a:outerShdw>
              </a:effectLst>
              <a:latin typeface="Goudy Old Style" panose="02020502050305020303" pitchFamily="18" charset="0"/>
            </a:endParaRPr>
          </a:p>
        </p:txBody>
      </p:sp>
      <p:sp>
        <p:nvSpPr>
          <p:cNvPr id="3" name="Content Placeholder 2"/>
          <p:cNvSpPr>
            <a:spLocks noGrp="1"/>
          </p:cNvSpPr>
          <p:nvPr>
            <p:ph idx="1"/>
          </p:nvPr>
        </p:nvSpPr>
        <p:spPr>
          <a:xfrm>
            <a:off x="957220" y="1231392"/>
            <a:ext cx="7667857" cy="4559807"/>
          </a:xfrm>
          <a:effectLst/>
        </p:spPr>
        <p:txBody>
          <a:bodyPr>
            <a:noAutofit/>
          </a:bodyPr>
          <a:lstStyle/>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Q13 </a:t>
            </a:r>
            <a:r>
              <a:rPr lang="en-US" sz="3600" dirty="0">
                <a:solidFill>
                  <a:schemeClr val="bg1"/>
                </a:solidFill>
                <a:effectLst>
                  <a:outerShdw blurRad="50800" dist="38100" dir="2700000" algn="tl" rotWithShape="0">
                    <a:prstClr val="black">
                      <a:alpha val="40000"/>
                    </a:prstClr>
                  </a:outerShdw>
                </a:effectLst>
                <a:latin typeface="Goudy Old Style" panose="02020502050305020303" pitchFamily="18" charset="0"/>
              </a:rPr>
              <a:t>–</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15 (v32 – 43) </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Aeneas in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Lydda</a:t>
            </a:r>
            <a:endPar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Tabitha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Dorcus</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in Joppa</a:t>
            </a:r>
          </a:p>
          <a:p>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Lydda</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 “all who dwelt in </a:t>
            </a:r>
            <a:r>
              <a:rPr lang="en-US" sz="3600" dirty="0" err="1"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Lydda</a:t>
            </a:r>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 and Sharon… turned to the Lord.” (v35)</a:t>
            </a:r>
          </a:p>
          <a:p>
            <a:r>
              <a:rPr lang="en-US" sz="3600"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Joppa – “many believed on the Lord” (v42)</a:t>
            </a:r>
          </a:p>
        </p:txBody>
      </p:sp>
    </p:spTree>
    <p:extLst>
      <p:ext uri="{BB962C8B-B14F-4D97-AF65-F5344CB8AC3E}">
        <p14:creationId xmlns:p14="http://schemas.microsoft.com/office/powerpoint/2010/main" val="330014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0952" y="160997"/>
            <a:ext cx="7571888" cy="588924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23" y="498617"/>
            <a:ext cx="471948" cy="39798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942" y="498617"/>
            <a:ext cx="471948" cy="39798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639" y="498617"/>
            <a:ext cx="471948" cy="39798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781" y="498617"/>
            <a:ext cx="471948" cy="39798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5342" y="498617"/>
            <a:ext cx="471948" cy="397986"/>
          </a:xfrm>
          <a:prstGeom prst="rect">
            <a:avLst/>
          </a:prstGeom>
        </p:spPr>
      </p:pic>
      <p:sp>
        <p:nvSpPr>
          <p:cNvPr id="3" name="TextBox 2"/>
          <p:cNvSpPr txBox="1"/>
          <p:nvPr/>
        </p:nvSpPr>
        <p:spPr>
          <a:xfrm>
            <a:off x="2374491" y="436000"/>
            <a:ext cx="766916" cy="523220"/>
          </a:xfrm>
          <a:prstGeom prst="rect">
            <a:avLst/>
          </a:prstGeom>
          <a:noFill/>
        </p:spPr>
        <p:txBody>
          <a:bodyPr wrap="square" rtlCol="0">
            <a:spAutoFit/>
          </a:bodyPr>
          <a:lstStyle/>
          <a:p>
            <a:r>
              <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a:t>
            </a:r>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14</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1123" y="1497684"/>
            <a:ext cx="471948" cy="3979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886" y="1503327"/>
            <a:ext cx="471948" cy="39798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835" y="1503327"/>
            <a:ext cx="471948" cy="39798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0016" y="1497681"/>
            <a:ext cx="471948" cy="397986"/>
          </a:xfrm>
          <a:prstGeom prst="rect">
            <a:avLst/>
          </a:prstGeom>
        </p:spPr>
      </p:pic>
      <p:sp>
        <p:nvSpPr>
          <p:cNvPr id="18" name="TextBox 17"/>
          <p:cNvSpPr txBox="1"/>
          <p:nvPr/>
        </p:nvSpPr>
        <p:spPr>
          <a:xfrm>
            <a:off x="2380134" y="904492"/>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v5-9</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766" y="1006614"/>
            <a:ext cx="471948" cy="397986"/>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232" y="1000968"/>
            <a:ext cx="471948" cy="39798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5661" y="995322"/>
            <a:ext cx="471948" cy="397986"/>
          </a:xfrm>
          <a:prstGeom prst="rect">
            <a:avLst/>
          </a:prstGeom>
        </p:spPr>
      </p:pic>
      <p:sp>
        <p:nvSpPr>
          <p:cNvPr id="23" name="TextBox 22"/>
          <p:cNvSpPr txBox="1"/>
          <p:nvPr/>
        </p:nvSpPr>
        <p:spPr>
          <a:xfrm>
            <a:off x="2374488" y="1406851"/>
            <a:ext cx="766916"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v27</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6505" y="1514613"/>
            <a:ext cx="471948" cy="39798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148" y="1000965"/>
            <a:ext cx="471948" cy="397986"/>
          </a:xfrm>
          <a:prstGeom prst="rect">
            <a:avLst/>
          </a:prstGeom>
        </p:spPr>
      </p:pic>
      <p:sp>
        <p:nvSpPr>
          <p:cNvPr id="22" name="TextBox 21"/>
          <p:cNvSpPr txBox="1"/>
          <p:nvPr/>
        </p:nvSpPr>
        <p:spPr>
          <a:xfrm rot="16200000">
            <a:off x="2185693" y="4955351"/>
            <a:ext cx="900811" cy="523220"/>
          </a:xfrm>
          <a:prstGeom prst="rect">
            <a:avLst/>
          </a:prstGeom>
          <a:noFill/>
        </p:spPr>
        <p:txBody>
          <a:bodyPr wrap="square" rtlCol="0">
            <a:spAutoFit/>
          </a:bodyPr>
          <a:lstStyle/>
          <a:p>
            <a:r>
              <a:rPr lang="en-US" sz="2800" b="1" dirty="0" smtClean="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rPr>
              <a:t>Paul</a:t>
            </a:r>
            <a:endParaRPr lang="en-US" sz="2800" b="1" dirty="0">
              <a:solidFill>
                <a:schemeClr val="bg1"/>
              </a:solidFill>
              <a:effectLst>
                <a:outerShdw blurRad="50800" dist="38100" dir="2700000" algn="tl" rotWithShape="0">
                  <a:prstClr val="black">
                    <a:alpha val="40000"/>
                  </a:prstClr>
                </a:outerShdw>
              </a:effectLst>
              <a:latin typeface="Goudy Old Style" panose="02020502050305020303" pitchFamily="18" charset="0"/>
              <a:ea typeface="+mj-ea"/>
              <a:cs typeface="+mj-cs"/>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142" y="4551035"/>
            <a:ext cx="471948" cy="397986"/>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652" y="4567245"/>
            <a:ext cx="471948" cy="397986"/>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6811" y="4573729"/>
            <a:ext cx="471948" cy="397986"/>
          </a:xfrm>
          <a:prstGeom prst="rect">
            <a:avLst/>
          </a:prstGeom>
        </p:spPr>
      </p:pic>
    </p:spTree>
    <p:extLst>
      <p:ext uri="{BB962C8B-B14F-4D97-AF65-F5344CB8AC3E}">
        <p14:creationId xmlns:p14="http://schemas.microsoft.com/office/powerpoint/2010/main" val="361496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US" sz="7200" b="1" dirty="0" smtClean="0">
                <a:solidFill>
                  <a:schemeClr val="bg1"/>
                </a:solidFill>
                <a:latin typeface="Goudy Old Style" panose="02020502050305020303" pitchFamily="18" charset="0"/>
              </a:rPr>
              <a:t>The Book of Acts</a:t>
            </a:r>
            <a:endParaRPr lang="en-US" sz="7200" b="1" dirty="0">
              <a:solidFill>
                <a:schemeClr val="bg1"/>
              </a:solidFill>
              <a:latin typeface="Goudy Old Style" panose="02020502050305020303"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6370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1559</TotalTime>
  <Words>7975</Words>
  <Application>Microsoft Office PowerPoint</Application>
  <PresentationFormat>On-screen Show (4:3)</PresentationFormat>
  <Paragraphs>1148</Paragraphs>
  <Slides>169</Slides>
  <Notes>165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169</vt:i4>
      </vt:variant>
    </vt:vector>
  </HeadingPairs>
  <TitlesOfParts>
    <vt:vector size="174" baseType="lpstr">
      <vt:lpstr>Arial</vt:lpstr>
      <vt:lpstr>Calibri</vt:lpstr>
      <vt:lpstr>Calibri Light</vt:lpstr>
      <vt:lpstr>Goudy Old Style</vt:lpstr>
      <vt:lpstr>Office Theme</vt:lpstr>
      <vt:lpstr>The Book of Acts</vt:lpstr>
      <vt:lpstr>Acts Overview</vt:lpstr>
      <vt:lpstr>PowerPoint Presentation</vt:lpstr>
      <vt:lpstr>Acts Overview</vt:lpstr>
      <vt:lpstr>Acts Overview</vt:lpstr>
      <vt:lpstr>Acts Overview</vt:lpstr>
      <vt:lpstr>Acts Overview</vt:lpstr>
      <vt:lpstr>Acts Overview</vt:lpstr>
      <vt:lpstr>Acts 1</vt:lpstr>
      <vt:lpstr>Acts 1</vt:lpstr>
      <vt:lpstr>Acts 1</vt:lpstr>
      <vt:lpstr>Acts 1</vt:lpstr>
      <vt:lpstr>Acts 1</vt:lpstr>
      <vt:lpstr>Acts 1</vt:lpstr>
      <vt:lpstr>Acts 1</vt:lpstr>
      <vt:lpstr>Acts 1</vt:lpstr>
      <vt:lpstr>Acts 1</vt:lpstr>
      <vt:lpstr>Acts 1</vt:lpstr>
      <vt:lpstr>Acts 1</vt:lpstr>
      <vt:lpstr>Acts 1</vt:lpstr>
      <vt:lpstr>Acts 1</vt:lpstr>
      <vt:lpstr>Acts 1</vt:lpstr>
      <vt:lpstr>The Book of Acts</vt:lpstr>
      <vt:lpstr>Acts 2</vt:lpstr>
      <vt:lpstr>Acts 2</vt:lpstr>
      <vt:lpstr>Acts 2</vt:lpstr>
      <vt:lpstr>Acts 2</vt:lpstr>
      <vt:lpstr>Acts 2</vt:lpstr>
      <vt:lpstr>Acts 2</vt:lpstr>
      <vt:lpstr>Acts 2</vt:lpstr>
      <vt:lpstr>Acts 2</vt:lpstr>
      <vt:lpstr>Acts 2</vt:lpstr>
      <vt:lpstr>Acts 2</vt:lpstr>
      <vt:lpstr>The Book of Acts</vt:lpstr>
      <vt:lpstr>Acts Review</vt:lpstr>
      <vt:lpstr>Acts 4</vt:lpstr>
      <vt:lpstr>Acts 4</vt:lpstr>
      <vt:lpstr>Acts 4</vt:lpstr>
      <vt:lpstr>Acts 4</vt:lpstr>
      <vt:lpstr>Acts 4</vt:lpstr>
      <vt:lpstr>Acts 4</vt:lpstr>
      <vt:lpstr>Acts 4</vt:lpstr>
      <vt:lpstr>Acts 4</vt:lpstr>
      <vt:lpstr>Acts 4</vt:lpstr>
      <vt:lpstr>Acts 4</vt:lpstr>
      <vt:lpstr>Acts 4</vt:lpstr>
      <vt:lpstr>Acts 4</vt:lpstr>
      <vt:lpstr>Acts 4</vt:lpstr>
      <vt:lpstr>The Book of Acts</vt:lpstr>
      <vt:lpstr>Acts Review</vt:lpstr>
      <vt:lpstr>Acts Review</vt:lpstr>
      <vt:lpstr>Acts 5</vt:lpstr>
      <vt:lpstr>Acts 5</vt:lpstr>
      <vt:lpstr>Acts 5</vt:lpstr>
      <vt:lpstr>Acts 5</vt:lpstr>
      <vt:lpstr>Acts 5</vt:lpstr>
      <vt:lpstr>Acts 5</vt:lpstr>
      <vt:lpstr>Acts 5</vt:lpstr>
      <vt:lpstr>Acts 5</vt:lpstr>
      <vt:lpstr>Acts 5</vt:lpstr>
      <vt:lpstr>Acts 5</vt:lpstr>
      <vt:lpstr>The Book of Acts</vt:lpstr>
      <vt:lpstr>Acts Review</vt:lpstr>
      <vt:lpstr>Acts Review</vt:lpstr>
      <vt:lpstr>Acts 6</vt:lpstr>
      <vt:lpstr>Acts 6</vt:lpstr>
      <vt:lpstr>Acts 6</vt:lpstr>
      <vt:lpstr>Acts 6</vt:lpstr>
      <vt:lpstr>Acts 7</vt:lpstr>
      <vt:lpstr>Acts 7</vt:lpstr>
      <vt:lpstr>Acts 7</vt:lpstr>
      <vt:lpstr>Acts 7</vt:lpstr>
      <vt:lpstr>The Book of Acts</vt:lpstr>
      <vt:lpstr>Acts Review</vt:lpstr>
      <vt:lpstr>Acts Review</vt:lpstr>
      <vt:lpstr>Acts 8</vt:lpstr>
      <vt:lpstr>Acts 8</vt:lpstr>
      <vt:lpstr>Acts 8</vt:lpstr>
      <vt:lpstr>Acts 8</vt:lpstr>
      <vt:lpstr>Acts 8</vt:lpstr>
      <vt:lpstr>Acts 8</vt:lpstr>
      <vt:lpstr>Acts 8</vt:lpstr>
      <vt:lpstr>PowerPoint Presentation</vt:lpstr>
      <vt:lpstr>PowerPoint Presentation</vt:lpstr>
      <vt:lpstr>The Book of Acts</vt:lpstr>
      <vt:lpstr>Acts 9</vt:lpstr>
      <vt:lpstr>PowerPoint Presentation</vt:lpstr>
      <vt:lpstr>Acts 9</vt:lpstr>
      <vt:lpstr>Acts 9</vt:lpstr>
      <vt:lpstr>Acts 9</vt:lpstr>
      <vt:lpstr>Acts 9</vt:lpstr>
      <vt:lpstr>Acts 9</vt:lpstr>
      <vt:lpstr>Acts 9</vt:lpstr>
      <vt:lpstr>Acts 9</vt:lpstr>
      <vt:lpstr>Acts 9</vt:lpstr>
      <vt:lpstr>Acts 9</vt:lpstr>
      <vt:lpstr>Acts 9</vt:lpstr>
      <vt:lpstr>PowerPoint Presentation</vt:lpstr>
      <vt:lpstr>The Book of Acts</vt:lpstr>
      <vt:lpstr>Acts Review</vt:lpstr>
      <vt:lpstr>Acts Review</vt:lpstr>
      <vt:lpstr>Acts 10</vt:lpstr>
      <vt:lpstr>Acts 10</vt:lpstr>
      <vt:lpstr>Acts 10</vt:lpstr>
      <vt:lpstr>Acts 10</vt:lpstr>
      <vt:lpstr>Acts 10</vt:lpstr>
      <vt:lpstr>Acts 10</vt:lpstr>
      <vt:lpstr>Acts 10</vt:lpstr>
      <vt:lpstr>Acts 10</vt:lpstr>
      <vt:lpstr>Acts 10</vt:lpstr>
      <vt:lpstr>Acts 10</vt:lpstr>
      <vt:lpstr>Acts 10</vt:lpstr>
      <vt:lpstr>Acts 10</vt:lpstr>
      <vt:lpstr>PowerPoint Presentation</vt:lpstr>
      <vt:lpstr>The Book of Acts</vt:lpstr>
      <vt:lpstr>Acts Review</vt:lpstr>
      <vt:lpstr>Acts Review</vt:lpstr>
      <vt:lpstr>Acts 11</vt:lpstr>
      <vt:lpstr>Acts 11</vt:lpstr>
      <vt:lpstr>Acts 11</vt:lpstr>
      <vt:lpstr>Acts 11</vt:lpstr>
      <vt:lpstr>Acts 11</vt:lpstr>
      <vt:lpstr>Acts 11</vt:lpstr>
      <vt:lpstr>Acts 11</vt:lpstr>
      <vt:lpstr>Acts 11</vt:lpstr>
      <vt:lpstr>Acts 11</vt:lpstr>
      <vt:lpstr>Timeline of Acts</vt:lpstr>
      <vt:lpstr>PowerPoint Presentation</vt:lpstr>
      <vt:lpstr>The Book of Acts</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Acts 13</vt:lpstr>
      <vt:lpstr>The Book of Acts</vt:lpstr>
      <vt:lpstr>Acts Review</vt:lpstr>
      <vt:lpstr>Acts Review</vt:lpstr>
      <vt:lpstr>Acts Review</vt:lpstr>
      <vt:lpstr>Acts 14</vt:lpstr>
      <vt:lpstr>Acts 13</vt:lpstr>
      <vt:lpstr>Acts 14</vt:lpstr>
      <vt:lpstr>Acts 14</vt:lpstr>
      <vt:lpstr>Acts 14</vt:lpstr>
      <vt:lpstr>Acts 14</vt:lpstr>
      <vt:lpstr>Acts 14</vt:lpstr>
      <vt:lpstr>Acts 14</vt:lpstr>
      <vt:lpstr>Acts 14</vt:lpstr>
      <vt:lpstr>PowerPoint Presentation</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Acts</dc:title>
  <dc:creator>Lamar Smith</dc:creator>
  <cp:lastModifiedBy>Lamar Smith</cp:lastModifiedBy>
  <cp:revision>45</cp:revision>
  <cp:lastPrinted>2016-04-03T12:10:52Z</cp:lastPrinted>
  <dcterms:created xsi:type="dcterms:W3CDTF">2016-04-02T03:13:51Z</dcterms:created>
  <dcterms:modified xsi:type="dcterms:W3CDTF">2016-07-01T10:36:28Z</dcterms:modified>
</cp:coreProperties>
</file>