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83" r:id="rId2"/>
    <p:sldId id="584" r:id="rId3"/>
    <p:sldId id="585" r:id="rId4"/>
    <p:sldId id="586" r:id="rId5"/>
    <p:sldId id="587" r:id="rId6"/>
    <p:sldId id="588" r:id="rId7"/>
    <p:sldId id="589" r:id="rId8"/>
    <p:sldId id="590" r:id="rId9"/>
    <p:sldId id="591" r:id="rId10"/>
    <p:sldId id="570" r:id="rId11"/>
    <p:sldId id="571" r:id="rId12"/>
    <p:sldId id="572" r:id="rId13"/>
    <p:sldId id="573" r:id="rId14"/>
    <p:sldId id="574" r:id="rId15"/>
    <p:sldId id="575" r:id="rId16"/>
    <p:sldId id="576" r:id="rId17"/>
    <p:sldId id="577" r:id="rId18"/>
    <p:sldId id="578" r:id="rId19"/>
    <p:sldId id="579" r:id="rId20"/>
    <p:sldId id="580" r:id="rId21"/>
    <p:sldId id="581" r:id="rId22"/>
    <p:sldId id="582" r:id="rId23"/>
    <p:sldId id="558" r:id="rId24"/>
    <p:sldId id="559" r:id="rId25"/>
    <p:sldId id="560" r:id="rId26"/>
    <p:sldId id="561" r:id="rId27"/>
    <p:sldId id="562" r:id="rId28"/>
    <p:sldId id="563" r:id="rId29"/>
    <p:sldId id="564" r:id="rId30"/>
    <p:sldId id="565" r:id="rId31"/>
    <p:sldId id="566" r:id="rId32"/>
    <p:sldId id="567" r:id="rId33"/>
    <p:sldId id="568" r:id="rId34"/>
    <p:sldId id="546" r:id="rId35"/>
    <p:sldId id="547" r:id="rId36"/>
    <p:sldId id="548" r:id="rId37"/>
    <p:sldId id="549" r:id="rId38"/>
    <p:sldId id="529" r:id="rId39"/>
    <p:sldId id="530" r:id="rId40"/>
    <p:sldId id="531" r:id="rId41"/>
    <p:sldId id="532" r:id="rId42"/>
    <p:sldId id="533" r:id="rId43"/>
    <p:sldId id="534" r:id="rId44"/>
    <p:sldId id="535" r:id="rId45"/>
    <p:sldId id="536" r:id="rId46"/>
    <p:sldId id="537" r:id="rId47"/>
    <p:sldId id="538" r:id="rId48"/>
    <p:sldId id="539" r:id="rId49"/>
    <p:sldId id="522" r:id="rId50"/>
    <p:sldId id="523" r:id="rId51"/>
    <p:sldId id="524" r:id="rId52"/>
    <p:sldId id="525" r:id="rId53"/>
    <p:sldId id="526" r:id="rId54"/>
    <p:sldId id="527" r:id="rId55"/>
    <p:sldId id="528" r:id="rId56"/>
    <p:sldId id="508" r:id="rId57"/>
    <p:sldId id="509" r:id="rId58"/>
    <p:sldId id="510" r:id="rId59"/>
    <p:sldId id="511" r:id="rId60"/>
    <p:sldId id="512" r:id="rId61"/>
    <p:sldId id="513" r:id="rId62"/>
    <p:sldId id="514" r:id="rId63"/>
    <p:sldId id="515" r:id="rId64"/>
    <p:sldId id="516" r:id="rId65"/>
    <p:sldId id="517" r:id="rId66"/>
    <p:sldId id="518" r:id="rId67"/>
    <p:sldId id="519" r:id="rId68"/>
    <p:sldId id="520" r:id="rId69"/>
    <p:sldId id="521" r:id="rId70"/>
    <p:sldId id="495" r:id="rId71"/>
    <p:sldId id="496" r:id="rId72"/>
    <p:sldId id="497" r:id="rId73"/>
    <p:sldId id="498" r:id="rId74"/>
    <p:sldId id="499" r:id="rId75"/>
    <p:sldId id="500" r:id="rId76"/>
    <p:sldId id="501" r:id="rId77"/>
    <p:sldId id="502" r:id="rId78"/>
    <p:sldId id="503" r:id="rId79"/>
    <p:sldId id="504" r:id="rId80"/>
    <p:sldId id="505" r:id="rId81"/>
    <p:sldId id="506" r:id="rId82"/>
    <p:sldId id="507" r:id="rId83"/>
    <p:sldId id="483" r:id="rId84"/>
    <p:sldId id="484" r:id="rId85"/>
    <p:sldId id="485" r:id="rId86"/>
    <p:sldId id="486" r:id="rId87"/>
    <p:sldId id="487" r:id="rId88"/>
    <p:sldId id="488" r:id="rId89"/>
    <p:sldId id="489" r:id="rId90"/>
    <p:sldId id="490" r:id="rId91"/>
    <p:sldId id="491" r:id="rId92"/>
    <p:sldId id="492" r:id="rId93"/>
    <p:sldId id="493" r:id="rId94"/>
    <p:sldId id="494"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57" d="100"/>
          <a:sy n="57" d="100"/>
        </p:scale>
        <p:origin x="4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etal2"/>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8280400" y="2889250"/>
            <a:ext cx="71438" cy="396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metal2"/>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5832475" y="4941888"/>
            <a:ext cx="71438" cy="191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etal2"/>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6516688" y="3968750"/>
            <a:ext cx="71437"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space2"/>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2225"/>
            <a:ext cx="56515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space2"/>
          <p:cNvPicPr>
            <a:picLocks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535488" y="7938"/>
            <a:ext cx="4608512"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metal2"/>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7920038" y="2168525"/>
            <a:ext cx="73025" cy="468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8" descr="metal2"/>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7019925" y="1700213"/>
            <a:ext cx="73025" cy="515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9" descr="box_line_small"/>
          <p:cNvPicPr>
            <a:picLocks noChangeAspect="1" noChangeArrowheads="1"/>
          </p:cNvPicPr>
          <p:nvPr/>
        </p:nvPicPr>
        <p:blipFill>
          <a:blip r:embed="rId5">
            <a:lum contrast="66000"/>
            <a:extLst>
              <a:ext uri="{28A0092B-C50C-407E-A947-70E740481C1C}">
                <a14:useLocalDpi xmlns:a14="http://schemas.microsoft.com/office/drawing/2010/main" val="0"/>
              </a:ext>
            </a:extLst>
          </a:blip>
          <a:srcRect/>
          <a:stretch>
            <a:fillRect/>
          </a:stretch>
        </p:blipFill>
        <p:spPr bwMode="auto">
          <a:xfrm>
            <a:off x="7488238" y="836613"/>
            <a:ext cx="71437"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box_reflex"/>
          <p:cNvPicPr>
            <a:picLocks noChangeAspect="1" noChangeArrowheads="1"/>
          </p:cNvPicPr>
          <p:nvPr/>
        </p:nvPicPr>
        <p:blipFill>
          <a:blip r:embed="rId6">
            <a:lum contrast="42000"/>
            <a:extLst>
              <a:ext uri="{28A0092B-C50C-407E-A947-70E740481C1C}">
                <a14:useLocalDpi xmlns:a14="http://schemas.microsoft.com/office/drawing/2010/main" val="0"/>
              </a:ext>
            </a:extLst>
          </a:blip>
          <a:srcRect/>
          <a:stretch>
            <a:fillRect/>
          </a:stretch>
        </p:blipFill>
        <p:spPr bwMode="auto">
          <a:xfrm>
            <a:off x="7848600" y="2025650"/>
            <a:ext cx="209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p:cNvSpPr>
            <a:spLocks noChangeArrowheads="1"/>
          </p:cNvSpPr>
          <p:nvPr/>
        </p:nvSpPr>
        <p:spPr bwMode="auto">
          <a:xfrm>
            <a:off x="0" y="5373688"/>
            <a:ext cx="9144000" cy="1484312"/>
          </a:xfrm>
          <a:prstGeom prst="rect">
            <a:avLst/>
          </a:prstGeom>
          <a:gradFill rotWithShape="1">
            <a:gsLst>
              <a:gs pos="0">
                <a:schemeClr val="tx2">
                  <a:gamma/>
                  <a:tint val="0"/>
                  <a:invGamma/>
                  <a:alpha val="0"/>
                </a:schemeClr>
              </a:gs>
              <a:gs pos="100000">
                <a:schemeClr val="tx2"/>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defRPr/>
            </a:pPr>
            <a:endParaRPr lang="en-US">
              <a:solidFill>
                <a:srgbClr val="000000"/>
              </a:solidFill>
            </a:endParaRPr>
          </a:p>
        </p:txBody>
      </p:sp>
      <p:pic>
        <p:nvPicPr>
          <p:cNvPr id="14" name="Picture 14" descr="box_reflex"/>
          <p:cNvPicPr>
            <a:picLocks noChangeAspect="1" noChangeArrowheads="1"/>
          </p:cNvPicPr>
          <p:nvPr/>
        </p:nvPicPr>
        <p:blipFill>
          <a:blip r:embed="rId7">
            <a:lum contrast="36000"/>
            <a:extLst>
              <a:ext uri="{28A0092B-C50C-407E-A947-70E740481C1C}">
                <a14:useLocalDpi xmlns:a14="http://schemas.microsoft.com/office/drawing/2010/main" val="0"/>
              </a:ext>
            </a:extLst>
          </a:blip>
          <a:srcRect/>
          <a:stretch>
            <a:fillRect/>
          </a:stretch>
        </p:blipFill>
        <p:spPr bwMode="auto">
          <a:xfrm>
            <a:off x="5762625" y="4837113"/>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box_reflex"/>
          <p:cNvPicPr>
            <a:picLocks noChangeAspect="1" noChangeArrowheads="1"/>
          </p:cNvPicPr>
          <p:nvPr/>
        </p:nvPicPr>
        <p:blipFill>
          <a:blip r:embed="rId8">
            <a:lum contrast="36000"/>
            <a:extLst>
              <a:ext uri="{28A0092B-C50C-407E-A947-70E740481C1C}">
                <a14:useLocalDpi xmlns:a14="http://schemas.microsoft.com/office/drawing/2010/main" val="0"/>
              </a:ext>
            </a:extLst>
          </a:blip>
          <a:srcRect/>
          <a:stretch>
            <a:fillRect/>
          </a:stretch>
        </p:blipFill>
        <p:spPr bwMode="auto">
          <a:xfrm>
            <a:off x="6913563" y="1558925"/>
            <a:ext cx="2762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box_refle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8963" y="2781300"/>
            <a:ext cx="209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ox_reflex"/>
          <p:cNvPicPr>
            <a:picLocks noChangeAspect="1" noChangeArrowheads="1"/>
          </p:cNvPicPr>
          <p:nvPr/>
        </p:nvPicPr>
        <p:blipFill>
          <a:blip r:embed="rId6">
            <a:lum contrast="42000"/>
            <a:extLst>
              <a:ext uri="{28A0092B-C50C-407E-A947-70E740481C1C}">
                <a14:useLocalDpi xmlns:a14="http://schemas.microsoft.com/office/drawing/2010/main" val="0"/>
              </a:ext>
            </a:extLst>
          </a:blip>
          <a:srcRect/>
          <a:stretch>
            <a:fillRect/>
          </a:stretch>
        </p:blipFill>
        <p:spPr bwMode="auto">
          <a:xfrm>
            <a:off x="6443663" y="3824288"/>
            <a:ext cx="209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box_reflex"/>
          <p:cNvPicPr>
            <a:picLocks noChangeAspect="1" noChangeArrowheads="1"/>
          </p:cNvPicPr>
          <p:nvPr/>
        </p:nvPicPr>
        <p:blipFill>
          <a:blip r:embed="rId9" cstate="print">
            <a:lum contrast="42000"/>
            <a:extLst>
              <a:ext uri="{28A0092B-C50C-407E-A947-70E740481C1C}">
                <a14:useLocalDpi xmlns:a14="http://schemas.microsoft.com/office/drawing/2010/main" val="0"/>
              </a:ext>
            </a:extLst>
          </a:blip>
          <a:srcRect/>
          <a:stretch>
            <a:fillRect/>
          </a:stretch>
        </p:blipFill>
        <p:spPr bwMode="auto">
          <a:xfrm>
            <a:off x="7380288" y="692150"/>
            <a:ext cx="2825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0"/>
          <p:cNvSpPr>
            <a:spLocks noGrp="1" noChangeArrowheads="1"/>
          </p:cNvSpPr>
          <p:nvPr>
            <p:ph type="ctrTitle" sz="quarter"/>
          </p:nvPr>
        </p:nvSpPr>
        <p:spPr>
          <a:xfrm>
            <a:off x="503238" y="1887538"/>
            <a:ext cx="6337300" cy="1143000"/>
          </a:xfrm>
        </p:spPr>
        <p:txBody>
          <a:bodyPr/>
          <a:lstStyle>
            <a:lvl1pPr>
              <a:defRPr sz="3600">
                <a:effectLst>
                  <a:outerShdw blurRad="38100" dist="38100" dir="2700000" algn="tl">
                    <a:srgbClr val="000000"/>
                  </a:outerShdw>
                </a:effectLst>
              </a:defRPr>
            </a:lvl1pPr>
          </a:lstStyle>
          <a:p>
            <a:pPr lvl="0"/>
            <a:r>
              <a:rPr lang="en-US" noProof="0" smtClean="0"/>
              <a:t>Click to edit Master title style</a:t>
            </a:r>
          </a:p>
        </p:txBody>
      </p:sp>
      <p:sp>
        <p:nvSpPr>
          <p:cNvPr id="2059" name="Rectangle 11"/>
          <p:cNvSpPr>
            <a:spLocks noGrp="1" noChangeArrowheads="1"/>
          </p:cNvSpPr>
          <p:nvPr>
            <p:ph type="subTitle" sz="quarter" idx="1"/>
          </p:nvPr>
        </p:nvSpPr>
        <p:spPr>
          <a:xfrm>
            <a:off x="1331913" y="3068638"/>
            <a:ext cx="4572000" cy="533400"/>
          </a:xfrm>
        </p:spPr>
        <p:txBody>
          <a:bodyPr/>
          <a:lstStyle>
            <a:lvl1pPr marL="0" indent="0" algn="ctr">
              <a:buFont typeface="Wingdings" pitchFamily="2" charset="2"/>
              <a:buNone/>
              <a:defRPr sz="1800" b="0"/>
            </a:lvl1pPr>
          </a:lstStyle>
          <a:p>
            <a:pPr lvl="0"/>
            <a:r>
              <a:rPr lang="en-US" noProof="0" smtClean="0"/>
              <a:t>Click to edit Master subtitle style</a:t>
            </a:r>
          </a:p>
        </p:txBody>
      </p:sp>
    </p:spTree>
    <p:extLst>
      <p:ext uri="{BB962C8B-B14F-4D97-AF65-F5344CB8AC3E}">
        <p14:creationId xmlns:p14="http://schemas.microsoft.com/office/powerpoint/2010/main" val="188622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57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0063" y="0"/>
            <a:ext cx="2078037" cy="6129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2775" y="0"/>
            <a:ext cx="6084888" cy="6129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20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55763" y="0"/>
            <a:ext cx="7200900" cy="6921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08138"/>
            <a:ext cx="4081463"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46638" y="1608138"/>
            <a:ext cx="4081462"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6638" y="3944938"/>
            <a:ext cx="4081462"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682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9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282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08138"/>
            <a:ext cx="408146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6638" y="1608138"/>
            <a:ext cx="4081462"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97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76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531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12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203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951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accent1">
                <a:gamma/>
                <a:shade val="0"/>
                <a:invGamma/>
              </a:schemeClr>
            </a:gs>
            <a:gs pos="100000">
              <a:schemeClr val="accent1"/>
            </a:gs>
          </a:gsLst>
          <a:lin ang="5400000" scaled="1"/>
        </a:gradFill>
        <a:effectLst/>
      </p:bgPr>
    </p:bg>
    <p:spTree>
      <p:nvGrpSpPr>
        <p:cNvPr id="1" name=""/>
        <p:cNvGrpSpPr/>
        <p:nvPr/>
      </p:nvGrpSpPr>
      <p:grpSpPr>
        <a:xfrm>
          <a:off x="0" y="0"/>
          <a:ext cx="0" cy="0"/>
          <a:chOff x="0" y="0"/>
          <a:chExt cx="0" cy="0"/>
        </a:xfrm>
      </p:grpSpPr>
      <p:pic>
        <p:nvPicPr>
          <p:cNvPr id="1026" name="Picture 2" descr="Untitled-25"/>
          <p:cNvPicPr>
            <a:picLocks noChangeAspect="1" noChangeArrowheads="1"/>
          </p:cNvPicPr>
          <p:nvPr/>
        </p:nvPicPr>
        <p:blipFill>
          <a:blip r:embed="rId14">
            <a:lum contrast="24000"/>
            <a:extLst>
              <a:ext uri="{28A0092B-C50C-407E-A947-70E740481C1C}">
                <a14:useLocalDpi xmlns:a14="http://schemas.microsoft.com/office/drawing/2010/main" val="0"/>
              </a:ext>
            </a:extLst>
          </a:blip>
          <a:srcRect/>
          <a:stretch>
            <a:fillRect/>
          </a:stretch>
        </p:blipFill>
        <p:spPr bwMode="auto">
          <a:xfrm>
            <a:off x="6372225" y="6381750"/>
            <a:ext cx="2771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ox_reflex_transparen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23313" y="6453188"/>
            <a:ext cx="2778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pace2"/>
          <p:cNvPicPr>
            <a:picLocks noChangeArrowheads="1"/>
          </p:cNvPicPr>
          <p:nvPr/>
        </p:nvPicPr>
        <p:blipFill>
          <a:blip r:embed="rId16">
            <a:lum bright="100000" contrast="100000"/>
            <a:extLst>
              <a:ext uri="{28A0092B-C50C-407E-A947-70E740481C1C}">
                <a14:useLocalDpi xmlns:a14="http://schemas.microsoft.com/office/drawing/2010/main" val="0"/>
              </a:ext>
            </a:extLst>
          </a:blip>
          <a:srcRect/>
          <a:stretch>
            <a:fillRect/>
          </a:stretch>
        </p:blipFill>
        <p:spPr bwMode="auto">
          <a:xfrm>
            <a:off x="539750" y="-22225"/>
            <a:ext cx="51117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body" idx="1"/>
          </p:nvPr>
        </p:nvSpPr>
        <p:spPr bwMode="auto">
          <a:xfrm>
            <a:off x="612775" y="1608138"/>
            <a:ext cx="8315325"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title"/>
          </p:nvPr>
        </p:nvSpPr>
        <p:spPr bwMode="auto">
          <a:xfrm>
            <a:off x="1655763" y="0"/>
            <a:ext cx="72009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1" name="Picture 7"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52600"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81238"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1463"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40100"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70325"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98963"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29188"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57825"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88050"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16688"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46913"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8"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75550"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5775"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descr="box_refle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636000" y="800100"/>
            <a:ext cx="1111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1" descr="space2"/>
          <p:cNvPicPr>
            <a:picLocks noChangeArrowheads="1"/>
          </p:cNvPicPr>
          <p:nvPr/>
        </p:nvPicPr>
        <p:blipFill>
          <a:blip r:embed="rId18">
            <a:lum bright="100000"/>
            <a:extLst>
              <a:ext uri="{28A0092B-C50C-407E-A947-70E740481C1C}">
                <a14:useLocalDpi xmlns:a14="http://schemas.microsoft.com/office/drawing/2010/main" val="0"/>
              </a:ext>
            </a:extLst>
          </a:blip>
          <a:srcRect/>
          <a:stretch>
            <a:fillRect/>
          </a:stretch>
        </p:blipFill>
        <p:spPr bwMode="auto">
          <a:xfrm>
            <a:off x="4535488" y="7938"/>
            <a:ext cx="4608512"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22"/>
          <p:cNvSpPr>
            <a:spLocks noChangeArrowheads="1"/>
          </p:cNvSpPr>
          <p:nvPr/>
        </p:nvSpPr>
        <p:spPr bwMode="auto">
          <a:xfrm>
            <a:off x="6408738" y="6500813"/>
            <a:ext cx="2735262"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US" sz="1200">
                <a:solidFill>
                  <a:srgbClr val="FFFFFF"/>
                </a:solidFill>
                <a:effectLst>
                  <a:outerShdw blurRad="38100" dist="38100" dir="2700000" algn="tl">
                    <a:srgbClr val="000000"/>
                  </a:outerShdw>
                </a:effectLst>
                <a:ea typeface="Gulim" pitchFamily="34" charset="-127"/>
              </a:rPr>
              <a:t>Your company slogan</a:t>
            </a:r>
          </a:p>
        </p:txBody>
      </p:sp>
      <p:pic>
        <p:nvPicPr>
          <p:cNvPr id="1047" name="Picture 23" descr="box_reflex_transparen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6063" y="69850"/>
            <a:ext cx="10890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913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itchFamily="34" charset="0"/>
          <a:ea typeface="HY견고딕" pitchFamily="2" charset="-127"/>
        </a:defRPr>
      </a:lvl2pPr>
      <a:lvl3pPr algn="l" rtl="0" eaLnBrk="0" fontAlgn="base" hangingPunct="0">
        <a:spcBef>
          <a:spcPct val="0"/>
        </a:spcBef>
        <a:spcAft>
          <a:spcPct val="0"/>
        </a:spcAft>
        <a:defRPr sz="3200" b="1">
          <a:solidFill>
            <a:schemeClr val="tx2"/>
          </a:solidFill>
          <a:latin typeface="Verdana" pitchFamily="34" charset="0"/>
          <a:ea typeface="HY견고딕" pitchFamily="2" charset="-127"/>
        </a:defRPr>
      </a:lvl3pPr>
      <a:lvl4pPr algn="l" rtl="0" eaLnBrk="0" fontAlgn="base" hangingPunct="0">
        <a:spcBef>
          <a:spcPct val="0"/>
        </a:spcBef>
        <a:spcAft>
          <a:spcPct val="0"/>
        </a:spcAft>
        <a:defRPr sz="3200" b="1">
          <a:solidFill>
            <a:schemeClr val="tx2"/>
          </a:solidFill>
          <a:latin typeface="Verdana" pitchFamily="34" charset="0"/>
          <a:ea typeface="HY견고딕" pitchFamily="2" charset="-127"/>
        </a:defRPr>
      </a:lvl4pPr>
      <a:lvl5pPr algn="l" rtl="0" eaLnBrk="0" fontAlgn="base" hangingPunct="0">
        <a:spcBef>
          <a:spcPct val="0"/>
        </a:spcBef>
        <a:spcAft>
          <a:spcPct val="0"/>
        </a:spcAft>
        <a:defRPr sz="3200" b="1">
          <a:solidFill>
            <a:schemeClr val="tx2"/>
          </a:solidFill>
          <a:latin typeface="Verdana" pitchFamily="34" charset="0"/>
          <a:ea typeface="HY견고딕" pitchFamily="2" charset="-127"/>
        </a:defRPr>
      </a:lvl5pPr>
      <a:lvl6pPr marL="457200" algn="l" rtl="0" fontAlgn="base">
        <a:spcBef>
          <a:spcPct val="0"/>
        </a:spcBef>
        <a:spcAft>
          <a:spcPct val="0"/>
        </a:spcAft>
        <a:defRPr sz="3200" b="1">
          <a:solidFill>
            <a:schemeClr val="tx2"/>
          </a:solidFill>
          <a:latin typeface="Verdana" pitchFamily="34" charset="0"/>
          <a:ea typeface="HY견고딕" pitchFamily="2" charset="-127"/>
        </a:defRPr>
      </a:lvl6pPr>
      <a:lvl7pPr marL="914400" algn="l" rtl="0" fontAlgn="base">
        <a:spcBef>
          <a:spcPct val="0"/>
        </a:spcBef>
        <a:spcAft>
          <a:spcPct val="0"/>
        </a:spcAft>
        <a:defRPr sz="3200" b="1">
          <a:solidFill>
            <a:schemeClr val="tx2"/>
          </a:solidFill>
          <a:latin typeface="Verdana" pitchFamily="34" charset="0"/>
          <a:ea typeface="HY견고딕" pitchFamily="2" charset="-127"/>
        </a:defRPr>
      </a:lvl7pPr>
      <a:lvl8pPr marL="1371600" algn="l" rtl="0" fontAlgn="base">
        <a:spcBef>
          <a:spcPct val="0"/>
        </a:spcBef>
        <a:spcAft>
          <a:spcPct val="0"/>
        </a:spcAft>
        <a:defRPr sz="3200" b="1">
          <a:solidFill>
            <a:schemeClr val="tx2"/>
          </a:solidFill>
          <a:latin typeface="Verdana" pitchFamily="34" charset="0"/>
          <a:ea typeface="HY견고딕" pitchFamily="2" charset="-127"/>
        </a:defRPr>
      </a:lvl8pPr>
      <a:lvl9pPr marL="1828800" algn="l" rtl="0" fontAlgn="base">
        <a:spcBef>
          <a:spcPct val="0"/>
        </a:spcBef>
        <a:spcAft>
          <a:spcPct val="0"/>
        </a:spcAft>
        <a:defRPr sz="3200" b="1">
          <a:solidFill>
            <a:schemeClr val="tx2"/>
          </a:solidFill>
          <a:latin typeface="Verdana" pitchFamily="34" charset="0"/>
          <a:ea typeface="HY견고딕" pitchFamily="2" charset="-127"/>
        </a:defRPr>
      </a:lvl9pPr>
    </p:titleStyle>
    <p:bodyStyle>
      <a:lvl1pPr marL="342900" indent="-342900" algn="l" rtl="0" eaLnBrk="0" fontAlgn="base" hangingPunct="0">
        <a:spcBef>
          <a:spcPct val="20000"/>
        </a:spcBef>
        <a:spcAft>
          <a:spcPct val="0"/>
        </a:spcAft>
        <a:buFont typeface="Wingdings" pitchFamily="2" charset="2"/>
        <a:buBlip>
          <a:blip r:embed="rId20"/>
        </a:buBlip>
        <a:defRPr sz="20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a:solidFill>
            <a:schemeClr val="bg1"/>
          </a:solidFill>
          <a:latin typeface="+mn-lt"/>
          <a:ea typeface="+mj-ea"/>
        </a:defRPr>
      </a:lvl2pPr>
      <a:lvl3pPr marL="1143000" indent="-228600" algn="l" rtl="0" eaLnBrk="0" fontAlgn="base" hangingPunct="0">
        <a:spcBef>
          <a:spcPct val="20000"/>
        </a:spcBef>
        <a:spcAft>
          <a:spcPct val="0"/>
        </a:spcAft>
        <a:buFont typeface="Wingdings" pitchFamily="2" charset="2"/>
        <a:buChar char="§"/>
        <a:defRPr>
          <a:solidFill>
            <a:schemeClr val="bg1"/>
          </a:solidFill>
          <a:latin typeface="+mn-lt"/>
          <a:ea typeface="+mj-ea"/>
        </a:defRPr>
      </a:lvl3pPr>
      <a:lvl4pPr marL="1600200" indent="-228600" algn="l" rtl="0" eaLnBrk="0" fontAlgn="base" hangingPunct="0">
        <a:spcBef>
          <a:spcPct val="20000"/>
        </a:spcBef>
        <a:spcAft>
          <a:spcPct val="0"/>
        </a:spcAft>
        <a:buFont typeface="Wingdings" pitchFamily="2" charset="2"/>
        <a:buChar char="ü"/>
        <a:defRPr>
          <a:solidFill>
            <a:schemeClr val="bg1"/>
          </a:solidFill>
          <a:latin typeface="+mn-lt"/>
          <a:ea typeface="+mj-ea"/>
        </a:defRPr>
      </a:lvl4pPr>
      <a:lvl5pPr marL="2057400" indent="-228600" algn="l" rtl="0" eaLnBrk="0" fontAlgn="base" hangingPunct="0">
        <a:spcBef>
          <a:spcPct val="20000"/>
        </a:spcBef>
        <a:spcAft>
          <a:spcPct val="0"/>
        </a:spcAft>
        <a:buFont typeface="Wingdings" pitchFamily="2" charset="2"/>
        <a:buChar char="ü"/>
        <a:defRPr>
          <a:solidFill>
            <a:schemeClr val="bg1"/>
          </a:solidFill>
          <a:latin typeface="+mn-lt"/>
          <a:ea typeface="+mj-ea"/>
        </a:defRPr>
      </a:lvl5pPr>
      <a:lvl6pPr marL="2514600" indent="-228600" algn="l" rtl="0" fontAlgn="base">
        <a:spcBef>
          <a:spcPct val="20000"/>
        </a:spcBef>
        <a:spcAft>
          <a:spcPct val="0"/>
        </a:spcAft>
        <a:buFont typeface="Wingdings" pitchFamily="2" charset="2"/>
        <a:buChar char="ü"/>
        <a:defRPr>
          <a:solidFill>
            <a:schemeClr val="bg1"/>
          </a:solidFill>
          <a:latin typeface="+mn-lt"/>
          <a:ea typeface="+mj-ea"/>
        </a:defRPr>
      </a:lvl6pPr>
      <a:lvl7pPr marL="2971800" indent="-228600" algn="l" rtl="0" fontAlgn="base">
        <a:spcBef>
          <a:spcPct val="20000"/>
        </a:spcBef>
        <a:spcAft>
          <a:spcPct val="0"/>
        </a:spcAft>
        <a:buFont typeface="Wingdings" pitchFamily="2" charset="2"/>
        <a:buChar char="ü"/>
        <a:defRPr>
          <a:solidFill>
            <a:schemeClr val="bg1"/>
          </a:solidFill>
          <a:latin typeface="+mn-lt"/>
          <a:ea typeface="+mj-ea"/>
        </a:defRPr>
      </a:lvl7pPr>
      <a:lvl8pPr marL="3429000" indent="-228600" algn="l" rtl="0" fontAlgn="base">
        <a:spcBef>
          <a:spcPct val="20000"/>
        </a:spcBef>
        <a:spcAft>
          <a:spcPct val="0"/>
        </a:spcAft>
        <a:buFont typeface="Wingdings" pitchFamily="2" charset="2"/>
        <a:buChar char="ü"/>
        <a:defRPr>
          <a:solidFill>
            <a:schemeClr val="bg1"/>
          </a:solidFill>
          <a:latin typeface="+mn-lt"/>
          <a:ea typeface="+mj-ea"/>
        </a:defRPr>
      </a:lvl8pPr>
      <a:lvl9pPr marL="3886200" indent="-228600" algn="l" rtl="0" fontAlgn="base">
        <a:spcBef>
          <a:spcPct val="20000"/>
        </a:spcBef>
        <a:spcAft>
          <a:spcPct val="0"/>
        </a:spcAft>
        <a:buFont typeface="Wingdings" pitchFamily="2" charset="2"/>
        <a:buChar char="ü"/>
        <a:defRPr>
          <a:solidFill>
            <a:schemeClr val="bg1"/>
          </a:solidFill>
          <a:latin typeface="+mn-lt"/>
          <a:ea typeface="+mj-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871478"/>
            <a:ext cx="8153400" cy="2862322"/>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a:solidFill>
                  <a:srgbClr val="FFFFFF"/>
                </a:solidFill>
                <a:effectLst>
                  <a:outerShdw blurRad="38100" dist="38100" dir="2700000" algn="tl">
                    <a:srgbClr val="000000"/>
                  </a:outerShdw>
                </a:effectLst>
                <a:ea typeface="Gulim" pitchFamily="34" charset="-127"/>
                <a:cs typeface="+mj-cs"/>
              </a:rPr>
              <a:t>of </a:t>
            </a:r>
            <a:r>
              <a:rPr lang="en-US" altLang="en-US" sz="6000" b="1" kern="0" smtClean="0">
                <a:solidFill>
                  <a:srgbClr val="FFFFFF"/>
                </a:solidFill>
                <a:effectLst>
                  <a:outerShdw blurRad="38100" dist="38100" dir="2700000" algn="tl">
                    <a:srgbClr val="000000"/>
                  </a:outerShdw>
                </a:effectLst>
                <a:ea typeface="Gulim" pitchFamily="34" charset="-127"/>
                <a:cs typeface="+mj-cs"/>
              </a:rPr>
              <a:t>the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16</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 </a:t>
            </a:r>
            <a:endParaRPr lang="en-US" sz="2400" dirty="0"/>
          </a:p>
        </p:txBody>
      </p:sp>
    </p:spTree>
    <p:extLst>
      <p:ext uri="{BB962C8B-B14F-4D97-AF65-F5344CB8AC3E}">
        <p14:creationId xmlns:p14="http://schemas.microsoft.com/office/powerpoint/2010/main" val="3806800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97" t="15592" r="27267" b="28972"/>
          <a:stretch/>
        </p:blipFill>
        <p:spPr>
          <a:xfrm>
            <a:off x="1828799" y="-1"/>
            <a:ext cx="7239001" cy="6882983"/>
          </a:xfrm>
          <a:prstGeom prst="rect">
            <a:avLst/>
          </a:prstGeom>
        </p:spPr>
      </p:pic>
      <p:cxnSp>
        <p:nvCxnSpPr>
          <p:cNvPr id="10" name="Straight Arrow Connector 9"/>
          <p:cNvCxnSpPr/>
          <p:nvPr/>
        </p:nvCxnSpPr>
        <p:spPr bwMode="auto">
          <a:xfrm flipH="1">
            <a:off x="7543801" y="685800"/>
            <a:ext cx="304799" cy="6858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H="1" flipV="1">
            <a:off x="5791200" y="2209800"/>
            <a:ext cx="685800" cy="1524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427672"/>
            <a:ext cx="4572000" cy="3970318"/>
          </a:xfrm>
          <a:prstGeom prst="rect">
            <a:avLst/>
          </a:prstGeom>
          <a:ln>
            <a:noFill/>
          </a:ln>
        </p:spPr>
        <p:txBody>
          <a:bodyPr>
            <a:spAutoFit/>
          </a:bodyPr>
          <a:lstStyle/>
          <a:p>
            <a:r>
              <a:rPr lang="en-US" b="1" dirty="0" smtClean="0">
                <a:solidFill>
                  <a:srgbClr val="C00000"/>
                </a:solidFill>
              </a:rPr>
              <a:t>Forbidden</a:t>
            </a:r>
          </a:p>
          <a:p>
            <a:r>
              <a:rPr lang="en-US" b="1" dirty="0" smtClean="0">
                <a:solidFill>
                  <a:srgbClr val="00B050"/>
                </a:solidFill>
              </a:rPr>
              <a:t>Acceptable</a:t>
            </a:r>
            <a:endParaRPr lang="en-US" b="1" dirty="0">
              <a:solidFill>
                <a:srgbClr val="00B050"/>
              </a:solidFill>
            </a:endParaRPr>
          </a:p>
          <a:p>
            <a:r>
              <a:rPr lang="en-US" b="1" dirty="0" smtClean="0">
                <a:solidFill>
                  <a:schemeClr val="bg1"/>
                </a:solidFill>
              </a:rPr>
              <a:t>Macedonia</a:t>
            </a:r>
          </a:p>
          <a:p>
            <a:endParaRPr lang="en-US" b="1" dirty="0">
              <a:solidFill>
                <a:schemeClr val="bg1"/>
              </a:solidFill>
            </a:endParaRPr>
          </a:p>
          <a:p>
            <a:r>
              <a:rPr lang="en-US" b="1" dirty="0" smtClean="0">
                <a:solidFill>
                  <a:schemeClr val="bg1"/>
                </a:solidFill>
              </a:rPr>
              <a:t>Acts 16:7-12</a:t>
            </a:r>
          </a:p>
          <a:p>
            <a:r>
              <a:rPr lang="en-US" b="1" dirty="0" err="1" smtClean="0">
                <a:solidFill>
                  <a:schemeClr val="bg1"/>
                </a:solidFill>
              </a:rPr>
              <a:t>Mysia</a:t>
            </a:r>
            <a:endParaRPr lang="en-US" b="1" dirty="0" smtClean="0">
              <a:solidFill>
                <a:schemeClr val="bg1"/>
              </a:solidFill>
            </a:endParaRPr>
          </a:p>
          <a:p>
            <a:r>
              <a:rPr lang="en-US" b="1" dirty="0" err="1" smtClean="0">
                <a:solidFill>
                  <a:schemeClr val="bg1"/>
                </a:solidFill>
              </a:rPr>
              <a:t>Bithinia</a:t>
            </a:r>
            <a:endParaRPr lang="en-US" b="1" dirty="0" smtClean="0">
              <a:solidFill>
                <a:schemeClr val="bg1"/>
              </a:solidFill>
            </a:endParaRPr>
          </a:p>
          <a:p>
            <a:endParaRPr lang="en-US" b="1" dirty="0">
              <a:solidFill>
                <a:schemeClr val="bg1"/>
              </a:solidFill>
            </a:endParaRPr>
          </a:p>
          <a:p>
            <a:r>
              <a:rPr lang="en-US" b="1" dirty="0" smtClean="0">
                <a:solidFill>
                  <a:schemeClr val="bg1"/>
                </a:solidFill>
              </a:rPr>
              <a:t>Troas</a:t>
            </a:r>
          </a:p>
          <a:p>
            <a:r>
              <a:rPr lang="en-US" b="1" dirty="0" smtClean="0">
                <a:solidFill>
                  <a:schemeClr val="bg1"/>
                </a:solidFill>
              </a:rPr>
              <a:t>Samothrace</a:t>
            </a:r>
          </a:p>
          <a:p>
            <a:r>
              <a:rPr lang="en-US" b="1" dirty="0" err="1" smtClean="0">
                <a:solidFill>
                  <a:schemeClr val="bg1"/>
                </a:solidFill>
              </a:rPr>
              <a:t>Neapolis</a:t>
            </a:r>
            <a:endParaRPr lang="en-US" b="1" dirty="0" smtClean="0">
              <a:solidFill>
                <a:schemeClr val="bg1"/>
              </a:solidFill>
            </a:endParaRPr>
          </a:p>
          <a:p>
            <a:r>
              <a:rPr lang="en-US" b="1" dirty="0" smtClean="0">
                <a:solidFill>
                  <a:srgbClr val="00B050"/>
                </a:solidFill>
              </a:rPr>
              <a:t>Philippi</a:t>
            </a:r>
          </a:p>
          <a:p>
            <a:endParaRPr lang="en-US" b="1" dirty="0">
              <a:solidFill>
                <a:schemeClr val="bg1"/>
              </a:solidFill>
            </a:endParaRPr>
          </a:p>
          <a:p>
            <a:endParaRPr lang="en-US" b="1" dirty="0">
              <a:solidFill>
                <a:schemeClr val="bg1"/>
              </a:solidFill>
            </a:endParaRPr>
          </a:p>
        </p:txBody>
      </p:sp>
      <p:cxnSp>
        <p:nvCxnSpPr>
          <p:cNvPr id="12" name="Straight Arrow Connector 11"/>
          <p:cNvCxnSpPr/>
          <p:nvPr/>
        </p:nvCxnSpPr>
        <p:spPr bwMode="auto">
          <a:xfrm flipV="1">
            <a:off x="3886200" y="2209800"/>
            <a:ext cx="685800" cy="457200"/>
          </a:xfrm>
          <a:prstGeom prst="straightConnector1">
            <a:avLst/>
          </a:prstGeom>
          <a:ln w="57150">
            <a:solidFill>
              <a:srgbClr val="0070C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V="1">
            <a:off x="1556329" y="1143000"/>
            <a:ext cx="348671" cy="23336"/>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662228" y="1828800"/>
            <a:ext cx="348172" cy="369332"/>
          </a:xfrm>
          <a:prstGeom prst="rect">
            <a:avLst/>
          </a:prstGeom>
          <a:noFill/>
        </p:spPr>
        <p:txBody>
          <a:bodyPr wrap="none" rtlCol="0">
            <a:spAutoFit/>
          </a:bodyPr>
          <a:lstStyle/>
          <a:p>
            <a:r>
              <a:rPr lang="en-US" b="1" dirty="0"/>
              <a:t>7</a:t>
            </a:r>
          </a:p>
        </p:txBody>
      </p:sp>
      <p:sp>
        <p:nvSpPr>
          <p:cNvPr id="6" name="Rectangle 5"/>
          <p:cNvSpPr/>
          <p:nvPr/>
        </p:nvSpPr>
        <p:spPr>
          <a:xfrm>
            <a:off x="4757228" y="1840468"/>
            <a:ext cx="348172" cy="369332"/>
          </a:xfrm>
          <a:prstGeom prst="rect">
            <a:avLst/>
          </a:prstGeom>
        </p:spPr>
        <p:txBody>
          <a:bodyPr wrap="none">
            <a:spAutoFit/>
          </a:bodyPr>
          <a:lstStyle/>
          <a:p>
            <a:r>
              <a:rPr lang="en-US" b="1" dirty="0" smtClean="0"/>
              <a:t>8</a:t>
            </a:r>
            <a:endParaRPr lang="en-US" b="1" dirty="0"/>
          </a:p>
        </p:txBody>
      </p:sp>
      <p:sp>
        <p:nvSpPr>
          <p:cNvPr id="9" name="Rectangle 8"/>
          <p:cNvSpPr/>
          <p:nvPr/>
        </p:nvSpPr>
        <p:spPr>
          <a:xfrm>
            <a:off x="1905000" y="381000"/>
            <a:ext cx="785793" cy="369332"/>
          </a:xfrm>
          <a:prstGeom prst="rect">
            <a:avLst/>
          </a:prstGeom>
        </p:spPr>
        <p:txBody>
          <a:bodyPr wrap="none">
            <a:spAutoFit/>
          </a:bodyPr>
          <a:lstStyle/>
          <a:p>
            <a:r>
              <a:rPr lang="en-US" b="1" dirty="0" smtClean="0"/>
              <a:t>9-10</a:t>
            </a:r>
            <a:endParaRPr lang="en-US" b="1" dirty="0"/>
          </a:p>
        </p:txBody>
      </p:sp>
      <p:sp>
        <p:nvSpPr>
          <p:cNvPr id="11" name="Rectangle 10"/>
          <p:cNvSpPr/>
          <p:nvPr/>
        </p:nvSpPr>
        <p:spPr>
          <a:xfrm>
            <a:off x="3886200" y="1154668"/>
            <a:ext cx="511679" cy="369332"/>
          </a:xfrm>
          <a:prstGeom prst="rect">
            <a:avLst/>
          </a:prstGeom>
        </p:spPr>
        <p:txBody>
          <a:bodyPr wrap="none">
            <a:spAutoFit/>
          </a:bodyPr>
          <a:lstStyle/>
          <a:p>
            <a:r>
              <a:rPr lang="en-US" b="1" dirty="0" smtClean="0"/>
              <a:t>11</a:t>
            </a:r>
            <a:endParaRPr lang="en-US" b="1" dirty="0"/>
          </a:p>
        </p:txBody>
      </p:sp>
      <p:cxnSp>
        <p:nvCxnSpPr>
          <p:cNvPr id="16" name="Straight Arrow Connector 15"/>
          <p:cNvCxnSpPr/>
          <p:nvPr/>
        </p:nvCxnSpPr>
        <p:spPr bwMode="auto">
          <a:xfrm flipH="1">
            <a:off x="4191000" y="762000"/>
            <a:ext cx="1502314" cy="1524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638800" y="533400"/>
            <a:ext cx="1157689" cy="369332"/>
          </a:xfrm>
          <a:prstGeom prst="rect">
            <a:avLst/>
          </a:prstGeom>
        </p:spPr>
        <p:txBody>
          <a:bodyPr wrap="none">
            <a:spAutoFit/>
          </a:bodyPr>
          <a:lstStyle/>
          <a:p>
            <a:r>
              <a:rPr lang="en-US" b="1" dirty="0">
                <a:solidFill>
                  <a:srgbClr val="00B050"/>
                </a:solidFill>
              </a:rPr>
              <a:t>Philippi</a:t>
            </a:r>
            <a:endParaRPr lang="en-US" dirty="0"/>
          </a:p>
        </p:txBody>
      </p:sp>
      <p:sp>
        <p:nvSpPr>
          <p:cNvPr id="18" name="Rectangle 17"/>
          <p:cNvSpPr/>
          <p:nvPr/>
        </p:nvSpPr>
        <p:spPr>
          <a:xfrm>
            <a:off x="4876800" y="457200"/>
            <a:ext cx="511679" cy="369332"/>
          </a:xfrm>
          <a:prstGeom prst="rect">
            <a:avLst/>
          </a:prstGeom>
        </p:spPr>
        <p:txBody>
          <a:bodyPr wrap="none">
            <a:spAutoFit/>
          </a:bodyPr>
          <a:lstStyle/>
          <a:p>
            <a:r>
              <a:rPr lang="en-US" b="1" dirty="0" smtClean="0"/>
              <a:t>12</a:t>
            </a:r>
            <a:endParaRPr lang="en-US" b="1" dirty="0"/>
          </a:p>
        </p:txBody>
      </p:sp>
    </p:spTree>
    <p:extLst>
      <p:ext uri="{BB962C8B-B14F-4D97-AF65-F5344CB8AC3E}">
        <p14:creationId xmlns:p14="http://schemas.microsoft.com/office/powerpoint/2010/main" val="2717959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16:16-24 – The Slave Maiden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curse did the maiden have? (16)</a:t>
            </a:r>
          </a:p>
          <a:p>
            <a:pPr lvl="1" eaLnBrk="1" hangingPunct="1">
              <a:buFont typeface="Arial" pitchFamily="34" charset="0"/>
              <a:buChar char="•"/>
              <a:defRPr/>
            </a:pPr>
            <a:r>
              <a:rPr lang="en-US" sz="2600" dirty="0" smtClean="0">
                <a:ea typeface="Gulim" pitchFamily="34" charset="-127"/>
              </a:rPr>
              <a:t>Did the maiden say anything untrue? (17)</a:t>
            </a:r>
          </a:p>
          <a:p>
            <a:pPr lvl="1" eaLnBrk="1" hangingPunct="1">
              <a:buFont typeface="Arial" pitchFamily="34" charset="0"/>
              <a:buChar char="•"/>
              <a:defRPr/>
            </a:pPr>
            <a:r>
              <a:rPr lang="en-US" sz="2600" dirty="0" smtClean="0">
                <a:ea typeface="Gulim" pitchFamily="34" charset="-127"/>
              </a:rPr>
              <a:t>Why then would Paul be sore troubled? (18)</a:t>
            </a:r>
          </a:p>
          <a:p>
            <a:pPr eaLnBrk="1" hangingPunct="1">
              <a:buFont typeface="Arial" pitchFamily="34" charset="0"/>
              <a:buChar char="•"/>
              <a:defRPr/>
            </a:pPr>
            <a:r>
              <a:rPr lang="en-US" sz="2800" dirty="0" smtClean="0">
                <a:ea typeface="Gulim" pitchFamily="34" charset="-127"/>
              </a:rPr>
              <a:t>What was her masters reaction?</a:t>
            </a:r>
            <a:r>
              <a:rPr lang="en-US" sz="3600" dirty="0" smtClean="0">
                <a:ea typeface="Gulim" pitchFamily="34" charset="-127"/>
              </a:rPr>
              <a:t> </a:t>
            </a:r>
            <a:r>
              <a:rPr lang="en-US" sz="2800" dirty="0" smtClean="0">
                <a:ea typeface="Gulim" pitchFamily="34" charset="-127"/>
              </a:rPr>
              <a:t>(19)</a:t>
            </a:r>
          </a:p>
          <a:p>
            <a:pPr lvl="1" eaLnBrk="1" hangingPunct="1">
              <a:buFont typeface="Arial" pitchFamily="34" charset="0"/>
              <a:buChar char="•"/>
              <a:defRPr/>
            </a:pPr>
            <a:r>
              <a:rPr lang="en-US" sz="2600" dirty="0" smtClean="0">
                <a:ea typeface="Gulim" pitchFamily="34" charset="-127"/>
              </a:rPr>
              <a:t>Were any of the accusations true? (20-21)</a:t>
            </a:r>
          </a:p>
          <a:p>
            <a:pPr lvl="1" eaLnBrk="1" hangingPunct="1">
              <a:buFont typeface="Arial" pitchFamily="34" charset="0"/>
              <a:buChar char="•"/>
              <a:defRPr/>
            </a:pPr>
            <a:r>
              <a:rPr lang="en-US" sz="2600" dirty="0">
                <a:ea typeface="Gulim" pitchFamily="34" charset="-127"/>
              </a:rPr>
              <a:t>D</a:t>
            </a:r>
            <a:r>
              <a:rPr lang="en-US" sz="2600" dirty="0" smtClean="0">
                <a:ea typeface="Gulim" pitchFamily="34" charset="-127"/>
              </a:rPr>
              <a:t>id this appeal to the masses biases?</a:t>
            </a:r>
          </a:p>
          <a:p>
            <a:pPr lvl="1" eaLnBrk="1" hangingPunct="1">
              <a:buFont typeface="Arial" pitchFamily="34" charset="0"/>
              <a:buChar char="•"/>
              <a:defRPr/>
            </a:pPr>
            <a:r>
              <a:rPr lang="en-US" sz="2600" dirty="0" smtClean="0">
                <a:ea typeface="Gulim" pitchFamily="34" charset="-127"/>
              </a:rPr>
              <a:t>How did the magistrates quell the crowd? (22)</a:t>
            </a:r>
          </a:p>
          <a:p>
            <a:pPr lvl="1" eaLnBrk="1" hangingPunct="1">
              <a:buFont typeface="Arial" pitchFamily="34" charset="0"/>
              <a:buChar char="•"/>
              <a:defRPr/>
            </a:pPr>
            <a:r>
              <a:rPr lang="en-US" sz="2600" dirty="0" smtClean="0">
                <a:ea typeface="Gulim" pitchFamily="34" charset="-127"/>
              </a:rPr>
              <a:t>What did they do next? (23)</a:t>
            </a:r>
          </a:p>
          <a:p>
            <a:pPr lvl="1" eaLnBrk="1" hangingPunct="1">
              <a:buFont typeface="Arial" pitchFamily="34" charset="0"/>
              <a:buChar char="•"/>
              <a:defRPr/>
            </a:pPr>
            <a:r>
              <a:rPr lang="en-US" sz="2600" dirty="0" smtClean="0">
                <a:ea typeface="Gulim" pitchFamily="34" charset="-127"/>
              </a:rPr>
              <a:t>How did the jailor secure them? (24)</a:t>
            </a:r>
          </a:p>
          <a:p>
            <a:pPr lvl="1" eaLnBrk="1" hangingPunct="1">
              <a:buFont typeface="Arial" pitchFamily="34" charset="0"/>
              <a:buChar char="•"/>
              <a:defRPr/>
            </a:pPr>
            <a:r>
              <a:rPr lang="en-US" sz="2600" dirty="0" smtClean="0">
                <a:ea typeface="Gulim" pitchFamily="34" charset="-127"/>
              </a:rPr>
              <a:t>When did Luke get separated from them? (23)</a:t>
            </a:r>
            <a:endParaRPr lang="en-US" sz="2800" dirty="0" smtClean="0">
              <a:ea typeface="Gulim" pitchFamily="34" charset="-127"/>
            </a:endParaRPr>
          </a:p>
        </p:txBody>
      </p:sp>
    </p:spTree>
    <p:extLst>
      <p:ext uri="{BB962C8B-B14F-4D97-AF65-F5344CB8AC3E}">
        <p14:creationId xmlns:p14="http://schemas.microsoft.com/office/powerpoint/2010/main" val="42282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16:25-35 – The Jailor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did Paul and Silas do? (25)</a:t>
            </a:r>
          </a:p>
          <a:p>
            <a:pPr lvl="1" eaLnBrk="1" hangingPunct="1">
              <a:buFont typeface="Arial" pitchFamily="34" charset="0"/>
              <a:buChar char="•"/>
              <a:defRPr/>
            </a:pPr>
            <a:r>
              <a:rPr lang="en-US" sz="2600" dirty="0" smtClean="0">
                <a:ea typeface="Gulim" pitchFamily="34" charset="-127"/>
              </a:rPr>
              <a:t>What was the result of the earthquake? (26)</a:t>
            </a:r>
          </a:p>
          <a:p>
            <a:pPr lvl="1" eaLnBrk="1" hangingPunct="1">
              <a:buFont typeface="Arial" pitchFamily="34" charset="0"/>
              <a:buChar char="•"/>
              <a:defRPr/>
            </a:pPr>
            <a:r>
              <a:rPr lang="en-US" sz="2600" dirty="0" smtClean="0">
                <a:ea typeface="Gulim" pitchFamily="34" charset="-127"/>
              </a:rPr>
              <a:t>Why would the jailor kill himself? (27)</a:t>
            </a:r>
          </a:p>
          <a:p>
            <a:pPr lvl="1" eaLnBrk="1" hangingPunct="1">
              <a:buFont typeface="Arial" pitchFamily="34" charset="0"/>
              <a:buChar char="•"/>
              <a:defRPr/>
            </a:pPr>
            <a:r>
              <a:rPr lang="en-US" sz="2600" dirty="0" smtClean="0">
                <a:ea typeface="Gulim" pitchFamily="34" charset="-127"/>
              </a:rPr>
              <a:t>What kept him from doing this? (28)</a:t>
            </a:r>
          </a:p>
          <a:p>
            <a:pPr lvl="1" eaLnBrk="1" hangingPunct="1">
              <a:buFont typeface="Arial" pitchFamily="34" charset="0"/>
              <a:buChar char="•"/>
              <a:defRPr/>
            </a:pPr>
            <a:r>
              <a:rPr lang="en-US" sz="2600" dirty="0" smtClean="0">
                <a:ea typeface="Gulim" pitchFamily="34" charset="-127"/>
              </a:rPr>
              <a:t>What question did the jailor have? (29-30)</a:t>
            </a:r>
          </a:p>
          <a:p>
            <a:pPr eaLnBrk="1" hangingPunct="1">
              <a:buFont typeface="Arial" pitchFamily="34" charset="0"/>
              <a:buChar char="•"/>
              <a:defRPr/>
            </a:pPr>
            <a:r>
              <a:rPr lang="en-US" sz="2800" dirty="0" smtClean="0">
                <a:ea typeface="Gulim" pitchFamily="34" charset="-127"/>
              </a:rPr>
              <a:t>What was their response?</a:t>
            </a:r>
            <a:r>
              <a:rPr lang="en-US" sz="3600" dirty="0" smtClean="0">
                <a:ea typeface="Gulim" pitchFamily="34" charset="-127"/>
              </a:rPr>
              <a:t> </a:t>
            </a:r>
            <a:r>
              <a:rPr lang="en-US" sz="2800" dirty="0" smtClean="0">
                <a:ea typeface="Gulim" pitchFamily="34" charset="-127"/>
              </a:rPr>
              <a:t>(31)</a:t>
            </a:r>
          </a:p>
          <a:p>
            <a:pPr lvl="1" eaLnBrk="1" hangingPunct="1">
              <a:buFont typeface="Arial" pitchFamily="34" charset="0"/>
              <a:buChar char="•"/>
              <a:defRPr/>
            </a:pPr>
            <a:r>
              <a:rPr lang="en-US" sz="2600" dirty="0" smtClean="0">
                <a:ea typeface="Gulim" pitchFamily="34" charset="-127"/>
              </a:rPr>
              <a:t>How did they further explain this response? </a:t>
            </a:r>
            <a:r>
              <a:rPr lang="en-US" sz="2400" dirty="0" smtClean="0">
                <a:ea typeface="Gulim" pitchFamily="34" charset="-127"/>
              </a:rPr>
              <a:t>(32)</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How did the jailor show his regard for them?</a:t>
            </a:r>
          </a:p>
          <a:p>
            <a:pPr lvl="1" eaLnBrk="1" hangingPunct="1">
              <a:buFont typeface="Arial" pitchFamily="34" charset="0"/>
              <a:buChar char="•"/>
              <a:defRPr/>
            </a:pPr>
            <a:r>
              <a:rPr lang="en-US" sz="2600" dirty="0" smtClean="0">
                <a:ea typeface="Gulim" pitchFamily="34" charset="-127"/>
              </a:rPr>
              <a:t>What command did he obey? (33)</a:t>
            </a:r>
          </a:p>
          <a:p>
            <a:pPr lvl="1" eaLnBrk="1" hangingPunct="1">
              <a:buFont typeface="Arial" pitchFamily="34" charset="0"/>
              <a:buChar char="•"/>
              <a:defRPr/>
            </a:pPr>
            <a:r>
              <a:rPr lang="en-US" sz="2600" dirty="0" smtClean="0">
                <a:ea typeface="Gulim" pitchFamily="34" charset="-127"/>
              </a:rPr>
              <a:t>Who else obeyed? (33)</a:t>
            </a:r>
          </a:p>
        </p:txBody>
      </p:sp>
    </p:spTree>
    <p:extLst>
      <p:ext uri="{BB962C8B-B14F-4D97-AF65-F5344CB8AC3E}">
        <p14:creationId xmlns:p14="http://schemas.microsoft.com/office/powerpoint/2010/main" val="58854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16:36-40 – The Magistrates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Why so anxious to release Paul? (36)</a:t>
            </a:r>
          </a:p>
          <a:p>
            <a:pPr lvl="1" eaLnBrk="1" hangingPunct="1">
              <a:buFont typeface="Arial" pitchFamily="34" charset="0"/>
              <a:buChar char="•"/>
              <a:defRPr/>
            </a:pPr>
            <a:r>
              <a:rPr lang="en-US" sz="2600" dirty="0" smtClean="0">
                <a:ea typeface="Gulim" pitchFamily="34" charset="-127"/>
              </a:rPr>
              <a:t>Where were Paul and Silas at this point? (40)</a:t>
            </a:r>
          </a:p>
          <a:p>
            <a:pPr lvl="1" eaLnBrk="1" hangingPunct="1">
              <a:buFont typeface="Arial" pitchFamily="34" charset="0"/>
              <a:buChar char="•"/>
              <a:defRPr/>
            </a:pPr>
            <a:r>
              <a:rPr lang="en-US" sz="2600" dirty="0" smtClean="0">
                <a:ea typeface="Gulim" pitchFamily="34" charset="-127"/>
              </a:rPr>
              <a:t>Why wouldn’t Paul just leave? (37)</a:t>
            </a:r>
            <a:endParaRPr lang="en-US" sz="2600" dirty="0">
              <a:ea typeface="Gulim" pitchFamily="34" charset="-127"/>
            </a:endParaRPr>
          </a:p>
          <a:p>
            <a:pPr lvl="1" eaLnBrk="1" hangingPunct="1">
              <a:buFont typeface="Arial" pitchFamily="34" charset="0"/>
              <a:buChar char="•"/>
              <a:defRPr/>
            </a:pPr>
            <a:r>
              <a:rPr lang="en-US" sz="2600" dirty="0" smtClean="0">
                <a:ea typeface="Gulim" pitchFamily="34" charset="-127"/>
              </a:rPr>
              <a:t>Did they originally know they were Romans? </a:t>
            </a:r>
            <a:r>
              <a:rPr lang="en-US" dirty="0" smtClean="0">
                <a:ea typeface="Gulim" pitchFamily="34" charset="-127"/>
              </a:rPr>
              <a:t>(37)</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What reaction when they found out? (38)</a:t>
            </a:r>
          </a:p>
          <a:p>
            <a:pPr eaLnBrk="1" hangingPunct="1">
              <a:buFont typeface="Arial" pitchFamily="34" charset="0"/>
              <a:buChar char="•"/>
              <a:defRPr/>
            </a:pPr>
            <a:r>
              <a:rPr lang="en-US" sz="2800" dirty="0" smtClean="0">
                <a:ea typeface="Gulim" pitchFamily="34" charset="-127"/>
              </a:rPr>
              <a:t>What did the magistrates do then?</a:t>
            </a:r>
            <a:r>
              <a:rPr lang="en-US" sz="3600" dirty="0" smtClean="0">
                <a:ea typeface="Gulim" pitchFamily="34" charset="-127"/>
              </a:rPr>
              <a:t> </a:t>
            </a:r>
            <a:r>
              <a:rPr lang="en-US" sz="2800" dirty="0" smtClean="0">
                <a:ea typeface="Gulim" pitchFamily="34" charset="-127"/>
              </a:rPr>
              <a:t>(39)</a:t>
            </a:r>
          </a:p>
          <a:p>
            <a:pPr lvl="1" eaLnBrk="1" hangingPunct="1">
              <a:buFont typeface="Arial" pitchFamily="34" charset="0"/>
              <a:buChar char="•"/>
              <a:defRPr/>
            </a:pPr>
            <a:r>
              <a:rPr lang="en-US" sz="2600" dirty="0" smtClean="0">
                <a:ea typeface="Gulim" pitchFamily="34" charset="-127"/>
              </a:rPr>
              <a:t>Did they leave immediately? </a:t>
            </a:r>
            <a:r>
              <a:rPr lang="en-US" sz="2400" dirty="0" smtClean="0">
                <a:ea typeface="Gulim" pitchFamily="34" charset="-127"/>
              </a:rPr>
              <a:t>(40)</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What did they do before leaving? (40)</a:t>
            </a:r>
          </a:p>
        </p:txBody>
      </p:sp>
    </p:spTree>
    <p:extLst>
      <p:ext uri="{BB962C8B-B14F-4D97-AF65-F5344CB8AC3E}">
        <p14:creationId xmlns:p14="http://schemas.microsoft.com/office/powerpoint/2010/main" val="196816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871478"/>
            <a:ext cx="8153400" cy="3200876"/>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1400" b="1" kern="0" dirty="0" smtClean="0">
                <a:solidFill>
                  <a:srgbClr val="FFFFFF"/>
                </a:solidFill>
                <a:effectLst>
                  <a:outerShdw blurRad="38100" dist="38100" dir="2700000" algn="tl">
                    <a:srgbClr val="000000"/>
                  </a:outerShdw>
                </a:effectLst>
                <a:ea typeface="Gulim" pitchFamily="34" charset="-127"/>
                <a:cs typeface="+mj-cs"/>
              </a:rPr>
              <a:t>.</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4400" b="1" kern="0" dirty="0" smtClean="0">
                <a:solidFill>
                  <a:srgbClr val="FFFFFF"/>
                </a:solidFill>
                <a:effectLst>
                  <a:outerShdw blurRad="38100" dist="38100" dir="2700000" algn="tl">
                    <a:srgbClr val="000000"/>
                  </a:outerShdw>
                </a:effectLst>
                <a:ea typeface="Gulim" pitchFamily="34" charset="-127"/>
                <a:cs typeface="+mj-cs"/>
              </a:rPr>
              <a:t>Chapter 17</a:t>
            </a:r>
          </a:p>
          <a:p>
            <a:pPr algn="ctr"/>
            <a:endParaRPr lang="en-US" sz="2400" dirty="0"/>
          </a:p>
        </p:txBody>
      </p:sp>
    </p:spTree>
    <p:extLst>
      <p:ext uri="{BB962C8B-B14F-4D97-AF65-F5344CB8AC3E}">
        <p14:creationId xmlns:p14="http://schemas.microsoft.com/office/powerpoint/2010/main" val="369999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97" t="15592" r="27267" b="28972"/>
          <a:stretch/>
        </p:blipFill>
        <p:spPr>
          <a:xfrm>
            <a:off x="1828799" y="-1"/>
            <a:ext cx="7239001" cy="6882983"/>
          </a:xfrm>
          <a:prstGeom prst="rect">
            <a:avLst/>
          </a:prstGeom>
        </p:spPr>
      </p:pic>
      <p:cxnSp>
        <p:nvCxnSpPr>
          <p:cNvPr id="10" name="Straight Arrow Connector 9"/>
          <p:cNvCxnSpPr/>
          <p:nvPr/>
        </p:nvCxnSpPr>
        <p:spPr bwMode="auto">
          <a:xfrm flipH="1">
            <a:off x="609602" y="6629400"/>
            <a:ext cx="761998" cy="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H="1">
            <a:off x="2667000" y="533400"/>
            <a:ext cx="457200" cy="5334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2000071"/>
            <a:ext cx="4572000" cy="2308324"/>
          </a:xfrm>
          <a:prstGeom prst="rect">
            <a:avLst/>
          </a:prstGeom>
          <a:ln>
            <a:noFill/>
          </a:ln>
        </p:spPr>
        <p:txBody>
          <a:bodyPr>
            <a:spAutoFit/>
          </a:bodyPr>
          <a:lstStyle/>
          <a:p>
            <a:r>
              <a:rPr lang="en-US" b="1" dirty="0" smtClean="0">
                <a:solidFill>
                  <a:schemeClr val="bg1"/>
                </a:solidFill>
              </a:rPr>
              <a:t>Travel to</a:t>
            </a:r>
          </a:p>
          <a:p>
            <a:r>
              <a:rPr lang="en-US" b="1" dirty="0" smtClean="0">
                <a:solidFill>
                  <a:schemeClr val="bg1"/>
                </a:solidFill>
              </a:rPr>
              <a:t>Thessalonica</a:t>
            </a:r>
          </a:p>
          <a:p>
            <a:endParaRPr lang="en-US" b="1" dirty="0">
              <a:solidFill>
                <a:schemeClr val="bg1"/>
              </a:solidFill>
            </a:endParaRPr>
          </a:p>
          <a:p>
            <a:r>
              <a:rPr lang="en-US" b="1" dirty="0" smtClean="0">
                <a:solidFill>
                  <a:schemeClr val="bg1"/>
                </a:solidFill>
              </a:rPr>
              <a:t>Acts 17:1</a:t>
            </a:r>
          </a:p>
          <a:p>
            <a:r>
              <a:rPr lang="en-US" b="1" dirty="0" err="1" smtClean="0">
                <a:solidFill>
                  <a:schemeClr val="bg1"/>
                </a:solidFill>
              </a:rPr>
              <a:t>Amphipolis</a:t>
            </a:r>
            <a:endParaRPr lang="en-US" b="1" dirty="0" smtClean="0">
              <a:solidFill>
                <a:schemeClr val="bg1"/>
              </a:solidFill>
            </a:endParaRPr>
          </a:p>
          <a:p>
            <a:r>
              <a:rPr lang="en-US" b="1" dirty="0" err="1" smtClean="0">
                <a:solidFill>
                  <a:schemeClr val="bg1"/>
                </a:solidFill>
              </a:rPr>
              <a:t>Apollonia</a:t>
            </a:r>
            <a:endParaRPr lang="en-US" b="1" dirty="0" smtClean="0">
              <a:solidFill>
                <a:schemeClr val="bg1"/>
              </a:solidFill>
            </a:endParaRPr>
          </a:p>
          <a:p>
            <a:r>
              <a:rPr lang="en-US" b="1" dirty="0" smtClean="0">
                <a:solidFill>
                  <a:schemeClr val="bg1"/>
                </a:solidFill>
              </a:rPr>
              <a:t>Thessalonica</a:t>
            </a:r>
          </a:p>
          <a:p>
            <a:endParaRPr lang="en-US" b="1" dirty="0">
              <a:solidFill>
                <a:schemeClr val="bg1"/>
              </a:solidFill>
            </a:endParaRPr>
          </a:p>
        </p:txBody>
      </p:sp>
      <p:cxnSp>
        <p:nvCxnSpPr>
          <p:cNvPr id="12" name="Straight Arrow Connector 11"/>
          <p:cNvCxnSpPr/>
          <p:nvPr/>
        </p:nvCxnSpPr>
        <p:spPr bwMode="auto">
          <a:xfrm flipH="1" flipV="1">
            <a:off x="3810000" y="1371600"/>
            <a:ext cx="228600" cy="4572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H="1">
            <a:off x="3657600" y="0"/>
            <a:ext cx="228600" cy="6096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707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17:1-10 – Thessalonica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Was Luke with them at this point? (1)</a:t>
            </a:r>
          </a:p>
          <a:p>
            <a:pPr eaLnBrk="1" hangingPunct="1">
              <a:buFont typeface="Arial" pitchFamily="34" charset="0"/>
              <a:buChar char="•"/>
              <a:defRPr/>
            </a:pPr>
            <a:r>
              <a:rPr lang="en-US" sz="2800" dirty="0" smtClean="0">
                <a:ea typeface="Gulim" pitchFamily="34" charset="-127"/>
              </a:rPr>
              <a:t>What was Paul’s custom? (2)</a:t>
            </a:r>
          </a:p>
          <a:p>
            <a:pPr lvl="1" eaLnBrk="1" hangingPunct="1">
              <a:buFont typeface="Arial" pitchFamily="34" charset="0"/>
              <a:buChar char="•"/>
              <a:defRPr/>
            </a:pPr>
            <a:r>
              <a:rPr lang="en-US" sz="2600" dirty="0" smtClean="0">
                <a:ea typeface="Gulim" pitchFamily="34" charset="-127"/>
              </a:rPr>
              <a:t>What was the basis of his reasoning? (2)</a:t>
            </a:r>
          </a:p>
          <a:p>
            <a:pPr lvl="1" eaLnBrk="1" hangingPunct="1">
              <a:buFont typeface="Arial" pitchFamily="34" charset="0"/>
              <a:buChar char="•"/>
              <a:defRPr/>
            </a:pPr>
            <a:r>
              <a:rPr lang="en-US" sz="2600" dirty="0" smtClean="0">
                <a:ea typeface="Gulim" pitchFamily="34" charset="-127"/>
              </a:rPr>
              <a:t>What was his emphasis? (3)</a:t>
            </a:r>
            <a:endParaRPr lang="en-US" sz="2600" dirty="0">
              <a:ea typeface="Gulim" pitchFamily="34" charset="-127"/>
            </a:endParaRPr>
          </a:p>
          <a:p>
            <a:pPr lvl="1" eaLnBrk="1" hangingPunct="1">
              <a:buFont typeface="Arial" pitchFamily="34" charset="0"/>
              <a:buChar char="•"/>
              <a:defRPr/>
            </a:pPr>
            <a:r>
              <a:rPr lang="en-US" sz="2600" dirty="0" smtClean="0">
                <a:ea typeface="Gulim" pitchFamily="34" charset="-127"/>
              </a:rPr>
              <a:t>Who were persuaded? (4)</a:t>
            </a:r>
          </a:p>
          <a:p>
            <a:pPr lvl="1" eaLnBrk="1" hangingPunct="1">
              <a:buFont typeface="Arial" pitchFamily="34" charset="0"/>
              <a:buChar char="•"/>
              <a:defRPr/>
            </a:pPr>
            <a:r>
              <a:rPr lang="en-US" sz="2600" dirty="0" smtClean="0">
                <a:ea typeface="Gulim" pitchFamily="34" charset="-127"/>
              </a:rPr>
              <a:t>In this context, what is a “devout Greek?” (4)</a:t>
            </a:r>
          </a:p>
          <a:p>
            <a:pPr lvl="1" eaLnBrk="1" hangingPunct="1">
              <a:buFont typeface="Arial" pitchFamily="34" charset="0"/>
              <a:buChar char="•"/>
              <a:defRPr/>
            </a:pPr>
            <a:r>
              <a:rPr lang="en-US" sz="2600" dirty="0" smtClean="0">
                <a:ea typeface="Gulim" pitchFamily="34" charset="-127"/>
              </a:rPr>
              <a:t>Were there many women converts?</a:t>
            </a:r>
          </a:p>
          <a:p>
            <a:pPr eaLnBrk="1" hangingPunct="1">
              <a:buFont typeface="Arial" pitchFamily="34" charset="0"/>
              <a:buChar char="•"/>
              <a:defRPr/>
            </a:pPr>
            <a:r>
              <a:rPr lang="en-US" sz="2800" dirty="0" smtClean="0">
                <a:ea typeface="Gulim" pitchFamily="34" charset="-127"/>
              </a:rPr>
              <a:t>What was the response of “the Jews?”</a:t>
            </a:r>
            <a:r>
              <a:rPr lang="en-US" sz="3600" dirty="0" smtClean="0">
                <a:ea typeface="Gulim" pitchFamily="34" charset="-127"/>
              </a:rPr>
              <a:t> </a:t>
            </a:r>
            <a:r>
              <a:rPr lang="en-US" dirty="0" smtClean="0">
                <a:ea typeface="Gulim" pitchFamily="34" charset="-127"/>
              </a:rPr>
              <a:t>(</a:t>
            </a:r>
            <a:r>
              <a:rPr lang="en-US" dirty="0">
                <a:ea typeface="Gulim" pitchFamily="34" charset="-127"/>
              </a:rPr>
              <a:t>5</a:t>
            </a:r>
            <a:r>
              <a:rPr lang="en-US" dirty="0" smtClean="0">
                <a:ea typeface="Gulim" pitchFamily="34" charset="-127"/>
              </a:rPr>
              <a:t>)</a:t>
            </a:r>
            <a:endParaRPr lang="en-US" sz="2800" dirty="0" smtClean="0">
              <a:ea typeface="Gulim" pitchFamily="34" charset="-127"/>
            </a:endParaRPr>
          </a:p>
          <a:p>
            <a:pPr lvl="1" eaLnBrk="1" hangingPunct="1">
              <a:buFont typeface="Arial" pitchFamily="34" charset="0"/>
              <a:buChar char="•"/>
              <a:defRPr/>
            </a:pPr>
            <a:r>
              <a:rPr lang="en-US" sz="2600" dirty="0" smtClean="0">
                <a:ea typeface="Gulim" pitchFamily="34" charset="-127"/>
              </a:rPr>
              <a:t>How did they oppose Paul and Silas? </a:t>
            </a:r>
            <a:r>
              <a:rPr lang="en-US" sz="2400" dirty="0" smtClean="0">
                <a:ea typeface="Gulim" pitchFamily="34" charset="-127"/>
              </a:rPr>
              <a:t>(5)</a:t>
            </a:r>
          </a:p>
          <a:p>
            <a:pPr lvl="1" eaLnBrk="1" hangingPunct="1">
              <a:buFont typeface="Arial" pitchFamily="34" charset="0"/>
              <a:buChar char="•"/>
              <a:defRPr/>
            </a:pPr>
            <a:r>
              <a:rPr lang="en-US" sz="2400" dirty="0" smtClean="0">
                <a:ea typeface="Gulim" pitchFamily="34" charset="-127"/>
              </a:rPr>
              <a:t>How had they “turned the world upside down?” (6)</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Why did they attack Jason? (5-7,9)  Rom 16:21</a:t>
            </a:r>
          </a:p>
          <a:p>
            <a:pPr lvl="1" eaLnBrk="1" hangingPunct="1">
              <a:buFont typeface="Arial" pitchFamily="34" charset="0"/>
              <a:buChar char="•"/>
              <a:defRPr/>
            </a:pPr>
            <a:r>
              <a:rPr lang="en-US" sz="2600" dirty="0" smtClean="0">
                <a:ea typeface="Gulim" pitchFamily="34" charset="-127"/>
              </a:rPr>
              <a:t>How did the brethren help? (9, 10)</a:t>
            </a:r>
          </a:p>
        </p:txBody>
      </p:sp>
    </p:spTree>
    <p:extLst>
      <p:ext uri="{BB962C8B-B14F-4D97-AF65-F5344CB8AC3E}">
        <p14:creationId xmlns:p14="http://schemas.microsoft.com/office/powerpoint/2010/main" val="203112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97" t="15592" r="27267" b="28972"/>
          <a:stretch/>
        </p:blipFill>
        <p:spPr>
          <a:xfrm>
            <a:off x="1828799" y="-1"/>
            <a:ext cx="7239001" cy="6882983"/>
          </a:xfrm>
          <a:prstGeom prst="rect">
            <a:avLst/>
          </a:prstGeom>
        </p:spPr>
      </p:pic>
      <p:cxnSp>
        <p:nvCxnSpPr>
          <p:cNvPr id="10" name="Straight Arrow Connector 9"/>
          <p:cNvCxnSpPr/>
          <p:nvPr/>
        </p:nvCxnSpPr>
        <p:spPr bwMode="auto">
          <a:xfrm flipH="1">
            <a:off x="2667000" y="457200"/>
            <a:ext cx="457199" cy="6096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a:off x="457200" y="1255931"/>
            <a:ext cx="1403929" cy="39469"/>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2000071"/>
            <a:ext cx="4572000" cy="1200329"/>
          </a:xfrm>
          <a:prstGeom prst="rect">
            <a:avLst/>
          </a:prstGeom>
          <a:ln>
            <a:noFill/>
          </a:ln>
        </p:spPr>
        <p:txBody>
          <a:bodyPr>
            <a:spAutoFit/>
          </a:bodyPr>
          <a:lstStyle/>
          <a:p>
            <a:r>
              <a:rPr lang="en-US" b="1" dirty="0" smtClean="0">
                <a:solidFill>
                  <a:schemeClr val="bg1"/>
                </a:solidFill>
              </a:rPr>
              <a:t>Travel to</a:t>
            </a:r>
          </a:p>
          <a:p>
            <a:r>
              <a:rPr lang="en-US" b="1" dirty="0" smtClean="0">
                <a:solidFill>
                  <a:schemeClr val="bg1"/>
                </a:solidFill>
              </a:rPr>
              <a:t>Berea</a:t>
            </a:r>
          </a:p>
          <a:p>
            <a:endParaRPr lang="en-US" b="1" dirty="0">
              <a:solidFill>
                <a:schemeClr val="bg1"/>
              </a:solidFill>
            </a:endParaRPr>
          </a:p>
          <a:p>
            <a:r>
              <a:rPr lang="en-US" b="1" dirty="0" smtClean="0">
                <a:solidFill>
                  <a:schemeClr val="bg1"/>
                </a:solidFill>
              </a:rPr>
              <a:t>Acts 17:10</a:t>
            </a:r>
            <a:endParaRPr lang="en-US" b="1" dirty="0">
              <a:solidFill>
                <a:schemeClr val="bg1"/>
              </a:solidFill>
            </a:endParaRPr>
          </a:p>
        </p:txBody>
      </p:sp>
      <p:cxnSp>
        <p:nvCxnSpPr>
          <p:cNvPr id="12" name="Straight Arrow Connector 11"/>
          <p:cNvCxnSpPr/>
          <p:nvPr/>
        </p:nvCxnSpPr>
        <p:spPr bwMode="auto">
          <a:xfrm>
            <a:off x="457200" y="6477000"/>
            <a:ext cx="990600" cy="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V="1">
            <a:off x="685800" y="6225064"/>
            <a:ext cx="348671" cy="23336"/>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376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17:11-15 – Berea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Where did they go directly? (10)</a:t>
            </a:r>
          </a:p>
          <a:p>
            <a:pPr eaLnBrk="1" hangingPunct="1">
              <a:buFont typeface="Arial" pitchFamily="34" charset="0"/>
              <a:buChar char="•"/>
              <a:defRPr/>
            </a:pPr>
            <a:r>
              <a:rPr lang="en-US" sz="2800" dirty="0" smtClean="0">
                <a:ea typeface="Gulim" pitchFamily="34" charset="-127"/>
              </a:rPr>
              <a:t>What is said of the Berean Jews? (11)</a:t>
            </a:r>
          </a:p>
          <a:p>
            <a:pPr lvl="1" eaLnBrk="1" hangingPunct="1">
              <a:buFont typeface="Arial" pitchFamily="34" charset="0"/>
              <a:buChar char="•"/>
              <a:defRPr/>
            </a:pPr>
            <a:r>
              <a:rPr lang="en-US" sz="2600" dirty="0" smtClean="0">
                <a:ea typeface="Gulim" pitchFamily="34" charset="-127"/>
              </a:rPr>
              <a:t>Whose teachings were they checking?</a:t>
            </a:r>
          </a:p>
          <a:p>
            <a:pPr lvl="1" eaLnBrk="1" hangingPunct="1">
              <a:buFont typeface="Arial" pitchFamily="34" charset="0"/>
              <a:buChar char="•"/>
              <a:defRPr/>
            </a:pPr>
            <a:r>
              <a:rPr lang="en-US" sz="2600" dirty="0" smtClean="0">
                <a:ea typeface="Gulim" pitchFamily="34" charset="-127"/>
              </a:rPr>
              <a:t>How did they verify Paul’s teachings? (11)  </a:t>
            </a:r>
            <a:endParaRPr lang="en-US" sz="2600" dirty="0">
              <a:ea typeface="Gulim" pitchFamily="34" charset="-127"/>
            </a:endParaRPr>
          </a:p>
          <a:p>
            <a:pPr lvl="1" eaLnBrk="1" hangingPunct="1">
              <a:buFont typeface="Arial" pitchFamily="34" charset="0"/>
              <a:buChar char="•"/>
              <a:defRPr/>
            </a:pPr>
            <a:r>
              <a:rPr lang="en-US" sz="2600" dirty="0" smtClean="0">
                <a:ea typeface="Gulim" pitchFamily="34" charset="-127"/>
              </a:rPr>
              <a:t>Might the whole synagogue be converted? (12)</a:t>
            </a:r>
          </a:p>
          <a:p>
            <a:pPr eaLnBrk="1" hangingPunct="1">
              <a:buFont typeface="Arial" pitchFamily="34" charset="0"/>
              <a:buChar char="•"/>
              <a:defRPr/>
            </a:pPr>
            <a:r>
              <a:rPr lang="en-US" sz="2800" dirty="0" smtClean="0">
                <a:ea typeface="Gulim" pitchFamily="34" charset="-127"/>
              </a:rPr>
              <a:t>Who stirred up the multitudes? (13)</a:t>
            </a:r>
          </a:p>
          <a:p>
            <a:pPr lvl="1" eaLnBrk="1" hangingPunct="1">
              <a:buFont typeface="Arial" pitchFamily="34" charset="0"/>
              <a:buChar char="•"/>
              <a:defRPr/>
            </a:pPr>
            <a:r>
              <a:rPr lang="en-US" sz="2600" dirty="0" smtClean="0">
                <a:ea typeface="Gulim" pitchFamily="34" charset="-127"/>
              </a:rPr>
              <a:t>What did the brethren think best? (14)</a:t>
            </a:r>
          </a:p>
          <a:p>
            <a:pPr lvl="1" eaLnBrk="1" hangingPunct="1">
              <a:buFont typeface="Arial" pitchFamily="34" charset="0"/>
              <a:buChar char="•"/>
              <a:defRPr/>
            </a:pPr>
            <a:r>
              <a:rPr lang="en-US" sz="2600" dirty="0" smtClean="0">
                <a:ea typeface="Gulim" pitchFamily="34" charset="-127"/>
              </a:rPr>
              <a:t>Who remained in Berea? (14)</a:t>
            </a:r>
            <a:endParaRPr lang="en-US" sz="2400" dirty="0" smtClean="0">
              <a:ea typeface="Gulim" pitchFamily="34" charset="-127"/>
            </a:endParaRPr>
          </a:p>
          <a:p>
            <a:pPr lvl="1" eaLnBrk="1" hangingPunct="1">
              <a:buFont typeface="Arial" pitchFamily="34" charset="0"/>
              <a:buChar char="•"/>
              <a:defRPr/>
            </a:pPr>
            <a:r>
              <a:rPr lang="en-US" sz="2600" dirty="0" smtClean="0">
                <a:ea typeface="Gulim" pitchFamily="34" charset="-127"/>
              </a:rPr>
              <a:t>Where did they take Paul? (15)</a:t>
            </a:r>
          </a:p>
          <a:p>
            <a:pPr lvl="1" eaLnBrk="1" hangingPunct="1">
              <a:buFont typeface="Arial" pitchFamily="34" charset="0"/>
              <a:buChar char="•"/>
              <a:defRPr/>
            </a:pPr>
            <a:r>
              <a:rPr lang="en-US" sz="2600" dirty="0" smtClean="0">
                <a:ea typeface="Gulim" pitchFamily="34" charset="-127"/>
              </a:rPr>
              <a:t>What commandment did he give to Silas and Timothy? (15)</a:t>
            </a:r>
          </a:p>
        </p:txBody>
      </p:sp>
    </p:spTree>
    <p:extLst>
      <p:ext uri="{BB962C8B-B14F-4D97-AF65-F5344CB8AC3E}">
        <p14:creationId xmlns:p14="http://schemas.microsoft.com/office/powerpoint/2010/main" val="16136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97" t="15592" r="27267" b="28972"/>
          <a:stretch/>
        </p:blipFill>
        <p:spPr>
          <a:xfrm>
            <a:off x="1828799" y="-1"/>
            <a:ext cx="7239001" cy="6882983"/>
          </a:xfrm>
          <a:prstGeom prst="rect">
            <a:avLst/>
          </a:prstGeom>
        </p:spPr>
      </p:pic>
      <p:cxnSp>
        <p:nvCxnSpPr>
          <p:cNvPr id="10" name="Straight Arrow Connector 9"/>
          <p:cNvCxnSpPr/>
          <p:nvPr/>
        </p:nvCxnSpPr>
        <p:spPr bwMode="auto">
          <a:xfrm flipH="1">
            <a:off x="3429000" y="2590800"/>
            <a:ext cx="457199" cy="6096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a:off x="457200" y="1255931"/>
            <a:ext cx="1403929" cy="39469"/>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2000071"/>
            <a:ext cx="4572000" cy="1200329"/>
          </a:xfrm>
          <a:prstGeom prst="rect">
            <a:avLst/>
          </a:prstGeom>
          <a:ln>
            <a:noFill/>
          </a:ln>
        </p:spPr>
        <p:txBody>
          <a:bodyPr>
            <a:spAutoFit/>
          </a:bodyPr>
          <a:lstStyle/>
          <a:p>
            <a:r>
              <a:rPr lang="en-US" b="1" dirty="0" smtClean="0">
                <a:solidFill>
                  <a:schemeClr val="bg1"/>
                </a:solidFill>
              </a:rPr>
              <a:t>Travel to</a:t>
            </a:r>
          </a:p>
          <a:p>
            <a:r>
              <a:rPr lang="en-US" b="1" dirty="0" smtClean="0">
                <a:solidFill>
                  <a:schemeClr val="bg1"/>
                </a:solidFill>
              </a:rPr>
              <a:t>Athens</a:t>
            </a:r>
          </a:p>
          <a:p>
            <a:endParaRPr lang="en-US" b="1" dirty="0">
              <a:solidFill>
                <a:schemeClr val="bg1"/>
              </a:solidFill>
            </a:endParaRPr>
          </a:p>
          <a:p>
            <a:r>
              <a:rPr lang="en-US" b="1" dirty="0" smtClean="0">
                <a:solidFill>
                  <a:schemeClr val="bg1"/>
                </a:solidFill>
              </a:rPr>
              <a:t>Acts 17:15</a:t>
            </a:r>
          </a:p>
        </p:txBody>
      </p:sp>
      <p:cxnSp>
        <p:nvCxnSpPr>
          <p:cNvPr id="12" name="Straight Arrow Connector 11"/>
          <p:cNvCxnSpPr/>
          <p:nvPr/>
        </p:nvCxnSpPr>
        <p:spPr bwMode="auto">
          <a:xfrm>
            <a:off x="457200" y="6477000"/>
            <a:ext cx="990600" cy="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V="1">
            <a:off x="685800" y="6225064"/>
            <a:ext cx="348671" cy="23336"/>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807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15:40-16:1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did Antioch “commend” as they went forth? (40) </a:t>
            </a:r>
          </a:p>
          <a:p>
            <a:pPr eaLnBrk="1" hangingPunct="1">
              <a:buFont typeface="Arial" pitchFamily="34" charset="0"/>
              <a:buChar char="•"/>
              <a:defRPr/>
            </a:pPr>
            <a:endParaRPr lang="en-US" sz="2800" dirty="0">
              <a:ea typeface="Gulim" pitchFamily="34" charset="-127"/>
            </a:endParaRPr>
          </a:p>
          <a:p>
            <a:pPr eaLnBrk="1" hangingPunct="1">
              <a:buFont typeface="Arial" pitchFamily="34" charset="0"/>
              <a:buChar char="•"/>
              <a:defRPr/>
            </a:pPr>
            <a:r>
              <a:rPr lang="en-US" sz="2800" dirty="0" smtClean="0">
                <a:ea typeface="Gulim" pitchFamily="34" charset="-127"/>
              </a:rPr>
              <a:t>To what city did they arrive in 16:1?</a:t>
            </a:r>
          </a:p>
          <a:p>
            <a:pPr eaLnBrk="1" hangingPunct="1">
              <a:buFont typeface="Arial" pitchFamily="34" charset="0"/>
              <a:buChar char="•"/>
              <a:defRPr/>
            </a:pPr>
            <a:endParaRPr lang="en-US" sz="2800" dirty="0">
              <a:ea typeface="Gulim" pitchFamily="34" charset="-127"/>
            </a:endParaRPr>
          </a:p>
          <a:p>
            <a:pPr eaLnBrk="1" hangingPunct="1">
              <a:buFont typeface="Arial" pitchFamily="34" charset="0"/>
              <a:buChar char="•"/>
              <a:defRPr/>
            </a:pPr>
            <a:r>
              <a:rPr lang="en-US" sz="2800" dirty="0" smtClean="0">
                <a:ea typeface="Gulim" pitchFamily="34" charset="-127"/>
              </a:rPr>
              <a:t>What had happened at </a:t>
            </a:r>
            <a:r>
              <a:rPr lang="en-US" sz="2800" dirty="0" err="1" smtClean="0">
                <a:ea typeface="Gulim" pitchFamily="34" charset="-127"/>
              </a:rPr>
              <a:t>Lystra</a:t>
            </a:r>
            <a:r>
              <a:rPr lang="en-US" sz="2800" dirty="0" smtClean="0">
                <a:ea typeface="Gulim" pitchFamily="34" charset="-127"/>
              </a:rPr>
              <a:t> in Paul’s first missionary journey (Acts 14:19-20)</a:t>
            </a:r>
          </a:p>
        </p:txBody>
      </p:sp>
    </p:spTree>
    <p:extLst>
      <p:ext uri="{BB962C8B-B14F-4D97-AF65-F5344CB8AC3E}">
        <p14:creationId xmlns:p14="http://schemas.microsoft.com/office/powerpoint/2010/main" val="2767362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17:16-21 – Athens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provoked Paul in Athens? (16)</a:t>
            </a:r>
          </a:p>
          <a:p>
            <a:pPr lvl="1" eaLnBrk="1" hangingPunct="1">
              <a:buFont typeface="Arial" pitchFamily="34" charset="0"/>
              <a:buChar char="•"/>
              <a:defRPr/>
            </a:pPr>
            <a:r>
              <a:rPr lang="en-US" sz="2600" dirty="0" smtClean="0">
                <a:ea typeface="Gulim" pitchFamily="34" charset="-127"/>
              </a:rPr>
              <a:t>Where did he reason? (17)</a:t>
            </a:r>
          </a:p>
          <a:p>
            <a:pPr lvl="2" eaLnBrk="1" hangingPunct="1">
              <a:buFont typeface="Arial" pitchFamily="34" charset="0"/>
              <a:buChar char="•"/>
              <a:defRPr/>
            </a:pPr>
            <a:r>
              <a:rPr lang="en-US" sz="2400" dirty="0" smtClean="0">
                <a:ea typeface="Gulim" pitchFamily="34" charset="-127"/>
              </a:rPr>
              <a:t>With Jews?   With Gentiles?</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What is a Stoic?  Epicurean?</a:t>
            </a:r>
          </a:p>
          <a:p>
            <a:pPr lvl="1" eaLnBrk="1" hangingPunct="1">
              <a:buFont typeface="Arial" pitchFamily="34" charset="0"/>
              <a:buChar char="•"/>
              <a:defRPr/>
            </a:pPr>
            <a:r>
              <a:rPr lang="en-US" sz="2600" dirty="0" smtClean="0">
                <a:ea typeface="Gulim" pitchFamily="34" charset="-127"/>
              </a:rPr>
              <a:t>What was their impression of Paul? (18,20)</a:t>
            </a:r>
          </a:p>
          <a:p>
            <a:pPr lvl="1" eaLnBrk="1" hangingPunct="1">
              <a:buFont typeface="Arial" pitchFamily="34" charset="0"/>
              <a:buChar char="•"/>
              <a:defRPr/>
            </a:pPr>
            <a:r>
              <a:rPr lang="en-US" sz="2600" dirty="0" smtClean="0">
                <a:ea typeface="Gulim" pitchFamily="34" charset="-127"/>
              </a:rPr>
              <a:t>Why did they want to hear him? (21)</a:t>
            </a:r>
          </a:p>
        </p:txBody>
      </p:sp>
    </p:spTree>
    <p:extLst>
      <p:ext uri="{BB962C8B-B14F-4D97-AF65-F5344CB8AC3E}">
        <p14:creationId xmlns:p14="http://schemas.microsoft.com/office/powerpoint/2010/main" val="8199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fade">
                                      <p:cBhvr>
                                        <p:cTn id="15" dur="500"/>
                                        <p:tgtEl>
                                          <p:spTgt spid="71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fade">
                                      <p:cBhvr>
                                        <p:cTn id="20" dur="500"/>
                                        <p:tgtEl>
                                          <p:spTgt spid="717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fade">
                                      <p:cBhvr>
                                        <p:cTn id="25" dur="500"/>
                                        <p:tgtEl>
                                          <p:spTgt spid="717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71">
                                            <p:txEl>
                                              <p:pRg st="5" end="5"/>
                                            </p:txEl>
                                          </p:spTgt>
                                        </p:tgtEl>
                                        <p:attrNameLst>
                                          <p:attrName>style.visibility</p:attrName>
                                        </p:attrNameLst>
                                      </p:cBhvr>
                                      <p:to>
                                        <p:strVal val="visible"/>
                                      </p:to>
                                    </p:set>
                                    <p:animEffect transition="in" filter="fade">
                                      <p:cBhvr>
                                        <p:cTn id="30"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17:22-28 – Athens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How did Paul start his sermon? (22)</a:t>
            </a:r>
          </a:p>
          <a:p>
            <a:pPr lvl="1" eaLnBrk="1" hangingPunct="1">
              <a:buFont typeface="Arial" pitchFamily="34" charset="0"/>
              <a:buChar char="•"/>
              <a:defRPr/>
            </a:pPr>
            <a:r>
              <a:rPr lang="en-US" sz="2600" dirty="0" smtClean="0">
                <a:ea typeface="Gulim" pitchFamily="34" charset="-127"/>
              </a:rPr>
              <a:t>Was he being critical or complimentary? (22)</a:t>
            </a:r>
          </a:p>
          <a:p>
            <a:pPr lvl="1" eaLnBrk="1" hangingPunct="1">
              <a:buFont typeface="Arial" pitchFamily="34" charset="0"/>
              <a:buChar char="•"/>
              <a:defRPr/>
            </a:pPr>
            <a:r>
              <a:rPr lang="en-US" sz="2600" dirty="0" smtClean="0">
                <a:ea typeface="Gulim" pitchFamily="34" charset="-127"/>
              </a:rPr>
              <a:t>How did Paul relate Christ to them? (23)</a:t>
            </a:r>
          </a:p>
          <a:p>
            <a:pPr eaLnBrk="1" hangingPunct="1">
              <a:buFont typeface="Arial" pitchFamily="34" charset="0"/>
              <a:buChar char="•"/>
              <a:defRPr/>
            </a:pPr>
            <a:r>
              <a:rPr lang="en-US" sz="2800" dirty="0" smtClean="0">
                <a:ea typeface="Gulim" pitchFamily="34" charset="-127"/>
              </a:rPr>
              <a:t>What term subtly criticizes idolatry? (24)</a:t>
            </a:r>
          </a:p>
          <a:p>
            <a:pPr lvl="1" eaLnBrk="1" hangingPunct="1">
              <a:buFont typeface="Arial" pitchFamily="34" charset="0"/>
              <a:buChar char="•"/>
              <a:defRPr/>
            </a:pPr>
            <a:r>
              <a:rPr lang="en-US" sz="2600" dirty="0" smtClean="0">
                <a:ea typeface="Gulim" pitchFamily="34" charset="-127"/>
              </a:rPr>
              <a:t>“… men’s hands …” (24 and 25)</a:t>
            </a:r>
          </a:p>
          <a:p>
            <a:pPr lvl="1" eaLnBrk="1" hangingPunct="1">
              <a:buFont typeface="Arial" pitchFamily="34" charset="0"/>
              <a:buChar char="•"/>
              <a:defRPr/>
            </a:pPr>
            <a:r>
              <a:rPr lang="en-US" sz="2600" dirty="0" smtClean="0">
                <a:ea typeface="Gulim" pitchFamily="34" charset="-127"/>
              </a:rPr>
              <a:t>What was revolutionary to them in verse 25?</a:t>
            </a:r>
          </a:p>
          <a:p>
            <a:pPr lvl="1" eaLnBrk="1" hangingPunct="1">
              <a:buFont typeface="Arial" pitchFamily="34" charset="0"/>
              <a:buChar char="•"/>
              <a:defRPr/>
            </a:pPr>
            <a:r>
              <a:rPr lang="en-US" sz="2600" dirty="0" smtClean="0">
                <a:ea typeface="Gulim" pitchFamily="34" charset="-127"/>
              </a:rPr>
              <a:t>What was revolutionary to them in verse 26?</a:t>
            </a:r>
          </a:p>
          <a:p>
            <a:pPr lvl="2" eaLnBrk="1" hangingPunct="1">
              <a:buFont typeface="Arial" pitchFamily="34" charset="0"/>
              <a:buChar char="•"/>
              <a:defRPr/>
            </a:pPr>
            <a:r>
              <a:rPr lang="en-US" sz="2400" dirty="0" smtClean="0">
                <a:ea typeface="Gulim" pitchFamily="34" charset="-127"/>
              </a:rPr>
              <a:t>Would this make all men equal before God?</a:t>
            </a:r>
          </a:p>
          <a:p>
            <a:pPr lvl="1" eaLnBrk="1" hangingPunct="1">
              <a:buFont typeface="Arial" pitchFamily="34" charset="0"/>
              <a:buChar char="•"/>
              <a:defRPr/>
            </a:pPr>
            <a:r>
              <a:rPr lang="en-US" sz="2600" dirty="0" smtClean="0">
                <a:ea typeface="Gulim" pitchFamily="34" charset="-127"/>
              </a:rPr>
              <a:t>For what purpose did God create them? (27)</a:t>
            </a:r>
          </a:p>
          <a:p>
            <a:pPr lvl="2" eaLnBrk="1" hangingPunct="1">
              <a:buFont typeface="Arial" pitchFamily="34" charset="0"/>
              <a:buChar char="•"/>
              <a:defRPr/>
            </a:pPr>
            <a:r>
              <a:rPr lang="en-US" sz="2400" dirty="0" smtClean="0">
                <a:ea typeface="Gulim" pitchFamily="34" charset="-127"/>
              </a:rPr>
              <a:t>Not far – we </a:t>
            </a:r>
            <a:r>
              <a:rPr lang="en-US" sz="2400" b="1" dirty="0" smtClean="0">
                <a:ea typeface="Gulim" pitchFamily="34" charset="-127"/>
              </a:rPr>
              <a:t>CAN</a:t>
            </a:r>
            <a:r>
              <a:rPr lang="en-US" sz="2400" dirty="0" smtClean="0">
                <a:ea typeface="Gulim" pitchFamily="34" charset="-127"/>
              </a:rPr>
              <a:t> find him</a:t>
            </a:r>
          </a:p>
          <a:p>
            <a:pPr lvl="1" eaLnBrk="1" hangingPunct="1">
              <a:buFont typeface="Arial" pitchFamily="34" charset="0"/>
              <a:buChar char="•"/>
              <a:defRPr/>
            </a:pPr>
            <a:r>
              <a:rPr lang="en-US" sz="2600" dirty="0" smtClean="0">
                <a:ea typeface="Gulim" pitchFamily="34" charset="-127"/>
              </a:rPr>
              <a:t>How did he express dependency on God? </a:t>
            </a:r>
            <a:r>
              <a:rPr lang="en-US" sz="2400" dirty="0" smtClean="0">
                <a:ea typeface="Gulim" pitchFamily="34" charset="-127"/>
              </a:rPr>
              <a:t>(28)</a:t>
            </a:r>
          </a:p>
          <a:p>
            <a:pPr lvl="2" eaLnBrk="1" hangingPunct="1">
              <a:buFont typeface="Arial" pitchFamily="34" charset="0"/>
              <a:buChar char="•"/>
              <a:defRPr/>
            </a:pPr>
            <a:r>
              <a:rPr lang="en-US" sz="2400" dirty="0" smtClean="0">
                <a:ea typeface="Gulim" pitchFamily="34" charset="-127"/>
              </a:rPr>
              <a:t>Did this mean all that this poet said was true?</a:t>
            </a:r>
            <a:endParaRPr lang="en-US" sz="2600" dirty="0" smtClean="0">
              <a:ea typeface="Gulim" pitchFamily="34" charset="-127"/>
            </a:endParaRPr>
          </a:p>
        </p:txBody>
      </p:sp>
    </p:spTree>
    <p:extLst>
      <p:ext uri="{BB962C8B-B14F-4D97-AF65-F5344CB8AC3E}">
        <p14:creationId xmlns:p14="http://schemas.microsoft.com/office/powerpoint/2010/main" val="159607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17:29-34 – Athens Conversions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How did Paul argue against idolatry? (29)</a:t>
            </a:r>
          </a:p>
          <a:p>
            <a:pPr eaLnBrk="1" hangingPunct="1">
              <a:buFont typeface="Arial" pitchFamily="34" charset="0"/>
              <a:buChar char="•"/>
              <a:defRPr/>
            </a:pPr>
            <a:r>
              <a:rPr lang="en-US" sz="2800" dirty="0" smtClean="0">
                <a:ea typeface="Gulim" pitchFamily="34" charset="-127"/>
              </a:rPr>
              <a:t>What did he urge them to do? (30)</a:t>
            </a:r>
          </a:p>
          <a:p>
            <a:pPr lvl="1" eaLnBrk="1" hangingPunct="1">
              <a:buFont typeface="Arial" pitchFamily="34" charset="0"/>
              <a:buChar char="•"/>
              <a:defRPr/>
            </a:pPr>
            <a:r>
              <a:rPr lang="en-US" sz="2600" dirty="0" smtClean="0">
                <a:ea typeface="Gulim" pitchFamily="34" charset="-127"/>
              </a:rPr>
              <a:t>What should they recognize to be sin?</a:t>
            </a:r>
          </a:p>
          <a:p>
            <a:pPr lvl="1" eaLnBrk="1" hangingPunct="1">
              <a:buFont typeface="Arial" pitchFamily="34" charset="0"/>
              <a:buChar char="•"/>
              <a:defRPr/>
            </a:pPr>
            <a:r>
              <a:rPr lang="en-US" sz="2600" dirty="0" smtClean="0">
                <a:ea typeface="Gulim" pitchFamily="34" charset="-127"/>
              </a:rPr>
              <a:t>What did he warn them about? (31)</a:t>
            </a:r>
          </a:p>
          <a:p>
            <a:pPr eaLnBrk="1" hangingPunct="1">
              <a:buFont typeface="Arial" pitchFamily="34" charset="0"/>
              <a:buChar char="•"/>
              <a:defRPr/>
            </a:pPr>
            <a:r>
              <a:rPr lang="en-US" sz="2800" dirty="0" smtClean="0">
                <a:ea typeface="Gulim" pitchFamily="34" charset="-127"/>
              </a:rPr>
              <a:t>What caused them to mock? (32)</a:t>
            </a:r>
          </a:p>
          <a:p>
            <a:pPr lvl="1" eaLnBrk="1" hangingPunct="1">
              <a:buFont typeface="Arial" pitchFamily="34" charset="0"/>
              <a:buChar char="•"/>
              <a:defRPr/>
            </a:pPr>
            <a:r>
              <a:rPr lang="en-US" sz="2600" dirty="0" smtClean="0">
                <a:ea typeface="Gulim" pitchFamily="34" charset="-127"/>
              </a:rPr>
              <a:t>We know WHEN they mocked, and</a:t>
            </a:r>
          </a:p>
          <a:p>
            <a:pPr lvl="1" eaLnBrk="1" hangingPunct="1">
              <a:buFont typeface="Arial" pitchFamily="34" charset="0"/>
              <a:buChar char="•"/>
              <a:defRPr/>
            </a:pPr>
            <a:r>
              <a:rPr lang="en-US" sz="2600" dirty="0" smtClean="0">
                <a:ea typeface="Gulim" pitchFamily="34" charset="-127"/>
              </a:rPr>
              <a:t>Probably WHAT they mocked about</a:t>
            </a:r>
          </a:p>
          <a:p>
            <a:pPr lvl="1" eaLnBrk="1" hangingPunct="1">
              <a:buFont typeface="Arial" pitchFamily="34" charset="0"/>
              <a:buChar char="•"/>
              <a:defRPr/>
            </a:pPr>
            <a:r>
              <a:rPr lang="en-US" sz="2600" dirty="0" smtClean="0">
                <a:ea typeface="Gulim" pitchFamily="34" charset="-127"/>
              </a:rPr>
              <a:t>But do we know why?  Read 31 again.</a:t>
            </a:r>
          </a:p>
          <a:p>
            <a:pPr eaLnBrk="1" hangingPunct="1">
              <a:buFont typeface="Arial" pitchFamily="34" charset="0"/>
              <a:buChar char="•"/>
              <a:defRPr/>
            </a:pPr>
            <a:r>
              <a:rPr lang="en-US" sz="2800" dirty="0" smtClean="0">
                <a:ea typeface="Gulim" pitchFamily="34" charset="-127"/>
              </a:rPr>
              <a:t>What did Paul do at this point?</a:t>
            </a:r>
          </a:p>
          <a:p>
            <a:pPr lvl="1" eaLnBrk="1" hangingPunct="1">
              <a:buFont typeface="Arial" pitchFamily="34" charset="0"/>
              <a:buChar char="•"/>
              <a:defRPr/>
            </a:pPr>
            <a:r>
              <a:rPr lang="en-US" sz="2600" dirty="0" smtClean="0">
                <a:ea typeface="Gulim" pitchFamily="34" charset="-127"/>
              </a:rPr>
              <a:t>Did everyone reject Paul’s teachings?</a:t>
            </a:r>
          </a:p>
          <a:p>
            <a:pPr lvl="1" eaLnBrk="1" hangingPunct="1">
              <a:buFont typeface="Arial" pitchFamily="34" charset="0"/>
              <a:buChar char="•"/>
              <a:defRPr/>
            </a:pPr>
            <a:r>
              <a:rPr lang="en-US" sz="2600" dirty="0" smtClean="0">
                <a:ea typeface="Gulim" pitchFamily="34" charset="-127"/>
              </a:rPr>
              <a:t>Noteworthy what they tolerated before mocking</a:t>
            </a:r>
          </a:p>
        </p:txBody>
      </p:sp>
    </p:spTree>
    <p:extLst>
      <p:ext uri="{BB962C8B-B14F-4D97-AF65-F5344CB8AC3E}">
        <p14:creationId xmlns:p14="http://schemas.microsoft.com/office/powerpoint/2010/main" val="216894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871478"/>
            <a:ext cx="8153400" cy="3200876"/>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1400" b="1" kern="0" dirty="0" smtClean="0">
                <a:solidFill>
                  <a:srgbClr val="FFFFFF"/>
                </a:solidFill>
                <a:effectLst>
                  <a:outerShdw blurRad="38100" dist="38100" dir="2700000" algn="tl">
                    <a:srgbClr val="000000"/>
                  </a:outerShdw>
                </a:effectLst>
                <a:ea typeface="Gulim" pitchFamily="34" charset="-127"/>
                <a:cs typeface="+mj-cs"/>
              </a:rPr>
              <a:t>.</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4400" b="1" kern="0" smtClean="0">
                <a:solidFill>
                  <a:srgbClr val="FFFFFF"/>
                </a:solidFill>
                <a:effectLst>
                  <a:outerShdw blurRad="38100" dist="38100" dir="2700000" algn="tl">
                    <a:srgbClr val="000000"/>
                  </a:outerShdw>
                </a:effectLst>
                <a:ea typeface="Gulim" pitchFamily="34" charset="-127"/>
                <a:cs typeface="+mj-cs"/>
              </a:rPr>
              <a:t>Chapter 18</a:t>
            </a:r>
            <a:endParaRPr lang="en-US" altLang="en-US" sz="4400" b="1" kern="0" dirty="0" smtClean="0">
              <a:solidFill>
                <a:srgbClr val="FFFFFF"/>
              </a:solidFill>
              <a:effectLst>
                <a:outerShdw blurRad="38100" dist="38100" dir="2700000" algn="tl">
                  <a:srgbClr val="000000"/>
                </a:outerShdw>
              </a:effectLst>
              <a:ea typeface="Gulim" pitchFamily="34" charset="-127"/>
              <a:cs typeface="+mj-cs"/>
            </a:endParaRPr>
          </a:p>
          <a:p>
            <a:pPr algn="ctr"/>
            <a:endParaRPr lang="en-US" sz="2400" dirty="0"/>
          </a:p>
        </p:txBody>
      </p:sp>
    </p:spTree>
    <p:extLst>
      <p:ext uri="{BB962C8B-B14F-4D97-AF65-F5344CB8AC3E}">
        <p14:creationId xmlns:p14="http://schemas.microsoft.com/office/powerpoint/2010/main" val="1605217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97" t="15592" r="27267" b="28972"/>
          <a:stretch/>
        </p:blipFill>
        <p:spPr>
          <a:xfrm>
            <a:off x="1828799" y="-1"/>
            <a:ext cx="7239001" cy="6882983"/>
          </a:xfrm>
          <a:prstGeom prst="rect">
            <a:avLst/>
          </a:prstGeom>
        </p:spPr>
      </p:pic>
      <p:cxnSp>
        <p:nvCxnSpPr>
          <p:cNvPr id="10" name="Straight Arrow Connector 9"/>
          <p:cNvCxnSpPr/>
          <p:nvPr/>
        </p:nvCxnSpPr>
        <p:spPr bwMode="auto">
          <a:xfrm flipH="1">
            <a:off x="3429000" y="2590800"/>
            <a:ext cx="457199" cy="6096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V="1">
            <a:off x="1828799" y="3352800"/>
            <a:ext cx="533402" cy="6858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2000071"/>
            <a:ext cx="4572000" cy="1200329"/>
          </a:xfrm>
          <a:prstGeom prst="rect">
            <a:avLst/>
          </a:prstGeom>
          <a:ln>
            <a:noFill/>
          </a:ln>
        </p:spPr>
        <p:txBody>
          <a:bodyPr>
            <a:spAutoFit/>
          </a:bodyPr>
          <a:lstStyle/>
          <a:p>
            <a:r>
              <a:rPr lang="en-US" b="1" dirty="0" smtClean="0">
                <a:solidFill>
                  <a:schemeClr val="bg1"/>
                </a:solidFill>
              </a:rPr>
              <a:t>Travel to</a:t>
            </a:r>
          </a:p>
          <a:p>
            <a:r>
              <a:rPr lang="en-US" b="1" dirty="0" smtClean="0">
                <a:solidFill>
                  <a:schemeClr val="bg1"/>
                </a:solidFill>
              </a:rPr>
              <a:t>Corinth</a:t>
            </a:r>
          </a:p>
          <a:p>
            <a:endParaRPr lang="en-US" b="1" dirty="0">
              <a:solidFill>
                <a:schemeClr val="bg1"/>
              </a:solidFill>
            </a:endParaRPr>
          </a:p>
          <a:p>
            <a:r>
              <a:rPr lang="en-US" b="1" dirty="0" smtClean="0">
                <a:solidFill>
                  <a:schemeClr val="bg1"/>
                </a:solidFill>
              </a:rPr>
              <a:t>Acts 18:1</a:t>
            </a:r>
          </a:p>
        </p:txBody>
      </p:sp>
      <p:cxnSp>
        <p:nvCxnSpPr>
          <p:cNvPr id="12" name="Straight Arrow Connector 11"/>
          <p:cNvCxnSpPr/>
          <p:nvPr/>
        </p:nvCxnSpPr>
        <p:spPr bwMode="auto">
          <a:xfrm>
            <a:off x="457200" y="6477000"/>
            <a:ext cx="990600" cy="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V="1">
            <a:off x="685800" y="6225064"/>
            <a:ext cx="348671" cy="23336"/>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853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18:1-5 – Corinth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How was this departure different? (</a:t>
            </a:r>
            <a:r>
              <a:rPr lang="en-US" sz="2800" dirty="0">
                <a:ea typeface="Gulim" pitchFamily="34" charset="-127"/>
              </a:rPr>
              <a:t>1</a:t>
            </a:r>
            <a:r>
              <a:rPr lang="en-US" sz="2800" dirty="0" smtClean="0">
                <a:ea typeface="Gulim" pitchFamily="34" charset="-127"/>
              </a:rPr>
              <a:t>)</a:t>
            </a:r>
          </a:p>
          <a:p>
            <a:pPr eaLnBrk="1" hangingPunct="1">
              <a:buFont typeface="Arial" pitchFamily="34" charset="0"/>
              <a:buChar char="•"/>
              <a:defRPr/>
            </a:pPr>
            <a:r>
              <a:rPr lang="en-US" sz="2800" dirty="0" smtClean="0">
                <a:ea typeface="Gulim" pitchFamily="34" charset="-127"/>
              </a:rPr>
              <a:t>Who did he find at Corinth? (</a:t>
            </a:r>
            <a:r>
              <a:rPr lang="en-US" sz="2800" dirty="0">
                <a:ea typeface="Gulim" pitchFamily="34" charset="-127"/>
              </a:rPr>
              <a:t>2</a:t>
            </a:r>
            <a:r>
              <a:rPr lang="en-US" sz="2800" dirty="0" smtClean="0">
                <a:ea typeface="Gulim" pitchFamily="34" charset="-127"/>
              </a:rPr>
              <a:t>)</a:t>
            </a:r>
          </a:p>
          <a:p>
            <a:pPr lvl="1" eaLnBrk="1" hangingPunct="1">
              <a:buFont typeface="Arial" pitchFamily="34" charset="0"/>
              <a:buChar char="•"/>
              <a:defRPr/>
            </a:pPr>
            <a:r>
              <a:rPr lang="en-US" sz="2600" dirty="0" smtClean="0">
                <a:ea typeface="Gulim" pitchFamily="34" charset="-127"/>
              </a:rPr>
              <a:t>What religion/nationality were they? (2)</a:t>
            </a:r>
          </a:p>
          <a:p>
            <a:pPr lvl="1" eaLnBrk="1" hangingPunct="1">
              <a:buFont typeface="Arial" pitchFamily="34" charset="0"/>
              <a:buChar char="•"/>
              <a:defRPr/>
            </a:pPr>
            <a:r>
              <a:rPr lang="en-US" sz="2600" dirty="0" smtClean="0">
                <a:ea typeface="Gulim" pitchFamily="34" charset="-127"/>
              </a:rPr>
              <a:t>Why were they in Corinth? (2)</a:t>
            </a:r>
          </a:p>
          <a:p>
            <a:pPr lvl="1" eaLnBrk="1" hangingPunct="1">
              <a:buFont typeface="Arial" pitchFamily="34" charset="0"/>
              <a:buChar char="•"/>
              <a:defRPr/>
            </a:pPr>
            <a:r>
              <a:rPr lang="en-US" sz="2600" dirty="0" smtClean="0">
                <a:ea typeface="Gulim" pitchFamily="34" charset="-127"/>
              </a:rPr>
              <a:t>How does it seem like they met? (3)</a:t>
            </a:r>
          </a:p>
          <a:p>
            <a:pPr lvl="1" eaLnBrk="1" hangingPunct="1">
              <a:buFont typeface="Arial" pitchFamily="34" charset="0"/>
              <a:buChar char="•"/>
              <a:defRPr/>
            </a:pPr>
            <a:r>
              <a:rPr lang="en-US" sz="2600" dirty="0" smtClean="0">
                <a:ea typeface="Gulim" pitchFamily="34" charset="-127"/>
              </a:rPr>
              <a:t>Why would an apostle be making tents?</a:t>
            </a:r>
          </a:p>
          <a:p>
            <a:pPr lvl="2" eaLnBrk="1" hangingPunct="1">
              <a:buFont typeface="Arial" pitchFamily="34" charset="0"/>
              <a:buChar char="•"/>
              <a:defRPr/>
            </a:pPr>
            <a:r>
              <a:rPr lang="en-US" sz="2400" dirty="0" smtClean="0">
                <a:ea typeface="Gulim" pitchFamily="34" charset="-127"/>
              </a:rPr>
              <a:t>Acts 20:34; 2 </a:t>
            </a:r>
            <a:r>
              <a:rPr lang="en-US" sz="2400" dirty="0" err="1" smtClean="0">
                <a:ea typeface="Gulim" pitchFamily="34" charset="-127"/>
              </a:rPr>
              <a:t>Thes</a:t>
            </a:r>
            <a:r>
              <a:rPr lang="en-US" sz="2400" dirty="0" smtClean="0">
                <a:ea typeface="Gulim" pitchFamily="34" charset="-127"/>
              </a:rPr>
              <a:t>. 3:7-10</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Did it seem like he was successful?  With who?</a:t>
            </a:r>
          </a:p>
          <a:p>
            <a:pPr eaLnBrk="1" hangingPunct="1">
              <a:buFont typeface="Arial" pitchFamily="34" charset="0"/>
              <a:buChar char="•"/>
              <a:defRPr/>
            </a:pPr>
            <a:r>
              <a:rPr lang="en-US" sz="2800" dirty="0" smtClean="0">
                <a:ea typeface="Gulim" pitchFamily="34" charset="-127"/>
              </a:rPr>
              <a:t>Reasoning or testifying? (4-5)</a:t>
            </a:r>
          </a:p>
          <a:p>
            <a:pPr lvl="1" eaLnBrk="1" hangingPunct="1">
              <a:buFont typeface="Arial" pitchFamily="34" charset="0"/>
              <a:buChar char="•"/>
              <a:defRPr/>
            </a:pPr>
            <a:r>
              <a:rPr lang="en-US" sz="2600" dirty="0" smtClean="0">
                <a:ea typeface="Gulim" pitchFamily="34" charset="-127"/>
              </a:rPr>
              <a:t>What is the contrast between 4 and 5?</a:t>
            </a:r>
          </a:p>
          <a:p>
            <a:pPr lvl="1" eaLnBrk="1" hangingPunct="1">
              <a:buFont typeface="Arial" pitchFamily="34" charset="0"/>
              <a:buChar char="•"/>
              <a:defRPr/>
            </a:pPr>
            <a:r>
              <a:rPr lang="en-US" sz="2600" dirty="0" smtClean="0">
                <a:ea typeface="Gulim" pitchFamily="34" charset="-127"/>
              </a:rPr>
              <a:t>Who gave Paul courage to “testify?”</a:t>
            </a:r>
          </a:p>
          <a:p>
            <a:pPr lvl="1" eaLnBrk="1" hangingPunct="1">
              <a:buFont typeface="Arial" pitchFamily="34" charset="0"/>
              <a:buChar char="•"/>
              <a:defRPr/>
            </a:pPr>
            <a:r>
              <a:rPr lang="en-US" sz="2600" dirty="0" smtClean="0">
                <a:ea typeface="Gulim" pitchFamily="34" charset="-127"/>
              </a:rPr>
              <a:t>Did Paul get into any troubles “persuading?”</a:t>
            </a:r>
          </a:p>
        </p:txBody>
      </p:sp>
    </p:spTree>
    <p:extLst>
      <p:ext uri="{BB962C8B-B14F-4D97-AF65-F5344CB8AC3E}">
        <p14:creationId xmlns:p14="http://schemas.microsoft.com/office/powerpoint/2010/main" val="402007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18:6-13 – Resistance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opposed “themselves?” (6)</a:t>
            </a:r>
          </a:p>
          <a:p>
            <a:pPr lvl="1" eaLnBrk="1" hangingPunct="1">
              <a:buFont typeface="Arial" pitchFamily="34" charset="0"/>
              <a:buChar char="•"/>
              <a:defRPr/>
            </a:pPr>
            <a:r>
              <a:rPr lang="en-US" sz="2600" dirty="0" smtClean="0">
                <a:ea typeface="Gulim" pitchFamily="34" charset="-127"/>
              </a:rPr>
              <a:t>What did Paul say to them?</a:t>
            </a:r>
          </a:p>
          <a:p>
            <a:pPr lvl="1" eaLnBrk="1" hangingPunct="1">
              <a:buFont typeface="Arial" pitchFamily="34" charset="0"/>
              <a:buChar char="•"/>
              <a:defRPr/>
            </a:pPr>
            <a:r>
              <a:rPr lang="en-US" sz="2600" dirty="0" smtClean="0">
                <a:ea typeface="Gulim" pitchFamily="34" charset="-127"/>
              </a:rPr>
              <a:t>Did this include ALL of the Jews? (7-8)</a:t>
            </a:r>
          </a:p>
          <a:p>
            <a:pPr lvl="1" eaLnBrk="1" hangingPunct="1">
              <a:buFont typeface="Arial" pitchFamily="34" charset="0"/>
              <a:buChar char="•"/>
              <a:defRPr/>
            </a:pPr>
            <a:r>
              <a:rPr lang="en-US" sz="2600" dirty="0" smtClean="0">
                <a:ea typeface="Gulim" pitchFamily="34" charset="-127"/>
              </a:rPr>
              <a:t>Were both Jews and Gentiles baptized?</a:t>
            </a:r>
          </a:p>
          <a:p>
            <a:pPr eaLnBrk="1" hangingPunct="1">
              <a:buFont typeface="Arial" pitchFamily="34" charset="0"/>
              <a:buChar char="•"/>
              <a:defRPr/>
            </a:pPr>
            <a:r>
              <a:rPr lang="en-US" sz="2800" dirty="0" smtClean="0">
                <a:ea typeface="Gulim" pitchFamily="34" charset="-127"/>
              </a:rPr>
              <a:t>How did Jesus appear to Paul? (9)</a:t>
            </a:r>
          </a:p>
          <a:p>
            <a:pPr lvl="1" eaLnBrk="1" hangingPunct="1">
              <a:buFont typeface="Arial" pitchFamily="34" charset="0"/>
              <a:buChar char="•"/>
              <a:defRPr/>
            </a:pPr>
            <a:r>
              <a:rPr lang="en-US" sz="2600" dirty="0" smtClean="0">
                <a:ea typeface="Gulim" pitchFamily="34" charset="-127"/>
              </a:rPr>
              <a:t>What did He say? (9-10)</a:t>
            </a:r>
          </a:p>
          <a:p>
            <a:pPr lvl="1" eaLnBrk="1" hangingPunct="1">
              <a:buFont typeface="Arial" pitchFamily="34" charset="0"/>
              <a:buChar char="•"/>
              <a:defRPr/>
            </a:pPr>
            <a:r>
              <a:rPr lang="en-US" sz="2600" dirty="0" smtClean="0">
                <a:ea typeface="Gulim" pitchFamily="34" charset="-127"/>
              </a:rPr>
              <a:t>What are the implications? (5, 9)</a:t>
            </a:r>
          </a:p>
          <a:p>
            <a:pPr lvl="1" eaLnBrk="1" hangingPunct="1">
              <a:buFont typeface="Arial" pitchFamily="34" charset="0"/>
              <a:buChar char="•"/>
              <a:defRPr/>
            </a:pPr>
            <a:r>
              <a:rPr lang="en-US" sz="2600" dirty="0" smtClean="0">
                <a:ea typeface="Gulim" pitchFamily="34" charset="-127"/>
              </a:rPr>
              <a:t>Should we be concerned about our courage?</a:t>
            </a:r>
          </a:p>
          <a:p>
            <a:pPr eaLnBrk="1" hangingPunct="1">
              <a:buFont typeface="Arial" pitchFamily="34" charset="0"/>
              <a:buChar char="•"/>
              <a:defRPr/>
            </a:pPr>
            <a:r>
              <a:rPr lang="en-US" sz="2800" dirty="0" smtClean="0">
                <a:ea typeface="Gulim" pitchFamily="34" charset="-127"/>
              </a:rPr>
              <a:t>How long was Paul at Corinth? (11)</a:t>
            </a:r>
          </a:p>
          <a:p>
            <a:pPr lvl="1" eaLnBrk="1" hangingPunct="1">
              <a:buFont typeface="Arial" pitchFamily="34" charset="0"/>
              <a:buChar char="•"/>
              <a:defRPr/>
            </a:pPr>
            <a:r>
              <a:rPr lang="en-US" sz="2600" dirty="0" smtClean="0">
                <a:ea typeface="Gulim" pitchFamily="34" charset="-127"/>
              </a:rPr>
              <a:t>Who opposed Paul? (12)</a:t>
            </a:r>
          </a:p>
          <a:p>
            <a:pPr lvl="1" eaLnBrk="1" hangingPunct="1">
              <a:buFont typeface="Arial" pitchFamily="34" charset="0"/>
              <a:buChar char="•"/>
              <a:defRPr/>
            </a:pPr>
            <a:r>
              <a:rPr lang="en-US" sz="2600" dirty="0" smtClean="0">
                <a:ea typeface="Gulim" pitchFamily="34" charset="-127"/>
              </a:rPr>
              <a:t>What was the accusation? (13)</a:t>
            </a:r>
          </a:p>
        </p:txBody>
      </p:sp>
    </p:spTree>
    <p:extLst>
      <p:ext uri="{BB962C8B-B14F-4D97-AF65-F5344CB8AC3E}">
        <p14:creationId xmlns:p14="http://schemas.microsoft.com/office/powerpoint/2010/main" val="26080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18:14-18 – </a:t>
            </a:r>
            <a:r>
              <a:rPr lang="en-US" dirty="0" err="1" smtClean="0"/>
              <a:t>Gallio</a:t>
            </a:r>
            <a:r>
              <a:rPr lang="en-US" dirty="0" smtClean="0"/>
              <a:t>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Why would </a:t>
            </a:r>
            <a:r>
              <a:rPr lang="en-US" sz="2800" dirty="0" err="1" smtClean="0">
                <a:ea typeface="Gulim" pitchFamily="34" charset="-127"/>
              </a:rPr>
              <a:t>Gallio</a:t>
            </a:r>
            <a:r>
              <a:rPr lang="en-US" sz="2800" dirty="0" smtClean="0">
                <a:ea typeface="Gulim" pitchFamily="34" charset="-127"/>
              </a:rPr>
              <a:t> not hear the case (14)</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Did </a:t>
            </a:r>
            <a:r>
              <a:rPr lang="en-US" sz="2600" dirty="0" err="1" smtClean="0">
                <a:ea typeface="Gulim" pitchFamily="34" charset="-127"/>
              </a:rPr>
              <a:t>Gallio</a:t>
            </a:r>
            <a:r>
              <a:rPr lang="en-US" sz="2600" dirty="0" smtClean="0">
                <a:ea typeface="Gulim" pitchFamily="34" charset="-127"/>
              </a:rPr>
              <a:t> have any patience for the Jews? (16)</a:t>
            </a:r>
          </a:p>
          <a:p>
            <a:pPr lvl="1" eaLnBrk="1" hangingPunct="1">
              <a:buFont typeface="Arial" pitchFamily="34" charset="0"/>
              <a:buChar char="•"/>
              <a:defRPr/>
            </a:pPr>
            <a:r>
              <a:rPr lang="en-US" sz="2600" dirty="0" smtClean="0">
                <a:ea typeface="Gulim" pitchFamily="34" charset="-127"/>
              </a:rPr>
              <a:t>Did </a:t>
            </a:r>
            <a:r>
              <a:rPr lang="en-US" sz="2600" dirty="0" err="1" smtClean="0">
                <a:ea typeface="Gulim" pitchFamily="34" charset="-127"/>
              </a:rPr>
              <a:t>Gallio</a:t>
            </a:r>
            <a:r>
              <a:rPr lang="en-US" sz="2600" dirty="0" smtClean="0">
                <a:ea typeface="Gulim" pitchFamily="34" charset="-127"/>
              </a:rPr>
              <a:t> understand the real issue here? (17)</a:t>
            </a:r>
          </a:p>
          <a:p>
            <a:pPr lvl="2" eaLnBrk="1" hangingPunct="1">
              <a:buFont typeface="Arial" pitchFamily="34" charset="0"/>
              <a:buChar char="•"/>
              <a:defRPr/>
            </a:pPr>
            <a:r>
              <a:rPr lang="en-US" sz="2400" dirty="0" smtClean="0">
                <a:ea typeface="Gulim" pitchFamily="34" charset="-127"/>
              </a:rPr>
              <a:t>So, who beat up on </a:t>
            </a:r>
            <a:r>
              <a:rPr lang="en-US" sz="2400" dirty="0" err="1" smtClean="0">
                <a:ea typeface="Gulim" pitchFamily="34" charset="-127"/>
              </a:rPr>
              <a:t>Sosthenes</a:t>
            </a:r>
            <a:r>
              <a:rPr lang="en-US" sz="2400" dirty="0" smtClean="0">
                <a:ea typeface="Gulim" pitchFamily="34" charset="-127"/>
              </a:rPr>
              <a:t>? (17)</a:t>
            </a:r>
          </a:p>
          <a:p>
            <a:pPr lvl="2" eaLnBrk="1" hangingPunct="1">
              <a:buFont typeface="Arial" pitchFamily="34" charset="0"/>
              <a:buChar char="•"/>
              <a:defRPr/>
            </a:pPr>
            <a:r>
              <a:rPr lang="en-US" sz="2400" dirty="0" smtClean="0">
                <a:ea typeface="Gulim" pitchFamily="34" charset="-127"/>
              </a:rPr>
              <a:t>Why did </a:t>
            </a:r>
            <a:r>
              <a:rPr lang="en-US" sz="2400" dirty="0" err="1" smtClean="0">
                <a:ea typeface="Gulim" pitchFamily="34" charset="-127"/>
              </a:rPr>
              <a:t>Gallio</a:t>
            </a:r>
            <a:r>
              <a:rPr lang="en-US" sz="2400" dirty="0" smtClean="0">
                <a:ea typeface="Gulim" pitchFamily="34" charset="-127"/>
              </a:rPr>
              <a:t> allow this? (17)</a:t>
            </a:r>
          </a:p>
          <a:p>
            <a:pPr lvl="1" eaLnBrk="1" hangingPunct="1">
              <a:buFont typeface="Arial" pitchFamily="34" charset="0"/>
              <a:buChar char="•"/>
              <a:defRPr/>
            </a:pPr>
            <a:r>
              <a:rPr lang="en-US" sz="2600" dirty="0" smtClean="0">
                <a:ea typeface="Gulim" pitchFamily="34" charset="-127"/>
              </a:rPr>
              <a:t>Did any of this cause Paul to leave? (18)</a:t>
            </a:r>
          </a:p>
          <a:p>
            <a:pPr eaLnBrk="1" hangingPunct="1">
              <a:buFont typeface="Arial" pitchFamily="34" charset="0"/>
              <a:buChar char="•"/>
              <a:defRPr/>
            </a:pPr>
            <a:r>
              <a:rPr lang="en-US" sz="2800" dirty="0" smtClean="0">
                <a:ea typeface="Gulim" pitchFamily="34" charset="-127"/>
              </a:rPr>
              <a:t>Where did Paul intend to go? (18)</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Who went with him? (18)</a:t>
            </a:r>
          </a:p>
          <a:p>
            <a:pPr lvl="1" eaLnBrk="1" hangingPunct="1">
              <a:buFont typeface="Arial" pitchFamily="34" charset="0"/>
              <a:buChar char="•"/>
              <a:defRPr/>
            </a:pPr>
            <a:r>
              <a:rPr lang="en-US" sz="2600" dirty="0" smtClean="0">
                <a:ea typeface="Gulim" pitchFamily="34" charset="-127"/>
              </a:rPr>
              <a:t>Why did he shave his head?</a:t>
            </a:r>
          </a:p>
          <a:p>
            <a:pPr lvl="2" eaLnBrk="1" hangingPunct="1">
              <a:buFont typeface="Arial" pitchFamily="34" charset="0"/>
              <a:buChar char="•"/>
              <a:defRPr/>
            </a:pPr>
            <a:r>
              <a:rPr lang="en-US" sz="2400" dirty="0" smtClean="0">
                <a:ea typeface="Gulim" pitchFamily="34" charset="-127"/>
              </a:rPr>
              <a:t>What general principle does this demonstrate?</a:t>
            </a:r>
          </a:p>
          <a:p>
            <a:pPr lvl="2" eaLnBrk="1" hangingPunct="1">
              <a:buFont typeface="Arial" pitchFamily="34" charset="0"/>
              <a:buChar char="•"/>
              <a:defRPr/>
            </a:pPr>
            <a:r>
              <a:rPr lang="en-US" sz="2400" dirty="0" smtClean="0">
                <a:ea typeface="Gulim" pitchFamily="34" charset="-127"/>
              </a:rPr>
              <a:t>Romans 14; 1 Cor. 8, 9</a:t>
            </a:r>
            <a:endParaRPr lang="en-US" sz="2800" dirty="0" smtClean="0">
              <a:ea typeface="Gulim" pitchFamily="34" charset="-127"/>
            </a:endParaRPr>
          </a:p>
        </p:txBody>
      </p:sp>
    </p:spTree>
    <p:extLst>
      <p:ext uri="{BB962C8B-B14F-4D97-AF65-F5344CB8AC3E}">
        <p14:creationId xmlns:p14="http://schemas.microsoft.com/office/powerpoint/2010/main" val="24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97" t="15592" r="27267" b="28972"/>
          <a:stretch/>
        </p:blipFill>
        <p:spPr>
          <a:xfrm>
            <a:off x="1828799" y="-1"/>
            <a:ext cx="7239001" cy="6882983"/>
          </a:xfrm>
          <a:prstGeom prst="rect">
            <a:avLst/>
          </a:prstGeom>
        </p:spPr>
      </p:pic>
      <p:cxnSp>
        <p:nvCxnSpPr>
          <p:cNvPr id="10" name="Straight Arrow Connector 9"/>
          <p:cNvCxnSpPr/>
          <p:nvPr/>
        </p:nvCxnSpPr>
        <p:spPr bwMode="auto">
          <a:xfrm>
            <a:off x="4876800" y="2971800"/>
            <a:ext cx="304802" cy="6096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V="1">
            <a:off x="1828799" y="3352800"/>
            <a:ext cx="533402" cy="6858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2000071"/>
            <a:ext cx="4572000" cy="1200329"/>
          </a:xfrm>
          <a:prstGeom prst="rect">
            <a:avLst/>
          </a:prstGeom>
          <a:ln>
            <a:noFill/>
          </a:ln>
        </p:spPr>
        <p:txBody>
          <a:bodyPr>
            <a:spAutoFit/>
          </a:bodyPr>
          <a:lstStyle/>
          <a:p>
            <a:r>
              <a:rPr lang="en-US" b="1" dirty="0" smtClean="0">
                <a:solidFill>
                  <a:schemeClr val="bg1"/>
                </a:solidFill>
              </a:rPr>
              <a:t>Travel to</a:t>
            </a:r>
          </a:p>
          <a:p>
            <a:r>
              <a:rPr lang="en-US" b="1" dirty="0" smtClean="0">
                <a:solidFill>
                  <a:schemeClr val="bg1"/>
                </a:solidFill>
              </a:rPr>
              <a:t>Ephesus</a:t>
            </a:r>
          </a:p>
          <a:p>
            <a:endParaRPr lang="en-US" b="1" dirty="0">
              <a:solidFill>
                <a:schemeClr val="bg1"/>
              </a:solidFill>
            </a:endParaRPr>
          </a:p>
          <a:p>
            <a:r>
              <a:rPr lang="en-US" b="1" dirty="0" smtClean="0">
                <a:solidFill>
                  <a:schemeClr val="bg1"/>
                </a:solidFill>
              </a:rPr>
              <a:t>Acts 18:18-19</a:t>
            </a:r>
          </a:p>
        </p:txBody>
      </p:sp>
      <p:cxnSp>
        <p:nvCxnSpPr>
          <p:cNvPr id="12" name="Straight Arrow Connector 11"/>
          <p:cNvCxnSpPr/>
          <p:nvPr/>
        </p:nvCxnSpPr>
        <p:spPr bwMode="auto">
          <a:xfrm flipH="1">
            <a:off x="2514600" y="2076271"/>
            <a:ext cx="381000" cy="895529"/>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a:off x="6858000" y="5867400"/>
            <a:ext cx="1066800" cy="662464"/>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298301" y="5410200"/>
            <a:ext cx="2016899" cy="646331"/>
          </a:xfrm>
          <a:prstGeom prst="rect">
            <a:avLst/>
          </a:prstGeom>
          <a:noFill/>
        </p:spPr>
        <p:txBody>
          <a:bodyPr wrap="none" rtlCol="0">
            <a:spAutoFit/>
          </a:bodyPr>
          <a:lstStyle/>
          <a:p>
            <a:r>
              <a:rPr lang="en-US" b="1" dirty="0" smtClean="0">
                <a:solidFill>
                  <a:srgbClr val="00B050"/>
                </a:solidFill>
              </a:rPr>
              <a:t>Ultimate goal:</a:t>
            </a:r>
          </a:p>
          <a:p>
            <a:r>
              <a:rPr lang="en-US" b="1" dirty="0" smtClean="0">
                <a:solidFill>
                  <a:srgbClr val="00B050"/>
                </a:solidFill>
              </a:rPr>
              <a:t>Caesarea</a:t>
            </a:r>
            <a:endParaRPr lang="en-US" b="1" dirty="0">
              <a:solidFill>
                <a:srgbClr val="00B050"/>
              </a:solidFill>
            </a:endParaRPr>
          </a:p>
        </p:txBody>
      </p:sp>
    </p:spTree>
    <p:extLst>
      <p:ext uri="{BB962C8B-B14F-4D97-AF65-F5344CB8AC3E}">
        <p14:creationId xmlns:p14="http://schemas.microsoft.com/office/powerpoint/2010/main" val="4009639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18:19-22 – Ephesus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city did Paul go through? </a:t>
            </a:r>
            <a:r>
              <a:rPr lang="en-US" sz="1800" dirty="0" smtClean="0">
                <a:ea typeface="Gulim" pitchFamily="34" charset="-127"/>
              </a:rPr>
              <a:t>(19)</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Who did he leave at Ephesus? (19)</a:t>
            </a:r>
          </a:p>
          <a:p>
            <a:pPr lvl="1" eaLnBrk="1" hangingPunct="1">
              <a:buFont typeface="Arial" pitchFamily="34" charset="0"/>
              <a:buChar char="•"/>
              <a:defRPr/>
            </a:pPr>
            <a:r>
              <a:rPr lang="en-US" sz="2600" dirty="0" smtClean="0">
                <a:ea typeface="Gulim" pitchFamily="34" charset="-127"/>
              </a:rPr>
              <a:t>What did he do while there? (19)</a:t>
            </a:r>
          </a:p>
          <a:p>
            <a:pPr lvl="2" eaLnBrk="1" hangingPunct="1">
              <a:buFont typeface="Arial" pitchFamily="34" charset="0"/>
              <a:buChar char="•"/>
              <a:defRPr/>
            </a:pPr>
            <a:r>
              <a:rPr lang="en-US" sz="2400" dirty="0" smtClean="0">
                <a:ea typeface="Gulim" pitchFamily="34" charset="-127"/>
              </a:rPr>
              <a:t>How long did he stay? (20)</a:t>
            </a:r>
          </a:p>
          <a:p>
            <a:pPr lvl="2" eaLnBrk="1" hangingPunct="1">
              <a:buFont typeface="Arial" pitchFamily="34" charset="0"/>
              <a:buChar char="•"/>
              <a:defRPr/>
            </a:pPr>
            <a:r>
              <a:rPr lang="en-US" sz="2400" dirty="0" smtClean="0">
                <a:ea typeface="Gulim" pitchFamily="34" charset="-127"/>
              </a:rPr>
              <a:t>What did he pledge to them? (21)  </a:t>
            </a:r>
          </a:p>
          <a:p>
            <a:pPr lvl="3" eaLnBrk="1" hangingPunct="1">
              <a:buFont typeface="Arial" pitchFamily="34" charset="0"/>
              <a:buChar char="•"/>
              <a:defRPr/>
            </a:pPr>
            <a:r>
              <a:rPr lang="en-US" sz="2400" dirty="0" smtClean="0">
                <a:ea typeface="Gulim" pitchFamily="34" charset="-127"/>
              </a:rPr>
              <a:t>Acts 19; 20:31</a:t>
            </a:r>
            <a:endParaRPr lang="en-US" sz="2800" dirty="0">
              <a:ea typeface="Gulim" pitchFamily="34" charset="-127"/>
            </a:endParaRPr>
          </a:p>
          <a:p>
            <a:pPr lvl="3" eaLnBrk="1" hangingPunct="1">
              <a:buFont typeface="Arial" pitchFamily="34" charset="0"/>
              <a:buChar char="•"/>
              <a:defRPr/>
            </a:pPr>
            <a:r>
              <a:rPr lang="en-US" sz="2600" dirty="0" smtClean="0">
                <a:ea typeface="Gulim" pitchFamily="34" charset="-127"/>
              </a:rPr>
              <a:t>What seemed to be his hurry? (21)</a:t>
            </a:r>
          </a:p>
          <a:p>
            <a:pPr eaLnBrk="1" hangingPunct="1">
              <a:buFont typeface="Arial" pitchFamily="34" charset="0"/>
              <a:buChar char="•"/>
              <a:defRPr/>
            </a:pPr>
            <a:r>
              <a:rPr lang="en-US" sz="2800" dirty="0" smtClean="0">
                <a:ea typeface="Gulim" pitchFamily="34" charset="-127"/>
              </a:rPr>
              <a:t>Where did Paul go next? (22)</a:t>
            </a:r>
          </a:p>
          <a:p>
            <a:pPr lvl="1" eaLnBrk="1" hangingPunct="1">
              <a:buFont typeface="Arial" pitchFamily="34" charset="0"/>
              <a:buChar char="•"/>
              <a:defRPr/>
            </a:pPr>
            <a:r>
              <a:rPr lang="en-US" sz="2600" dirty="0" smtClean="0">
                <a:ea typeface="Gulim" pitchFamily="34" charset="-127"/>
              </a:rPr>
              <a:t>Typically what does “went up” mean?</a:t>
            </a:r>
          </a:p>
          <a:p>
            <a:pPr lvl="1" eaLnBrk="1" hangingPunct="1">
              <a:buFont typeface="Arial" pitchFamily="34" charset="0"/>
              <a:buChar char="•"/>
              <a:defRPr/>
            </a:pPr>
            <a:r>
              <a:rPr lang="en-US" sz="2600" dirty="0" smtClean="0">
                <a:ea typeface="Gulim" pitchFamily="34" charset="-127"/>
              </a:rPr>
              <a:t>What did Paul do at Jerusalem?</a:t>
            </a:r>
          </a:p>
          <a:p>
            <a:pPr lvl="1" eaLnBrk="1" hangingPunct="1">
              <a:buFont typeface="Arial" pitchFamily="34" charset="0"/>
              <a:buChar char="•"/>
              <a:defRPr/>
            </a:pPr>
            <a:r>
              <a:rPr lang="en-US" sz="2600" dirty="0" smtClean="0">
                <a:ea typeface="Gulim" pitchFamily="34" charset="-127"/>
              </a:rPr>
              <a:t>After Jerusalem, where did he go?</a:t>
            </a:r>
          </a:p>
        </p:txBody>
      </p:sp>
    </p:spTree>
    <p:extLst>
      <p:ext uri="{BB962C8B-B14F-4D97-AF65-F5344CB8AC3E}">
        <p14:creationId xmlns:p14="http://schemas.microsoft.com/office/powerpoint/2010/main" val="35145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615" t="30884" r="29432" b="10812"/>
          <a:stretch/>
        </p:blipFill>
        <p:spPr>
          <a:xfrm>
            <a:off x="1605196" y="18174"/>
            <a:ext cx="6776804" cy="6889750"/>
          </a:xfrm>
          <a:prstGeom prst="rect">
            <a:avLst/>
          </a:prstGeom>
        </p:spPr>
      </p:pic>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0" name="Straight Arrow Connector 9"/>
          <p:cNvCxnSpPr/>
          <p:nvPr/>
        </p:nvCxnSpPr>
        <p:spPr bwMode="auto">
          <a:xfrm flipH="1">
            <a:off x="5867400" y="1676400"/>
            <a:ext cx="952500" cy="1295400"/>
          </a:xfrm>
          <a:prstGeom prst="straightConnector1">
            <a:avLst/>
          </a:prstGeom>
          <a:ln w="57150">
            <a:solidFill>
              <a:srgbClr val="00206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0" y="609600"/>
            <a:ext cx="1568058" cy="2862322"/>
          </a:xfrm>
          <a:prstGeom prst="rect">
            <a:avLst/>
          </a:prstGeom>
          <a:noFill/>
        </p:spPr>
        <p:txBody>
          <a:bodyPr wrap="none" rtlCol="0">
            <a:spAutoFit/>
          </a:bodyPr>
          <a:lstStyle/>
          <a:p>
            <a:r>
              <a:rPr lang="en-US" b="1" dirty="0" smtClean="0">
                <a:solidFill>
                  <a:schemeClr val="bg1"/>
                </a:solidFill>
              </a:rPr>
              <a:t>Acts 15:41</a:t>
            </a:r>
          </a:p>
          <a:p>
            <a:r>
              <a:rPr lang="en-US" b="1" dirty="0" smtClean="0">
                <a:solidFill>
                  <a:schemeClr val="bg1"/>
                </a:solidFill>
              </a:rPr>
              <a:t>Syria &amp;</a:t>
            </a:r>
            <a:endParaRPr lang="en-US" b="1" dirty="0">
              <a:solidFill>
                <a:schemeClr val="bg1"/>
              </a:solidFill>
            </a:endParaRPr>
          </a:p>
          <a:p>
            <a:r>
              <a:rPr lang="en-US" b="1" dirty="0" smtClean="0">
                <a:solidFill>
                  <a:schemeClr val="bg1"/>
                </a:solidFill>
              </a:rPr>
              <a:t>Cilicia</a:t>
            </a:r>
          </a:p>
          <a:p>
            <a:endParaRPr lang="en-US" b="1" dirty="0" smtClean="0">
              <a:solidFill>
                <a:schemeClr val="bg1"/>
              </a:solidFill>
            </a:endParaRPr>
          </a:p>
          <a:p>
            <a:r>
              <a:rPr lang="en-US" b="1" dirty="0" smtClean="0">
                <a:solidFill>
                  <a:schemeClr val="bg1"/>
                </a:solidFill>
              </a:rPr>
              <a:t>16:1-2</a:t>
            </a:r>
          </a:p>
          <a:p>
            <a:r>
              <a:rPr lang="en-US" b="1" dirty="0" smtClean="0">
                <a:solidFill>
                  <a:schemeClr val="bg1"/>
                </a:solidFill>
              </a:rPr>
              <a:t>Derby</a:t>
            </a:r>
          </a:p>
          <a:p>
            <a:r>
              <a:rPr lang="en-US" b="1" dirty="0" err="1" smtClean="0">
                <a:solidFill>
                  <a:schemeClr val="bg1"/>
                </a:solidFill>
              </a:rPr>
              <a:t>Lystra</a:t>
            </a:r>
            <a:endParaRPr lang="en-US" b="1" dirty="0" smtClean="0">
              <a:solidFill>
                <a:schemeClr val="bg1"/>
              </a:solidFill>
            </a:endParaRPr>
          </a:p>
          <a:p>
            <a:r>
              <a:rPr lang="en-US" b="1" dirty="0" err="1" smtClean="0">
                <a:solidFill>
                  <a:schemeClr val="bg1"/>
                </a:solidFill>
              </a:rPr>
              <a:t>Iconium</a:t>
            </a:r>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p:txBody>
      </p:sp>
      <p:cxnSp>
        <p:nvCxnSpPr>
          <p:cNvPr id="7" name="Straight Arrow Connector 6"/>
          <p:cNvCxnSpPr/>
          <p:nvPr/>
        </p:nvCxnSpPr>
        <p:spPr bwMode="auto">
          <a:xfrm flipH="1" flipV="1">
            <a:off x="7924800" y="4114800"/>
            <a:ext cx="152400" cy="5334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bwMode="auto">
          <a:xfrm flipH="1" flipV="1">
            <a:off x="6477000" y="3505200"/>
            <a:ext cx="1600200" cy="11430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661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615" t="15592" r="27266" b="9856"/>
          <a:stretch/>
        </p:blipFill>
        <p:spPr>
          <a:xfrm>
            <a:off x="2180491" y="14749"/>
            <a:ext cx="5439509" cy="6843251"/>
          </a:xfrm>
          <a:prstGeom prst="rect">
            <a:avLst/>
          </a:prstGeom>
        </p:spPr>
      </p:pic>
      <p:cxnSp>
        <p:nvCxnSpPr>
          <p:cNvPr id="10" name="Straight Arrow Connector 9"/>
          <p:cNvCxnSpPr/>
          <p:nvPr/>
        </p:nvCxnSpPr>
        <p:spPr bwMode="auto">
          <a:xfrm flipH="1" flipV="1">
            <a:off x="6248400" y="6629400"/>
            <a:ext cx="990600" cy="1524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H="1">
            <a:off x="7315200" y="3657600"/>
            <a:ext cx="914398" cy="1524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2000071"/>
            <a:ext cx="4572000" cy="2031325"/>
          </a:xfrm>
          <a:prstGeom prst="rect">
            <a:avLst/>
          </a:prstGeom>
          <a:ln>
            <a:noFill/>
          </a:ln>
        </p:spPr>
        <p:txBody>
          <a:bodyPr>
            <a:spAutoFit/>
          </a:bodyPr>
          <a:lstStyle/>
          <a:p>
            <a:endParaRPr lang="en-US" b="1" dirty="0" smtClean="0">
              <a:solidFill>
                <a:schemeClr val="bg1"/>
              </a:solidFill>
            </a:endParaRPr>
          </a:p>
          <a:p>
            <a:endParaRPr lang="en-US" b="1" dirty="0">
              <a:solidFill>
                <a:schemeClr val="bg1"/>
              </a:solidFill>
            </a:endParaRPr>
          </a:p>
          <a:p>
            <a:r>
              <a:rPr lang="en-US" b="1" dirty="0" smtClean="0">
                <a:solidFill>
                  <a:schemeClr val="bg1"/>
                </a:solidFill>
              </a:rPr>
              <a:t>Acts 18:22</a:t>
            </a:r>
          </a:p>
          <a:p>
            <a:r>
              <a:rPr lang="en-US" b="1" dirty="0" smtClean="0">
                <a:solidFill>
                  <a:schemeClr val="bg1"/>
                </a:solidFill>
              </a:rPr>
              <a:t>End of Second</a:t>
            </a:r>
          </a:p>
          <a:p>
            <a:r>
              <a:rPr lang="en-US" b="1" dirty="0" smtClean="0">
                <a:solidFill>
                  <a:schemeClr val="bg1"/>
                </a:solidFill>
              </a:rPr>
              <a:t>Missionary </a:t>
            </a:r>
          </a:p>
          <a:p>
            <a:r>
              <a:rPr lang="en-US" b="1" dirty="0" smtClean="0">
                <a:solidFill>
                  <a:schemeClr val="bg1"/>
                </a:solidFill>
              </a:rPr>
              <a:t>Journey</a:t>
            </a:r>
          </a:p>
          <a:p>
            <a:endParaRPr lang="en-US" b="1" dirty="0" smtClean="0">
              <a:solidFill>
                <a:schemeClr val="bg1"/>
              </a:solidFill>
            </a:endParaRPr>
          </a:p>
        </p:txBody>
      </p:sp>
      <p:cxnSp>
        <p:nvCxnSpPr>
          <p:cNvPr id="12" name="Straight Arrow Connector 11"/>
          <p:cNvCxnSpPr/>
          <p:nvPr/>
        </p:nvCxnSpPr>
        <p:spPr bwMode="auto">
          <a:xfrm flipH="1">
            <a:off x="2819400" y="1752600"/>
            <a:ext cx="381000" cy="895529"/>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V="1">
            <a:off x="609600" y="6529864"/>
            <a:ext cx="1143000" cy="23336"/>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670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33" t="15592" r="27266" b="10812"/>
          <a:stretch/>
        </p:blipFill>
        <p:spPr>
          <a:xfrm>
            <a:off x="1828799" y="0"/>
            <a:ext cx="5638801" cy="6891866"/>
          </a:xfrm>
          <a:prstGeom prst="rect">
            <a:avLst/>
          </a:prstGeom>
        </p:spPr>
      </p:pic>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H="1" flipV="1">
            <a:off x="2667000" y="2743200"/>
            <a:ext cx="838198" cy="798731"/>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2000071"/>
            <a:ext cx="4572000" cy="2862322"/>
          </a:xfrm>
          <a:prstGeom prst="rect">
            <a:avLst/>
          </a:prstGeom>
          <a:ln>
            <a:noFill/>
          </a:ln>
        </p:spPr>
        <p:txBody>
          <a:bodyPr>
            <a:spAutoFit/>
          </a:bodyPr>
          <a:lstStyle/>
          <a:p>
            <a:r>
              <a:rPr lang="en-US" b="1" dirty="0" smtClean="0">
                <a:solidFill>
                  <a:schemeClr val="bg1"/>
                </a:solidFill>
              </a:rPr>
              <a:t>Third </a:t>
            </a:r>
          </a:p>
          <a:p>
            <a:r>
              <a:rPr lang="en-US" b="1" dirty="0" smtClean="0">
                <a:solidFill>
                  <a:schemeClr val="bg1"/>
                </a:solidFill>
              </a:rPr>
              <a:t>Missionary</a:t>
            </a:r>
          </a:p>
          <a:p>
            <a:r>
              <a:rPr lang="en-US" b="1" dirty="0" smtClean="0">
                <a:solidFill>
                  <a:schemeClr val="bg1"/>
                </a:solidFill>
              </a:rPr>
              <a:t>Journey</a:t>
            </a:r>
          </a:p>
          <a:p>
            <a:endParaRPr lang="en-US" b="1" dirty="0">
              <a:solidFill>
                <a:schemeClr val="bg1"/>
              </a:solidFill>
            </a:endParaRPr>
          </a:p>
          <a:p>
            <a:r>
              <a:rPr lang="en-US" b="1" dirty="0" smtClean="0">
                <a:solidFill>
                  <a:schemeClr val="bg1"/>
                </a:solidFill>
              </a:rPr>
              <a:t>Acts 18:23</a:t>
            </a:r>
          </a:p>
          <a:p>
            <a:r>
              <a:rPr lang="en-US" b="1" dirty="0" smtClean="0">
                <a:solidFill>
                  <a:schemeClr val="bg1"/>
                </a:solidFill>
              </a:rPr>
              <a:t>Galatia</a:t>
            </a:r>
          </a:p>
          <a:p>
            <a:r>
              <a:rPr lang="en-US" b="1" dirty="0" smtClean="0">
                <a:solidFill>
                  <a:schemeClr val="bg1"/>
                </a:solidFill>
              </a:rPr>
              <a:t>Phrygia</a:t>
            </a:r>
          </a:p>
          <a:p>
            <a:endParaRPr lang="en-US" b="1" dirty="0" smtClean="0">
              <a:solidFill>
                <a:schemeClr val="bg1"/>
              </a:solidFill>
            </a:endParaRPr>
          </a:p>
          <a:p>
            <a:r>
              <a:rPr lang="en-US" b="1" dirty="0" smtClean="0">
                <a:solidFill>
                  <a:schemeClr val="bg1"/>
                </a:solidFill>
              </a:rPr>
              <a:t>Acts 19:1</a:t>
            </a:r>
          </a:p>
          <a:p>
            <a:r>
              <a:rPr lang="en-US" b="1" dirty="0" smtClean="0">
                <a:solidFill>
                  <a:schemeClr val="bg1"/>
                </a:solidFill>
              </a:rPr>
              <a:t>Ephesus</a:t>
            </a:r>
          </a:p>
        </p:txBody>
      </p:sp>
      <p:cxnSp>
        <p:nvCxnSpPr>
          <p:cNvPr id="12" name="Straight Arrow Connector 11"/>
          <p:cNvCxnSpPr/>
          <p:nvPr/>
        </p:nvCxnSpPr>
        <p:spPr bwMode="auto">
          <a:xfrm>
            <a:off x="3810000" y="1408331"/>
            <a:ext cx="0" cy="953869"/>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H="1" flipV="1">
            <a:off x="5105400" y="2341603"/>
            <a:ext cx="838199" cy="477797"/>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H="1" flipV="1">
            <a:off x="6705601" y="4018004"/>
            <a:ext cx="914399" cy="477796"/>
          </a:xfrm>
          <a:prstGeom prst="straightConnector1">
            <a:avLst/>
          </a:prstGeom>
          <a:ln w="57150">
            <a:solidFill>
              <a:srgbClr val="7030A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620000" y="4343400"/>
            <a:ext cx="829073" cy="369332"/>
          </a:xfrm>
          <a:prstGeom prst="rect">
            <a:avLst/>
          </a:prstGeom>
          <a:noFill/>
        </p:spPr>
        <p:txBody>
          <a:bodyPr wrap="none" rtlCol="0">
            <a:spAutoFit/>
          </a:bodyPr>
          <a:lstStyle/>
          <a:p>
            <a:r>
              <a:rPr lang="en-US" b="1" dirty="0" smtClean="0">
                <a:solidFill>
                  <a:srgbClr val="7030A0"/>
                </a:solidFill>
              </a:rPr>
              <a:t>Start</a:t>
            </a:r>
            <a:endParaRPr lang="en-US" b="1" dirty="0">
              <a:solidFill>
                <a:srgbClr val="7030A0"/>
              </a:solidFill>
            </a:endParaRPr>
          </a:p>
        </p:txBody>
      </p:sp>
    </p:spTree>
    <p:extLst>
      <p:ext uri="{BB962C8B-B14F-4D97-AF65-F5344CB8AC3E}">
        <p14:creationId xmlns:p14="http://schemas.microsoft.com/office/powerpoint/2010/main" val="3420111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18:24-28 – </a:t>
            </a:r>
            <a:r>
              <a:rPr lang="en-US" dirty="0" err="1" smtClean="0"/>
              <a:t>Apollos</a:t>
            </a:r>
            <a:r>
              <a:rPr lang="en-US" dirty="0" smtClean="0"/>
              <a:t>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How is </a:t>
            </a:r>
            <a:r>
              <a:rPr lang="en-US" sz="2800" dirty="0" err="1" smtClean="0">
                <a:ea typeface="Gulim" pitchFamily="34" charset="-127"/>
              </a:rPr>
              <a:t>Apollos</a:t>
            </a:r>
            <a:r>
              <a:rPr lang="en-US" sz="2800" dirty="0" smtClean="0">
                <a:ea typeface="Gulim" pitchFamily="34" charset="-127"/>
              </a:rPr>
              <a:t> described? (24)</a:t>
            </a:r>
          </a:p>
          <a:p>
            <a:pPr lvl="1" eaLnBrk="1" hangingPunct="1">
              <a:buFont typeface="Arial" pitchFamily="34" charset="0"/>
              <a:buChar char="•"/>
              <a:defRPr/>
            </a:pPr>
            <a:r>
              <a:rPr lang="en-US" sz="2600" dirty="0" smtClean="0">
                <a:ea typeface="Gulim" pitchFamily="34" charset="-127"/>
              </a:rPr>
              <a:t>What scriptures would this be? (24)</a:t>
            </a:r>
          </a:p>
          <a:p>
            <a:pPr lvl="1" eaLnBrk="1" hangingPunct="1">
              <a:buFont typeface="Arial" pitchFamily="34" charset="0"/>
              <a:buChar char="•"/>
              <a:defRPr/>
            </a:pPr>
            <a:r>
              <a:rPr lang="en-US" sz="2600" dirty="0" smtClean="0">
                <a:ea typeface="Gulim" pitchFamily="34" charset="-127"/>
              </a:rPr>
              <a:t>What were his assets?  Liabilities? (25)</a:t>
            </a:r>
          </a:p>
          <a:p>
            <a:pPr lvl="1" eaLnBrk="1" hangingPunct="1">
              <a:buFont typeface="Arial" pitchFamily="34" charset="0"/>
              <a:buChar char="•"/>
              <a:defRPr/>
            </a:pPr>
            <a:r>
              <a:rPr lang="en-US" sz="2600" dirty="0" smtClean="0">
                <a:ea typeface="Gulim" pitchFamily="34" charset="-127"/>
              </a:rPr>
              <a:t>Where did he speak at Ephesus? (26)</a:t>
            </a:r>
          </a:p>
          <a:p>
            <a:pPr eaLnBrk="1" hangingPunct="1">
              <a:buFont typeface="Arial" pitchFamily="34" charset="0"/>
              <a:buChar char="•"/>
              <a:defRPr/>
            </a:pPr>
            <a:r>
              <a:rPr lang="en-US" sz="2800" dirty="0" smtClean="0">
                <a:ea typeface="Gulim" pitchFamily="34" charset="-127"/>
              </a:rPr>
              <a:t>What did Priscilla and Aquila do? (26)</a:t>
            </a:r>
          </a:p>
          <a:p>
            <a:pPr lvl="1" eaLnBrk="1" hangingPunct="1">
              <a:buFont typeface="Arial" pitchFamily="34" charset="0"/>
              <a:buChar char="•"/>
              <a:defRPr/>
            </a:pPr>
            <a:r>
              <a:rPr lang="en-US" sz="2600" dirty="0" smtClean="0">
                <a:ea typeface="Gulim" pitchFamily="34" charset="-127"/>
              </a:rPr>
              <a:t>What dual example does this give us?</a:t>
            </a:r>
          </a:p>
          <a:p>
            <a:pPr lvl="1" eaLnBrk="1" hangingPunct="1">
              <a:buFont typeface="Arial" pitchFamily="34" charset="0"/>
              <a:buChar char="•"/>
              <a:defRPr/>
            </a:pPr>
            <a:r>
              <a:rPr lang="en-US" sz="2600" dirty="0" smtClean="0">
                <a:ea typeface="Gulim" pitchFamily="34" charset="-127"/>
              </a:rPr>
              <a:t>Where did he want to go?</a:t>
            </a:r>
          </a:p>
          <a:p>
            <a:pPr lvl="1" eaLnBrk="1" hangingPunct="1">
              <a:buFont typeface="Arial" pitchFamily="34" charset="0"/>
              <a:buChar char="•"/>
              <a:defRPr/>
            </a:pPr>
            <a:r>
              <a:rPr lang="en-US" sz="2600" dirty="0" smtClean="0">
                <a:ea typeface="Gulim" pitchFamily="34" charset="-127"/>
              </a:rPr>
              <a:t>What major city is in Achaia (Greece)?</a:t>
            </a:r>
          </a:p>
          <a:p>
            <a:pPr eaLnBrk="1" hangingPunct="1">
              <a:buFont typeface="Arial" pitchFamily="34" charset="0"/>
              <a:buChar char="•"/>
              <a:defRPr/>
            </a:pPr>
            <a:r>
              <a:rPr lang="en-US" sz="2800" dirty="0" smtClean="0">
                <a:ea typeface="Gulim" pitchFamily="34" charset="-127"/>
              </a:rPr>
              <a:t>What did he continue doing? (28)</a:t>
            </a:r>
          </a:p>
          <a:p>
            <a:pPr lvl="1" eaLnBrk="1" hangingPunct="1">
              <a:buFont typeface="Arial" pitchFamily="34" charset="0"/>
              <a:buChar char="•"/>
              <a:defRPr/>
            </a:pPr>
            <a:r>
              <a:rPr lang="en-US" sz="2600" dirty="0" smtClean="0">
                <a:ea typeface="Gulim" pitchFamily="34" charset="-127"/>
              </a:rPr>
              <a:t>Where do we read about him later?</a:t>
            </a:r>
          </a:p>
          <a:p>
            <a:pPr lvl="2" eaLnBrk="1" hangingPunct="1">
              <a:buFont typeface="Arial" pitchFamily="34" charset="0"/>
              <a:buChar char="•"/>
              <a:defRPr/>
            </a:pPr>
            <a:r>
              <a:rPr lang="en-US" sz="2600" dirty="0" smtClean="0">
                <a:ea typeface="Gulim" pitchFamily="34" charset="-127"/>
              </a:rPr>
              <a:t>1 Cor. 1, 3, 4, 16; Titus 3:1</a:t>
            </a:r>
          </a:p>
        </p:txBody>
      </p:sp>
    </p:spTree>
    <p:extLst>
      <p:ext uri="{BB962C8B-B14F-4D97-AF65-F5344CB8AC3E}">
        <p14:creationId xmlns:p14="http://schemas.microsoft.com/office/powerpoint/2010/main" val="315132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871478"/>
            <a:ext cx="8153400" cy="3200876"/>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1400" b="1" kern="0" dirty="0" smtClean="0">
                <a:solidFill>
                  <a:srgbClr val="FFFFFF"/>
                </a:solidFill>
                <a:effectLst>
                  <a:outerShdw blurRad="38100" dist="38100" dir="2700000" algn="tl">
                    <a:srgbClr val="000000"/>
                  </a:outerShdw>
                </a:effectLst>
                <a:ea typeface="Gulim" pitchFamily="34" charset="-127"/>
                <a:cs typeface="+mj-cs"/>
              </a:rPr>
              <a:t>.</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4400" b="1" kern="0" dirty="0" smtClean="0">
                <a:solidFill>
                  <a:srgbClr val="FFFFFF"/>
                </a:solidFill>
                <a:effectLst>
                  <a:outerShdw blurRad="38100" dist="38100" dir="2700000" algn="tl">
                    <a:srgbClr val="000000"/>
                  </a:outerShdw>
                </a:effectLst>
                <a:ea typeface="Gulim" pitchFamily="34" charset="-127"/>
                <a:cs typeface="+mj-cs"/>
              </a:rPr>
              <a:t>Chapter 19</a:t>
            </a:r>
          </a:p>
          <a:p>
            <a:pPr algn="ctr"/>
            <a:endParaRPr lang="en-US" sz="2400" dirty="0"/>
          </a:p>
        </p:txBody>
      </p:sp>
    </p:spTree>
    <p:extLst>
      <p:ext uri="{BB962C8B-B14F-4D97-AF65-F5344CB8AC3E}">
        <p14:creationId xmlns:p14="http://schemas.microsoft.com/office/powerpoint/2010/main" val="348686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871478"/>
            <a:ext cx="8153400" cy="3200876"/>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1400" b="1" kern="0" dirty="0" smtClean="0">
                <a:solidFill>
                  <a:srgbClr val="FFFFFF"/>
                </a:solidFill>
                <a:effectLst>
                  <a:outerShdw blurRad="38100" dist="38100" dir="2700000" algn="tl">
                    <a:srgbClr val="000000"/>
                  </a:outerShdw>
                </a:effectLst>
                <a:ea typeface="Gulim" pitchFamily="34" charset="-127"/>
                <a:cs typeface="+mj-cs"/>
              </a:rPr>
              <a:t>.</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4400" b="1" kern="0" dirty="0" smtClean="0">
                <a:solidFill>
                  <a:srgbClr val="FFFFFF"/>
                </a:solidFill>
                <a:effectLst>
                  <a:outerShdw blurRad="38100" dist="38100" dir="2700000" algn="tl">
                    <a:srgbClr val="000000"/>
                  </a:outerShdw>
                </a:effectLst>
                <a:ea typeface="Gulim" pitchFamily="34" charset="-127"/>
                <a:cs typeface="+mj-cs"/>
              </a:rPr>
              <a:t>Chapter 19</a:t>
            </a:r>
          </a:p>
          <a:p>
            <a:pPr algn="ctr"/>
            <a:endParaRPr lang="en-US" sz="2400" dirty="0"/>
          </a:p>
        </p:txBody>
      </p:sp>
    </p:spTree>
    <p:extLst>
      <p:ext uri="{BB962C8B-B14F-4D97-AF65-F5344CB8AC3E}">
        <p14:creationId xmlns:p14="http://schemas.microsoft.com/office/powerpoint/2010/main" val="645155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19:1-7 – Back to Ephesus</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had been in Ephesus? (18:24)</a:t>
            </a:r>
          </a:p>
          <a:p>
            <a:pPr lvl="1" eaLnBrk="1" hangingPunct="1">
              <a:buFont typeface="Arial" pitchFamily="34" charset="0"/>
              <a:buChar char="•"/>
              <a:defRPr/>
            </a:pPr>
            <a:r>
              <a:rPr lang="en-US" sz="2400" dirty="0" smtClean="0">
                <a:ea typeface="Gulim" pitchFamily="34" charset="-127"/>
              </a:rPr>
              <a:t>Where was </a:t>
            </a:r>
            <a:r>
              <a:rPr lang="en-US" sz="2400" dirty="0" err="1" smtClean="0">
                <a:ea typeface="Gulim" pitchFamily="34" charset="-127"/>
              </a:rPr>
              <a:t>Apollos</a:t>
            </a:r>
            <a:r>
              <a:rPr lang="en-US" sz="2400" dirty="0" smtClean="0">
                <a:ea typeface="Gulim" pitchFamily="34" charset="-127"/>
              </a:rPr>
              <a:t> at this point in time? (1)</a:t>
            </a:r>
          </a:p>
          <a:p>
            <a:pPr lvl="1" eaLnBrk="1" hangingPunct="1">
              <a:buFont typeface="Arial" pitchFamily="34" charset="0"/>
              <a:buChar char="•"/>
              <a:defRPr/>
            </a:pPr>
            <a:r>
              <a:rPr lang="en-US" sz="2600" dirty="0" smtClean="0">
                <a:ea typeface="Gulim" pitchFamily="34" charset="-127"/>
              </a:rPr>
              <a:t>What question did Paul have for them? (2)</a:t>
            </a:r>
          </a:p>
          <a:p>
            <a:pPr lvl="2" eaLnBrk="1" hangingPunct="1">
              <a:buFont typeface="Arial" pitchFamily="34" charset="0"/>
              <a:buChar char="•"/>
              <a:defRPr/>
            </a:pPr>
            <a:r>
              <a:rPr lang="en-US" sz="2400" b="1" dirty="0" smtClean="0">
                <a:solidFill>
                  <a:srgbClr val="FFC000"/>
                </a:solidFill>
                <a:ea typeface="Gulim" pitchFamily="34" charset="-127"/>
              </a:rPr>
              <a:t>“Received the Holy Spirit”</a:t>
            </a:r>
            <a:r>
              <a:rPr lang="en-US" sz="2400" dirty="0" smtClean="0">
                <a:ea typeface="Gulim" pitchFamily="34" charset="-127"/>
              </a:rPr>
              <a:t> when used before?</a:t>
            </a:r>
          </a:p>
          <a:p>
            <a:pPr lvl="2" eaLnBrk="1" hangingPunct="1">
              <a:buFont typeface="Arial" pitchFamily="34" charset="0"/>
              <a:buChar char="•"/>
              <a:defRPr/>
            </a:pPr>
            <a:r>
              <a:rPr lang="en-US" sz="2400" dirty="0" smtClean="0">
                <a:ea typeface="Gulim" pitchFamily="34" charset="-127"/>
              </a:rPr>
              <a:t>Acts 10:47; 8:17</a:t>
            </a:r>
          </a:p>
          <a:p>
            <a:pPr lvl="1" eaLnBrk="1" hangingPunct="1">
              <a:buFont typeface="Arial" pitchFamily="34" charset="0"/>
              <a:buChar char="•"/>
              <a:defRPr/>
            </a:pPr>
            <a:r>
              <a:rPr lang="en-US" sz="2600" dirty="0" smtClean="0">
                <a:ea typeface="Gulim" pitchFamily="34" charset="-127"/>
              </a:rPr>
              <a:t>What further question? (3)</a:t>
            </a:r>
          </a:p>
          <a:p>
            <a:pPr eaLnBrk="1" hangingPunct="1">
              <a:buFont typeface="Arial" pitchFamily="34" charset="0"/>
              <a:buChar char="•"/>
              <a:defRPr/>
            </a:pPr>
            <a:r>
              <a:rPr lang="en-US" sz="2800" dirty="0" smtClean="0">
                <a:ea typeface="Gulim" pitchFamily="34" charset="-127"/>
              </a:rPr>
              <a:t>How was John’s baptism similar? (4)</a:t>
            </a:r>
          </a:p>
          <a:p>
            <a:pPr lvl="1" eaLnBrk="1" hangingPunct="1">
              <a:buFont typeface="Arial" pitchFamily="34" charset="0"/>
              <a:buChar char="•"/>
              <a:defRPr/>
            </a:pPr>
            <a:r>
              <a:rPr lang="en-US" sz="2600" dirty="0" smtClean="0">
                <a:ea typeface="Gulim" pitchFamily="34" charset="-127"/>
              </a:rPr>
              <a:t>Was it adequate? Why not? (5)</a:t>
            </a:r>
          </a:p>
          <a:p>
            <a:pPr lvl="1" eaLnBrk="1" hangingPunct="1">
              <a:buFont typeface="Arial" pitchFamily="34" charset="0"/>
              <a:buChar char="•"/>
              <a:defRPr/>
            </a:pPr>
            <a:r>
              <a:rPr lang="en-US" sz="2500" dirty="0" smtClean="0">
                <a:ea typeface="Gulim" pitchFamily="34" charset="-127"/>
              </a:rPr>
              <a:t>By what authority are denominational baptisms?</a:t>
            </a:r>
            <a:endParaRPr lang="en-US" sz="2600" dirty="0" smtClean="0">
              <a:ea typeface="Gulim" pitchFamily="34" charset="-127"/>
            </a:endParaRPr>
          </a:p>
          <a:p>
            <a:pPr eaLnBrk="1" hangingPunct="1">
              <a:buFont typeface="Arial" pitchFamily="34" charset="0"/>
              <a:buChar char="•"/>
              <a:defRPr/>
            </a:pPr>
            <a:r>
              <a:rPr lang="en-US" sz="2800" dirty="0" smtClean="0">
                <a:ea typeface="Gulim" pitchFamily="34" charset="-127"/>
              </a:rPr>
              <a:t>What did Paul do after their baptism? (6)</a:t>
            </a:r>
          </a:p>
          <a:p>
            <a:pPr lvl="1" eaLnBrk="1" hangingPunct="1">
              <a:buFont typeface="Arial" pitchFamily="34" charset="0"/>
              <a:buChar char="•"/>
              <a:defRPr/>
            </a:pPr>
            <a:r>
              <a:rPr lang="en-US" sz="2600" dirty="0" smtClean="0">
                <a:ea typeface="Gulim" pitchFamily="34" charset="-127"/>
              </a:rPr>
              <a:t>What were these 12 men now equipped to do?</a:t>
            </a:r>
          </a:p>
        </p:txBody>
      </p:sp>
    </p:spTree>
    <p:extLst>
      <p:ext uri="{BB962C8B-B14F-4D97-AF65-F5344CB8AC3E}">
        <p14:creationId xmlns:p14="http://schemas.microsoft.com/office/powerpoint/2010/main" val="281688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sz="2800" dirty="0" smtClean="0"/>
              <a:t>Acts 19:8-10 – “Come ye out from …”</a:t>
            </a:r>
            <a:endParaRPr lang="en-US"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Where did Paul preach; for how long? (8)</a:t>
            </a:r>
          </a:p>
          <a:p>
            <a:pPr lvl="1" eaLnBrk="1" hangingPunct="1">
              <a:buFont typeface="Arial" pitchFamily="34" charset="0"/>
              <a:buChar char="•"/>
              <a:defRPr/>
            </a:pPr>
            <a:r>
              <a:rPr lang="en-US" sz="2600" dirty="0" smtClean="0">
                <a:ea typeface="Gulim" pitchFamily="34" charset="-127"/>
              </a:rPr>
              <a:t>Is he lacking courage now? (8)</a:t>
            </a:r>
          </a:p>
          <a:p>
            <a:pPr lvl="1" eaLnBrk="1" hangingPunct="1">
              <a:buFont typeface="Arial" pitchFamily="34" charset="0"/>
              <a:buChar char="•"/>
              <a:defRPr/>
            </a:pPr>
            <a:r>
              <a:rPr lang="en-US" sz="2600" dirty="0" smtClean="0">
                <a:ea typeface="Gulim" pitchFamily="34" charset="-127"/>
              </a:rPr>
              <a:t>What is the “kingdom of God” here?</a:t>
            </a:r>
          </a:p>
          <a:p>
            <a:pPr lvl="1" eaLnBrk="1" hangingPunct="1">
              <a:buFont typeface="Arial" pitchFamily="34" charset="0"/>
              <a:buChar char="•"/>
              <a:defRPr/>
            </a:pPr>
            <a:r>
              <a:rPr lang="en-US" sz="2600" dirty="0" smtClean="0">
                <a:ea typeface="Gulim" pitchFamily="34" charset="-127"/>
              </a:rPr>
              <a:t>Had this synagogue almost become a church?</a:t>
            </a:r>
          </a:p>
          <a:p>
            <a:pPr lvl="2" eaLnBrk="1" hangingPunct="1">
              <a:buFont typeface="Arial" pitchFamily="34" charset="0"/>
              <a:buChar char="•"/>
              <a:defRPr/>
            </a:pPr>
            <a:r>
              <a:rPr lang="en-US" sz="2400" dirty="0" smtClean="0">
                <a:ea typeface="Gulim" pitchFamily="34" charset="-127"/>
              </a:rPr>
              <a:t>Perhaps Christians meeting there on 1</a:t>
            </a:r>
            <a:r>
              <a:rPr lang="en-US" sz="2400" baseline="30000" dirty="0" smtClean="0">
                <a:ea typeface="Gulim" pitchFamily="34" charset="-127"/>
              </a:rPr>
              <a:t>st</a:t>
            </a:r>
            <a:r>
              <a:rPr lang="en-US" sz="2400" dirty="0" smtClean="0">
                <a:ea typeface="Gulim" pitchFamily="34" charset="-127"/>
              </a:rPr>
              <a:t> day?</a:t>
            </a:r>
          </a:p>
          <a:p>
            <a:pPr lvl="2" eaLnBrk="1" hangingPunct="1">
              <a:buFont typeface="Arial" pitchFamily="34" charset="0"/>
              <a:buChar char="•"/>
              <a:defRPr/>
            </a:pPr>
            <a:r>
              <a:rPr lang="en-US" sz="2400" dirty="0" smtClean="0">
                <a:ea typeface="Gulim" pitchFamily="34" charset="-127"/>
              </a:rPr>
              <a:t>If not, then why “separate” them?</a:t>
            </a:r>
          </a:p>
          <a:p>
            <a:pPr lvl="2" eaLnBrk="1" hangingPunct="1">
              <a:buFont typeface="Arial" pitchFamily="34" charset="0"/>
              <a:buChar char="•"/>
              <a:defRPr/>
            </a:pPr>
            <a:r>
              <a:rPr lang="en-US" sz="2400" dirty="0" smtClean="0">
                <a:ea typeface="Gulim" pitchFamily="34" charset="-127"/>
              </a:rPr>
              <a:t>What did they speak evil of? (9)</a:t>
            </a:r>
            <a:endParaRPr lang="en-US" sz="2600" dirty="0" smtClean="0">
              <a:ea typeface="Gulim" pitchFamily="34" charset="-127"/>
            </a:endParaRPr>
          </a:p>
          <a:p>
            <a:pPr eaLnBrk="1" hangingPunct="1">
              <a:buFont typeface="Arial" pitchFamily="34" charset="0"/>
              <a:buChar char="•"/>
              <a:defRPr/>
            </a:pPr>
            <a:r>
              <a:rPr lang="en-US" sz="2800" dirty="0" smtClean="0">
                <a:ea typeface="Gulim" pitchFamily="34" charset="-127"/>
              </a:rPr>
              <a:t>Where did they now meet? (9)</a:t>
            </a:r>
          </a:p>
          <a:p>
            <a:pPr lvl="1" eaLnBrk="1" hangingPunct="1">
              <a:buFont typeface="Arial" pitchFamily="34" charset="0"/>
              <a:buChar char="•"/>
              <a:defRPr/>
            </a:pPr>
            <a:r>
              <a:rPr lang="en-US" sz="2600" dirty="0" smtClean="0">
                <a:ea typeface="Gulim" pitchFamily="34" charset="-127"/>
              </a:rPr>
              <a:t>For how long?  Were they successful? (10)</a:t>
            </a:r>
          </a:p>
          <a:p>
            <a:pPr lvl="1" eaLnBrk="1" hangingPunct="1">
              <a:buFont typeface="Arial" pitchFamily="34" charset="0"/>
              <a:buChar char="•"/>
              <a:defRPr/>
            </a:pPr>
            <a:r>
              <a:rPr lang="en-US" sz="2500" dirty="0" smtClean="0">
                <a:ea typeface="Gulim" pitchFamily="34" charset="-127"/>
              </a:rPr>
              <a:t>What counterexamples now to “upper rooms”</a:t>
            </a:r>
          </a:p>
          <a:p>
            <a:pPr lvl="2" eaLnBrk="1" hangingPunct="1">
              <a:buFont typeface="Arial" pitchFamily="34" charset="0"/>
              <a:buChar char="•"/>
              <a:defRPr/>
            </a:pPr>
            <a:r>
              <a:rPr lang="en-US" sz="2600" dirty="0" smtClean="0">
                <a:ea typeface="Gulim" pitchFamily="34" charset="-127"/>
              </a:rPr>
              <a:t>Temple: Acts 2, 3; School of </a:t>
            </a:r>
            <a:r>
              <a:rPr lang="en-US" sz="2600" dirty="0" err="1" smtClean="0">
                <a:ea typeface="Gulim" pitchFamily="34" charset="-127"/>
              </a:rPr>
              <a:t>Tyrannus</a:t>
            </a:r>
            <a:endParaRPr lang="en-US" sz="2600" dirty="0" smtClean="0">
              <a:ea typeface="Gulim" pitchFamily="34" charset="-127"/>
            </a:endParaRPr>
          </a:p>
        </p:txBody>
      </p:sp>
    </p:spTree>
    <p:extLst>
      <p:ext uri="{BB962C8B-B14F-4D97-AF65-F5344CB8AC3E}">
        <p14:creationId xmlns:p14="http://schemas.microsoft.com/office/powerpoint/2010/main" val="322352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19:11-17 – Miracles</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How were Paul’s miracles “special?” (12)</a:t>
            </a:r>
          </a:p>
          <a:p>
            <a:pPr lvl="1" eaLnBrk="1" hangingPunct="1">
              <a:buFont typeface="Arial" pitchFamily="34" charset="0"/>
              <a:buChar char="•"/>
              <a:defRPr/>
            </a:pPr>
            <a:r>
              <a:rPr lang="en-US" sz="2600" dirty="0" smtClean="0">
                <a:ea typeface="Gulim" pitchFamily="34" charset="-127"/>
              </a:rPr>
              <a:t>What contrast is made in verse 13?</a:t>
            </a:r>
          </a:p>
          <a:p>
            <a:pPr lvl="1" eaLnBrk="1" hangingPunct="1">
              <a:buFont typeface="Arial" pitchFamily="34" charset="0"/>
              <a:buChar char="•"/>
              <a:defRPr/>
            </a:pPr>
            <a:r>
              <a:rPr lang="en-US" sz="2600" dirty="0" smtClean="0">
                <a:ea typeface="Gulim" pitchFamily="34" charset="-127"/>
              </a:rPr>
              <a:t>Did these Jews have a home base?</a:t>
            </a:r>
          </a:p>
          <a:p>
            <a:pPr lvl="1" eaLnBrk="1" hangingPunct="1">
              <a:buFont typeface="Arial" pitchFamily="34" charset="0"/>
              <a:buChar char="•"/>
              <a:defRPr/>
            </a:pPr>
            <a:r>
              <a:rPr lang="en-US" sz="2600" dirty="0" smtClean="0">
                <a:ea typeface="Gulim" pitchFamily="34" charset="-127"/>
              </a:rPr>
              <a:t>What evil were they doing? (13)</a:t>
            </a:r>
          </a:p>
          <a:p>
            <a:pPr lvl="2" eaLnBrk="1" hangingPunct="1">
              <a:buFont typeface="Arial" pitchFamily="34" charset="0"/>
              <a:buChar char="•"/>
              <a:defRPr/>
            </a:pPr>
            <a:r>
              <a:rPr lang="en-US" sz="2400" dirty="0" smtClean="0">
                <a:ea typeface="Gulim" pitchFamily="34" charset="-127"/>
              </a:rPr>
              <a:t>Does saying “in Jesus name” make it so?</a:t>
            </a:r>
          </a:p>
          <a:p>
            <a:pPr lvl="2" eaLnBrk="1" hangingPunct="1">
              <a:buFont typeface="Arial" pitchFamily="34" charset="0"/>
              <a:buChar char="•"/>
              <a:defRPr/>
            </a:pPr>
            <a:r>
              <a:rPr lang="en-US" sz="2400" dirty="0" smtClean="0">
                <a:ea typeface="Gulim" pitchFamily="34" charset="-127"/>
              </a:rPr>
              <a:t>How many did this? (14)</a:t>
            </a:r>
            <a:endParaRPr lang="en-US" sz="2600" dirty="0" smtClean="0">
              <a:ea typeface="Gulim" pitchFamily="34" charset="-127"/>
            </a:endParaRPr>
          </a:p>
          <a:p>
            <a:pPr eaLnBrk="1" hangingPunct="1">
              <a:buFont typeface="Arial" pitchFamily="34" charset="0"/>
              <a:buChar char="•"/>
              <a:defRPr/>
            </a:pPr>
            <a:r>
              <a:rPr lang="en-US" sz="2800" dirty="0" smtClean="0">
                <a:ea typeface="Gulim" pitchFamily="34" charset="-127"/>
              </a:rPr>
              <a:t>What was the response of the evil spirit? </a:t>
            </a:r>
          </a:p>
          <a:p>
            <a:pPr lvl="1" eaLnBrk="1" hangingPunct="1">
              <a:buFont typeface="Arial" pitchFamily="34" charset="0"/>
              <a:buChar char="•"/>
              <a:defRPr/>
            </a:pPr>
            <a:r>
              <a:rPr lang="en-US" sz="2600" dirty="0" smtClean="0">
                <a:ea typeface="Gulim" pitchFamily="34" charset="-127"/>
              </a:rPr>
              <a:t>Who had the better understanding? (15)</a:t>
            </a:r>
          </a:p>
          <a:p>
            <a:pPr lvl="1" eaLnBrk="1" hangingPunct="1">
              <a:buFont typeface="Arial" pitchFamily="34" charset="0"/>
              <a:buChar char="•"/>
              <a:defRPr/>
            </a:pPr>
            <a:r>
              <a:rPr lang="en-US" sz="2500" dirty="0" smtClean="0">
                <a:ea typeface="Gulim" pitchFamily="34" charset="-127"/>
              </a:rPr>
              <a:t>What did the evil spirit cause? (16)</a:t>
            </a:r>
          </a:p>
          <a:p>
            <a:pPr lvl="1" eaLnBrk="1" hangingPunct="1">
              <a:buFont typeface="Arial" pitchFamily="34" charset="0"/>
              <a:buChar char="•"/>
              <a:defRPr/>
            </a:pPr>
            <a:r>
              <a:rPr lang="en-US" sz="2500" dirty="0" smtClean="0">
                <a:ea typeface="Gulim" pitchFamily="34" charset="-127"/>
              </a:rPr>
              <a:t>Compare with Acts 5 and Acts 12; pattern?</a:t>
            </a:r>
          </a:p>
          <a:p>
            <a:pPr lvl="1" eaLnBrk="1" hangingPunct="1">
              <a:buFont typeface="Arial" pitchFamily="34" charset="0"/>
              <a:buChar char="•"/>
              <a:defRPr/>
            </a:pPr>
            <a:r>
              <a:rPr lang="en-US" sz="2500" dirty="0" smtClean="0">
                <a:ea typeface="Gulim" pitchFamily="34" charset="-127"/>
              </a:rPr>
              <a:t>Why would this become well known? (17)</a:t>
            </a:r>
          </a:p>
        </p:txBody>
      </p:sp>
    </p:spTree>
    <p:extLst>
      <p:ext uri="{BB962C8B-B14F-4D97-AF65-F5344CB8AC3E}">
        <p14:creationId xmlns:p14="http://schemas.microsoft.com/office/powerpoint/2010/main" val="13158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33" t="15592" r="27266" b="10812"/>
          <a:stretch/>
        </p:blipFill>
        <p:spPr>
          <a:xfrm>
            <a:off x="1828799" y="0"/>
            <a:ext cx="5638801" cy="6891866"/>
          </a:xfrm>
          <a:prstGeom prst="rect">
            <a:avLst/>
          </a:prstGeom>
        </p:spPr>
      </p:pic>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V="1">
            <a:off x="1371600" y="2743201"/>
            <a:ext cx="1295400" cy="1274803"/>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1219200"/>
            <a:ext cx="4572000" cy="3139321"/>
          </a:xfrm>
          <a:prstGeom prst="rect">
            <a:avLst/>
          </a:prstGeom>
          <a:ln>
            <a:noFill/>
          </a:ln>
        </p:spPr>
        <p:txBody>
          <a:bodyPr>
            <a:spAutoFit/>
          </a:bodyPr>
          <a:lstStyle/>
          <a:p>
            <a:r>
              <a:rPr lang="en-US" b="1" dirty="0" smtClean="0">
                <a:solidFill>
                  <a:schemeClr val="bg1"/>
                </a:solidFill>
              </a:rPr>
              <a:t>Start of the</a:t>
            </a:r>
          </a:p>
          <a:p>
            <a:r>
              <a:rPr lang="en-US" b="1" dirty="0" smtClean="0">
                <a:solidFill>
                  <a:schemeClr val="bg1"/>
                </a:solidFill>
              </a:rPr>
              <a:t>Third </a:t>
            </a:r>
          </a:p>
          <a:p>
            <a:r>
              <a:rPr lang="en-US" b="1" dirty="0" smtClean="0">
                <a:solidFill>
                  <a:schemeClr val="bg1"/>
                </a:solidFill>
              </a:rPr>
              <a:t>Missionary</a:t>
            </a:r>
          </a:p>
          <a:p>
            <a:r>
              <a:rPr lang="en-US" b="1" dirty="0" smtClean="0">
                <a:solidFill>
                  <a:schemeClr val="bg1"/>
                </a:solidFill>
              </a:rPr>
              <a:t>Journey</a:t>
            </a:r>
          </a:p>
          <a:p>
            <a:endParaRPr lang="en-US" b="1" dirty="0">
              <a:solidFill>
                <a:schemeClr val="bg1"/>
              </a:solidFill>
            </a:endParaRPr>
          </a:p>
          <a:p>
            <a:r>
              <a:rPr lang="en-US" b="1" dirty="0" smtClean="0">
                <a:solidFill>
                  <a:schemeClr val="bg1"/>
                </a:solidFill>
              </a:rPr>
              <a:t>Acts 18:23</a:t>
            </a:r>
          </a:p>
          <a:p>
            <a:r>
              <a:rPr lang="en-US" b="1" dirty="0" smtClean="0">
                <a:solidFill>
                  <a:schemeClr val="bg1"/>
                </a:solidFill>
              </a:rPr>
              <a:t>Galatia</a:t>
            </a:r>
          </a:p>
          <a:p>
            <a:r>
              <a:rPr lang="en-US" b="1" dirty="0" smtClean="0">
                <a:solidFill>
                  <a:schemeClr val="bg1"/>
                </a:solidFill>
              </a:rPr>
              <a:t>Phrygia</a:t>
            </a:r>
          </a:p>
          <a:p>
            <a:endParaRPr lang="en-US" b="1" dirty="0" smtClean="0">
              <a:solidFill>
                <a:schemeClr val="bg1"/>
              </a:solidFill>
            </a:endParaRPr>
          </a:p>
          <a:p>
            <a:r>
              <a:rPr lang="en-US" b="1" dirty="0" smtClean="0">
                <a:solidFill>
                  <a:schemeClr val="bg1"/>
                </a:solidFill>
              </a:rPr>
              <a:t>Acts 19:1</a:t>
            </a:r>
          </a:p>
          <a:p>
            <a:r>
              <a:rPr lang="en-US" b="1" dirty="0" smtClean="0">
                <a:solidFill>
                  <a:schemeClr val="bg1"/>
                </a:solidFill>
              </a:rPr>
              <a:t>Ephesus</a:t>
            </a:r>
          </a:p>
        </p:txBody>
      </p:sp>
      <p:cxnSp>
        <p:nvCxnSpPr>
          <p:cNvPr id="12" name="Straight Arrow Connector 11"/>
          <p:cNvCxnSpPr/>
          <p:nvPr/>
        </p:nvCxnSpPr>
        <p:spPr bwMode="auto">
          <a:xfrm>
            <a:off x="3810000" y="1408331"/>
            <a:ext cx="0" cy="953869"/>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H="1" flipV="1">
            <a:off x="5105400" y="2341603"/>
            <a:ext cx="838199" cy="477797"/>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H="1" flipV="1">
            <a:off x="6705601" y="4018004"/>
            <a:ext cx="914399" cy="477796"/>
          </a:xfrm>
          <a:prstGeom prst="straightConnector1">
            <a:avLst/>
          </a:prstGeom>
          <a:ln w="57150">
            <a:solidFill>
              <a:srgbClr val="7030A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620000" y="4343400"/>
            <a:ext cx="829073" cy="369332"/>
          </a:xfrm>
          <a:prstGeom prst="rect">
            <a:avLst/>
          </a:prstGeom>
          <a:noFill/>
        </p:spPr>
        <p:txBody>
          <a:bodyPr wrap="none" rtlCol="0">
            <a:spAutoFit/>
          </a:bodyPr>
          <a:lstStyle/>
          <a:p>
            <a:r>
              <a:rPr lang="en-US" b="1" dirty="0" smtClean="0">
                <a:solidFill>
                  <a:srgbClr val="7030A0"/>
                </a:solidFill>
              </a:rPr>
              <a:t>Start</a:t>
            </a:r>
            <a:endParaRPr lang="en-US" b="1" dirty="0">
              <a:solidFill>
                <a:srgbClr val="7030A0"/>
              </a:solidFill>
            </a:endParaRPr>
          </a:p>
        </p:txBody>
      </p:sp>
      <p:cxnSp>
        <p:nvCxnSpPr>
          <p:cNvPr id="14" name="Straight Arrow Connector 13"/>
          <p:cNvCxnSpPr/>
          <p:nvPr/>
        </p:nvCxnSpPr>
        <p:spPr bwMode="auto">
          <a:xfrm>
            <a:off x="1066800" y="3048000"/>
            <a:ext cx="381000" cy="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bwMode="auto">
          <a:xfrm>
            <a:off x="1143000" y="3352800"/>
            <a:ext cx="381000" cy="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86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19:18-31 – Demetrius</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Do you see trouble on the way? (18-20)</a:t>
            </a:r>
          </a:p>
          <a:p>
            <a:pPr lvl="1" eaLnBrk="1" hangingPunct="1">
              <a:buFont typeface="Arial" pitchFamily="34" charset="0"/>
              <a:buChar char="•"/>
              <a:defRPr/>
            </a:pPr>
            <a:r>
              <a:rPr lang="en-US" sz="2600" dirty="0" smtClean="0">
                <a:ea typeface="Gulim" pitchFamily="34" charset="-127"/>
              </a:rPr>
              <a:t>Did things seem under control to Paul? (21)</a:t>
            </a:r>
          </a:p>
          <a:p>
            <a:pPr lvl="1" eaLnBrk="1" hangingPunct="1">
              <a:buFont typeface="Arial" pitchFamily="34" charset="0"/>
              <a:buChar char="•"/>
              <a:defRPr/>
            </a:pPr>
            <a:r>
              <a:rPr lang="en-US" sz="2600" dirty="0" smtClean="0">
                <a:ea typeface="Gulim" pitchFamily="34" charset="-127"/>
              </a:rPr>
              <a:t>How was Paul planning out the work? (21)</a:t>
            </a:r>
          </a:p>
          <a:p>
            <a:pPr lvl="1" eaLnBrk="1" hangingPunct="1">
              <a:buFont typeface="Arial" pitchFamily="34" charset="0"/>
              <a:buChar char="•"/>
              <a:defRPr/>
            </a:pPr>
            <a:r>
              <a:rPr lang="en-US" sz="2600" dirty="0" smtClean="0">
                <a:ea typeface="Gulim" pitchFamily="34" charset="-127"/>
              </a:rPr>
              <a:t>Who did he send out instead?  Where? (22)</a:t>
            </a:r>
          </a:p>
          <a:p>
            <a:pPr lvl="1" eaLnBrk="1" hangingPunct="1">
              <a:buFont typeface="Arial" pitchFamily="34" charset="0"/>
              <a:buChar char="•"/>
              <a:defRPr/>
            </a:pPr>
            <a:r>
              <a:rPr lang="en-US" sz="2600" dirty="0" smtClean="0">
                <a:ea typeface="Gulim" pitchFamily="34" charset="-127"/>
              </a:rPr>
              <a:t>What is “the Way?” (23)  “… no small stir”</a:t>
            </a:r>
          </a:p>
          <a:p>
            <a:pPr eaLnBrk="1" hangingPunct="1">
              <a:buFont typeface="Arial" pitchFamily="34" charset="0"/>
              <a:buChar char="•"/>
              <a:defRPr/>
            </a:pPr>
            <a:r>
              <a:rPr lang="en-US" sz="2800" dirty="0" smtClean="0">
                <a:ea typeface="Gulim" pitchFamily="34" charset="-127"/>
              </a:rPr>
              <a:t>What was Demetrius’ problem? (24-27)</a:t>
            </a:r>
          </a:p>
          <a:p>
            <a:pPr lvl="1" eaLnBrk="1" hangingPunct="1">
              <a:buFont typeface="Arial" pitchFamily="34" charset="0"/>
              <a:buChar char="•"/>
              <a:defRPr/>
            </a:pPr>
            <a:r>
              <a:rPr lang="en-US" sz="2600" dirty="0" smtClean="0">
                <a:ea typeface="Gulim" pitchFamily="34" charset="-127"/>
              </a:rPr>
              <a:t>Similar to masters of slave girl? (16:16-21) </a:t>
            </a:r>
          </a:p>
          <a:p>
            <a:pPr lvl="1" eaLnBrk="1" hangingPunct="1">
              <a:buFont typeface="Arial" pitchFamily="34" charset="0"/>
              <a:buChar char="•"/>
              <a:defRPr/>
            </a:pPr>
            <a:r>
              <a:rPr lang="en-US" sz="2600" dirty="0" smtClean="0">
                <a:ea typeface="Gulim" pitchFamily="34" charset="-127"/>
              </a:rPr>
              <a:t>Why make it into a religious issue? (27-28)</a:t>
            </a:r>
          </a:p>
          <a:p>
            <a:pPr lvl="1" eaLnBrk="1" hangingPunct="1">
              <a:buFont typeface="Arial" pitchFamily="34" charset="0"/>
              <a:buChar char="•"/>
              <a:defRPr/>
            </a:pPr>
            <a:r>
              <a:rPr lang="en-US" sz="2500" dirty="0" smtClean="0">
                <a:ea typeface="Gulim" pitchFamily="34" charset="-127"/>
              </a:rPr>
              <a:t>Did this work? (29)</a:t>
            </a:r>
          </a:p>
          <a:p>
            <a:pPr lvl="1" eaLnBrk="1" hangingPunct="1">
              <a:buFont typeface="Arial" pitchFamily="34" charset="0"/>
              <a:buChar char="•"/>
              <a:defRPr/>
            </a:pPr>
            <a:r>
              <a:rPr lang="en-US" sz="2500" dirty="0" smtClean="0">
                <a:ea typeface="Gulim" pitchFamily="34" charset="-127"/>
              </a:rPr>
              <a:t>Who were Gaius and Aristarchus? (29)</a:t>
            </a:r>
          </a:p>
          <a:p>
            <a:pPr lvl="1" eaLnBrk="1" hangingPunct="1">
              <a:buFont typeface="Arial" pitchFamily="34" charset="0"/>
              <a:buChar char="•"/>
              <a:defRPr/>
            </a:pPr>
            <a:r>
              <a:rPr lang="en-US" sz="2500" dirty="0" smtClean="0">
                <a:ea typeface="Gulim" pitchFamily="34" charset="-127"/>
              </a:rPr>
              <a:t>Did Paul think he could influence the people? (30)</a:t>
            </a:r>
          </a:p>
          <a:p>
            <a:pPr lvl="1" eaLnBrk="1" hangingPunct="1">
              <a:buFont typeface="Arial" pitchFamily="34" charset="0"/>
              <a:buChar char="•"/>
              <a:defRPr/>
            </a:pPr>
            <a:r>
              <a:rPr lang="en-US" sz="2500" dirty="0" smtClean="0">
                <a:ea typeface="Gulim" pitchFamily="34" charset="-127"/>
              </a:rPr>
              <a:t>Did his friends (</a:t>
            </a:r>
            <a:r>
              <a:rPr lang="en-US" sz="2500" dirty="0" err="1" smtClean="0">
                <a:ea typeface="Gulim" pitchFamily="34" charset="-127"/>
              </a:rPr>
              <a:t>Asiarchs</a:t>
            </a:r>
            <a:r>
              <a:rPr lang="en-US" sz="2500" dirty="0" smtClean="0">
                <a:ea typeface="Gulim" pitchFamily="34" charset="-127"/>
              </a:rPr>
              <a:t>) know better? (31)</a:t>
            </a:r>
          </a:p>
        </p:txBody>
      </p:sp>
    </p:spTree>
    <p:extLst>
      <p:ext uri="{BB962C8B-B14F-4D97-AF65-F5344CB8AC3E}">
        <p14:creationId xmlns:p14="http://schemas.microsoft.com/office/powerpoint/2010/main" val="29391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16:1-6  – Second M-Journey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Paul he meet at </a:t>
            </a:r>
            <a:r>
              <a:rPr lang="en-US" sz="2800" dirty="0" err="1" smtClean="0">
                <a:ea typeface="Gulim" pitchFamily="34" charset="-127"/>
              </a:rPr>
              <a:t>Lystra</a:t>
            </a:r>
            <a:r>
              <a:rPr lang="en-US" sz="2800" dirty="0" smtClean="0">
                <a:ea typeface="Gulim" pitchFamily="34" charset="-127"/>
              </a:rPr>
              <a:t>? (1)</a:t>
            </a:r>
          </a:p>
          <a:p>
            <a:pPr lvl="1" eaLnBrk="1" hangingPunct="1">
              <a:buFont typeface="Arial" pitchFamily="34" charset="0"/>
              <a:buChar char="•"/>
              <a:defRPr/>
            </a:pPr>
            <a:r>
              <a:rPr lang="en-US" sz="2600" dirty="0" smtClean="0">
                <a:ea typeface="Gulim" pitchFamily="34" charset="-127"/>
              </a:rPr>
              <a:t>Was he a well-known Christian? (2)</a:t>
            </a:r>
          </a:p>
          <a:p>
            <a:pPr lvl="1" eaLnBrk="1" hangingPunct="1">
              <a:buFont typeface="Arial" pitchFamily="34" charset="0"/>
              <a:buChar char="•"/>
              <a:defRPr/>
            </a:pPr>
            <a:r>
              <a:rPr lang="en-US" sz="2600" dirty="0" smtClean="0">
                <a:ea typeface="Gulim" pitchFamily="34" charset="-127"/>
              </a:rPr>
              <a:t>Why did Paul have him circumcised?</a:t>
            </a:r>
          </a:p>
          <a:p>
            <a:pPr lvl="1" eaLnBrk="1" hangingPunct="1">
              <a:buFont typeface="Arial" pitchFamily="34" charset="0"/>
              <a:buChar char="•"/>
              <a:defRPr/>
            </a:pPr>
            <a:r>
              <a:rPr lang="en-US" sz="2600" dirty="0" smtClean="0">
                <a:ea typeface="Gulim" pitchFamily="34" charset="-127"/>
              </a:rPr>
              <a:t>Why does this not contradict Acts 15?</a:t>
            </a:r>
          </a:p>
          <a:p>
            <a:pPr lvl="1" eaLnBrk="1" hangingPunct="1">
              <a:buFont typeface="Arial" pitchFamily="34" charset="0"/>
              <a:buChar char="•"/>
              <a:defRPr/>
            </a:pPr>
            <a:r>
              <a:rPr lang="en-US" sz="2600" dirty="0" smtClean="0">
                <a:ea typeface="Gulim" pitchFamily="34" charset="-127"/>
              </a:rPr>
              <a:t>Is this placement in Acts perhaps providential?</a:t>
            </a:r>
          </a:p>
          <a:p>
            <a:pPr eaLnBrk="1" hangingPunct="1">
              <a:buFont typeface="Arial" pitchFamily="34" charset="0"/>
              <a:buChar char="•"/>
              <a:defRPr/>
            </a:pPr>
            <a:r>
              <a:rPr lang="en-US" sz="2800" dirty="0" smtClean="0">
                <a:ea typeface="Gulim" pitchFamily="34" charset="-127"/>
              </a:rPr>
              <a:t>What did they deliver? (4)</a:t>
            </a:r>
          </a:p>
          <a:p>
            <a:pPr lvl="1" eaLnBrk="1" hangingPunct="1">
              <a:buFont typeface="Arial" pitchFamily="34" charset="0"/>
              <a:buChar char="•"/>
              <a:defRPr/>
            </a:pPr>
            <a:r>
              <a:rPr lang="en-US" sz="2600" dirty="0" smtClean="0">
                <a:ea typeface="Gulim" pitchFamily="34" charset="-127"/>
              </a:rPr>
              <a:t>Who had ordained them?</a:t>
            </a:r>
          </a:p>
          <a:p>
            <a:pPr lvl="1" eaLnBrk="1" hangingPunct="1">
              <a:buFont typeface="Arial" pitchFamily="34" charset="0"/>
              <a:buChar char="•"/>
              <a:defRPr/>
            </a:pPr>
            <a:r>
              <a:rPr lang="en-US" sz="2600" dirty="0" smtClean="0">
                <a:ea typeface="Gulim" pitchFamily="34" charset="-127"/>
              </a:rPr>
              <a:t>What was the result? (5)</a:t>
            </a:r>
          </a:p>
          <a:p>
            <a:pPr eaLnBrk="1" hangingPunct="1">
              <a:buFont typeface="Arial" pitchFamily="34" charset="0"/>
              <a:buChar char="•"/>
              <a:defRPr/>
            </a:pPr>
            <a:r>
              <a:rPr lang="en-US" sz="2800" dirty="0" smtClean="0">
                <a:ea typeface="Gulim" pitchFamily="34" charset="-127"/>
              </a:rPr>
              <a:t>Where were they forbidden to go? (6)</a:t>
            </a:r>
          </a:p>
        </p:txBody>
      </p:sp>
    </p:spTree>
    <p:extLst>
      <p:ext uri="{BB962C8B-B14F-4D97-AF65-F5344CB8AC3E}">
        <p14:creationId xmlns:p14="http://schemas.microsoft.com/office/powerpoint/2010/main" val="16268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19:32-41 – The Mob</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is typical of mob mentality? (32)</a:t>
            </a:r>
          </a:p>
          <a:p>
            <a:pPr lvl="1" eaLnBrk="1" hangingPunct="1">
              <a:buFont typeface="Arial" pitchFamily="34" charset="0"/>
              <a:buChar char="•"/>
              <a:defRPr/>
            </a:pPr>
            <a:r>
              <a:rPr lang="en-US" sz="2600" dirty="0" smtClean="0">
                <a:ea typeface="Gulim" pitchFamily="34" charset="-127"/>
              </a:rPr>
              <a:t> God’s divine providence to control them? (33)</a:t>
            </a:r>
          </a:p>
          <a:p>
            <a:pPr lvl="2" eaLnBrk="1" hangingPunct="1">
              <a:buFont typeface="Arial" pitchFamily="34" charset="0"/>
              <a:buChar char="•"/>
              <a:defRPr/>
            </a:pPr>
            <a:r>
              <a:rPr lang="en-US" sz="2600" dirty="0" smtClean="0">
                <a:ea typeface="Gulim" pitchFamily="34" charset="-127"/>
              </a:rPr>
              <a:t>Who did Alexander represent? (33)</a:t>
            </a:r>
          </a:p>
          <a:p>
            <a:pPr lvl="2" eaLnBrk="1" hangingPunct="1">
              <a:buFont typeface="Arial" pitchFamily="34" charset="0"/>
              <a:buChar char="•"/>
              <a:defRPr/>
            </a:pPr>
            <a:r>
              <a:rPr lang="en-US" sz="2600" dirty="0" smtClean="0">
                <a:ea typeface="Gulim" pitchFamily="34" charset="-127"/>
              </a:rPr>
              <a:t>Why would they have a dog in this fight?</a:t>
            </a:r>
          </a:p>
          <a:p>
            <a:pPr lvl="2" eaLnBrk="1" hangingPunct="1">
              <a:buFont typeface="Arial" pitchFamily="34" charset="0"/>
              <a:buChar char="•"/>
              <a:defRPr/>
            </a:pPr>
            <a:r>
              <a:rPr lang="en-US" sz="2600" dirty="0" smtClean="0">
                <a:ea typeface="Gulim" pitchFamily="34" charset="-127"/>
              </a:rPr>
              <a:t>How did the mob respond? (34)</a:t>
            </a:r>
          </a:p>
          <a:p>
            <a:pPr eaLnBrk="1" hangingPunct="1">
              <a:buFont typeface="Arial" pitchFamily="34" charset="0"/>
              <a:buChar char="•"/>
              <a:defRPr/>
            </a:pPr>
            <a:r>
              <a:rPr lang="en-US" sz="2800" dirty="0" smtClean="0">
                <a:ea typeface="Gulim" pitchFamily="34" charset="-127"/>
              </a:rPr>
              <a:t>How did the “town scribe” reason? </a:t>
            </a:r>
            <a:r>
              <a:rPr lang="en-US" dirty="0" smtClean="0">
                <a:ea typeface="Gulim" pitchFamily="34" charset="-127"/>
              </a:rPr>
              <a:t>(35-37)</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What legal recourse did they have? (38-39) </a:t>
            </a:r>
          </a:p>
          <a:p>
            <a:pPr lvl="1" eaLnBrk="1" hangingPunct="1">
              <a:buFont typeface="Arial" pitchFamily="34" charset="0"/>
              <a:buChar char="•"/>
              <a:defRPr/>
            </a:pPr>
            <a:r>
              <a:rPr lang="en-US" sz="2500" dirty="0" smtClean="0">
                <a:ea typeface="Gulim" pitchFamily="34" charset="-127"/>
              </a:rPr>
              <a:t>What was his main concern? (40)</a:t>
            </a:r>
          </a:p>
          <a:p>
            <a:pPr lvl="1" eaLnBrk="1" hangingPunct="1">
              <a:buFont typeface="Arial" pitchFamily="34" charset="0"/>
              <a:buChar char="•"/>
              <a:defRPr/>
            </a:pPr>
            <a:r>
              <a:rPr lang="en-US" sz="2500" dirty="0" smtClean="0">
                <a:ea typeface="Gulim" pitchFamily="34" charset="-127"/>
              </a:rPr>
              <a:t>So what was he able to do? (41)</a:t>
            </a:r>
          </a:p>
          <a:p>
            <a:pPr lvl="1" eaLnBrk="1" hangingPunct="1">
              <a:buFont typeface="Arial" pitchFamily="34" charset="0"/>
              <a:buChar char="•"/>
              <a:defRPr/>
            </a:pPr>
            <a:r>
              <a:rPr lang="en-US" sz="2500" dirty="0" smtClean="0">
                <a:ea typeface="Gulim" pitchFamily="34" charset="-127"/>
              </a:rPr>
              <a:t>Do man’s laws generally support Christians?</a:t>
            </a:r>
          </a:p>
          <a:p>
            <a:pPr marL="114300" indent="0" eaLnBrk="1" hangingPunct="1">
              <a:buNone/>
              <a:defRPr/>
            </a:pPr>
            <a:endParaRPr lang="en-US" dirty="0" smtClean="0">
              <a:ea typeface="Gulim" pitchFamily="34" charset="-127"/>
            </a:endParaRPr>
          </a:p>
          <a:p>
            <a:pPr marL="114300" indent="0" algn="ctr" eaLnBrk="1" hangingPunct="1">
              <a:buNone/>
              <a:defRPr/>
            </a:pPr>
            <a:r>
              <a:rPr lang="en-US" dirty="0" smtClean="0">
                <a:ea typeface="Gulim" pitchFamily="34" charset="-127"/>
              </a:rPr>
              <a:t>Note the word usually translated “church” (39, 41)</a:t>
            </a:r>
            <a:endParaRPr lang="en-US" sz="2700" dirty="0" smtClean="0">
              <a:ea typeface="Gulim" pitchFamily="34" charset="-127"/>
            </a:endParaRPr>
          </a:p>
        </p:txBody>
      </p:sp>
    </p:spTree>
    <p:extLst>
      <p:ext uri="{BB962C8B-B14F-4D97-AF65-F5344CB8AC3E}">
        <p14:creationId xmlns:p14="http://schemas.microsoft.com/office/powerpoint/2010/main" val="4577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1" end="11"/>
                                            </p:txEl>
                                          </p:spTgt>
                                        </p:tgtEl>
                                        <p:attrNameLst>
                                          <p:attrName>style.visibility</p:attrName>
                                        </p:attrNameLst>
                                      </p:cBhvr>
                                      <p:to>
                                        <p:strVal val="visible"/>
                                      </p:to>
                                    </p:set>
                                    <p:animEffect transition="in" filter="fade">
                                      <p:cBhvr>
                                        <p:cTn id="57"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871478"/>
            <a:ext cx="8153400" cy="3200876"/>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1400" b="1" kern="0" dirty="0" smtClean="0">
                <a:solidFill>
                  <a:srgbClr val="FFFFFF"/>
                </a:solidFill>
                <a:effectLst>
                  <a:outerShdw blurRad="38100" dist="38100" dir="2700000" algn="tl">
                    <a:srgbClr val="000000"/>
                  </a:outerShdw>
                </a:effectLst>
                <a:ea typeface="Gulim" pitchFamily="34" charset="-127"/>
                <a:cs typeface="+mj-cs"/>
              </a:rPr>
              <a:t>.</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4400" b="1" kern="0" dirty="0" smtClean="0">
                <a:solidFill>
                  <a:srgbClr val="FFFFFF"/>
                </a:solidFill>
                <a:effectLst>
                  <a:outerShdw blurRad="38100" dist="38100" dir="2700000" algn="tl">
                    <a:srgbClr val="000000"/>
                  </a:outerShdw>
                </a:effectLst>
                <a:ea typeface="Gulim" pitchFamily="34" charset="-127"/>
                <a:cs typeface="+mj-cs"/>
              </a:rPr>
              <a:t>Chapter 20</a:t>
            </a:r>
          </a:p>
          <a:p>
            <a:pPr algn="ctr"/>
            <a:endParaRPr lang="en-US" sz="2400" dirty="0"/>
          </a:p>
        </p:txBody>
      </p:sp>
    </p:spTree>
    <p:extLst>
      <p:ext uri="{BB962C8B-B14F-4D97-AF65-F5344CB8AC3E}">
        <p14:creationId xmlns:p14="http://schemas.microsoft.com/office/powerpoint/2010/main" val="2797940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20:1-6 – To Troas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did Paul call unto him?  Why? (1)</a:t>
            </a:r>
          </a:p>
          <a:p>
            <a:pPr lvl="1" eaLnBrk="1" hangingPunct="1">
              <a:buFont typeface="Arial" pitchFamily="34" charset="0"/>
              <a:buChar char="•"/>
              <a:defRPr/>
            </a:pPr>
            <a:r>
              <a:rPr lang="en-US" sz="2600" dirty="0" smtClean="0">
                <a:ea typeface="Gulim" pitchFamily="34" charset="-127"/>
              </a:rPr>
              <a:t>Where did he go from Ephesus? (2) </a:t>
            </a:r>
          </a:p>
          <a:p>
            <a:pPr lvl="1" eaLnBrk="1" hangingPunct="1">
              <a:buFont typeface="Arial" pitchFamily="34" charset="0"/>
              <a:buChar char="•"/>
              <a:defRPr/>
            </a:pPr>
            <a:r>
              <a:rPr lang="en-US" sz="2600" dirty="0" smtClean="0">
                <a:ea typeface="Gulim" pitchFamily="34" charset="-127"/>
              </a:rPr>
              <a:t>What did he do in Macedonia? (2)</a:t>
            </a:r>
          </a:p>
          <a:p>
            <a:pPr eaLnBrk="1" hangingPunct="1">
              <a:buFont typeface="Arial" pitchFamily="34" charset="0"/>
              <a:buChar char="•"/>
              <a:defRPr/>
            </a:pPr>
            <a:r>
              <a:rPr lang="en-US" sz="2800" dirty="0" smtClean="0">
                <a:ea typeface="Gulim" pitchFamily="34" charset="-127"/>
              </a:rPr>
              <a:t>Where after Macedonia? (2-3)  How long? </a:t>
            </a:r>
          </a:p>
          <a:p>
            <a:pPr lvl="1" eaLnBrk="1" hangingPunct="1">
              <a:buFont typeface="Arial" pitchFamily="34" charset="0"/>
              <a:buChar char="•"/>
              <a:defRPr/>
            </a:pPr>
            <a:r>
              <a:rPr lang="en-US" sz="2600" dirty="0" smtClean="0">
                <a:ea typeface="Gulim" pitchFamily="34" charset="-127"/>
              </a:rPr>
              <a:t>Who opposed him there? (3)</a:t>
            </a:r>
          </a:p>
          <a:p>
            <a:pPr lvl="1" eaLnBrk="1" hangingPunct="1">
              <a:buFont typeface="Arial" pitchFamily="34" charset="0"/>
              <a:buChar char="•"/>
              <a:defRPr/>
            </a:pPr>
            <a:r>
              <a:rPr lang="en-US" sz="2600" dirty="0" smtClean="0">
                <a:ea typeface="Gulim" pitchFamily="34" charset="-127"/>
              </a:rPr>
              <a:t>How did they change Paul’s plans? (3)</a:t>
            </a:r>
          </a:p>
          <a:p>
            <a:pPr lvl="2" eaLnBrk="1" hangingPunct="1">
              <a:buFont typeface="Arial" pitchFamily="34" charset="0"/>
              <a:buChar char="•"/>
              <a:defRPr/>
            </a:pPr>
            <a:r>
              <a:rPr lang="en-US" sz="2400" dirty="0" smtClean="0">
                <a:ea typeface="Gulim" pitchFamily="34" charset="-127"/>
              </a:rPr>
              <a:t>Instead of sailing to Syria, go thru Macedonia</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Who went before him to Troas (Asia)? (4, 5)</a:t>
            </a:r>
          </a:p>
          <a:p>
            <a:pPr lvl="1" eaLnBrk="1" hangingPunct="1">
              <a:buFont typeface="Arial" pitchFamily="34" charset="0"/>
              <a:buChar char="•"/>
              <a:defRPr/>
            </a:pPr>
            <a:r>
              <a:rPr lang="en-US" sz="2500" dirty="0" smtClean="0">
                <a:ea typeface="Gulim" pitchFamily="34" charset="-127"/>
              </a:rPr>
              <a:t>Who (at least one) traveled with Paul?</a:t>
            </a:r>
          </a:p>
          <a:p>
            <a:pPr lvl="1" eaLnBrk="1" hangingPunct="1">
              <a:buFont typeface="Arial" pitchFamily="34" charset="0"/>
              <a:buChar char="•"/>
              <a:defRPr/>
            </a:pPr>
            <a:r>
              <a:rPr lang="en-US" sz="2500" dirty="0" smtClean="0">
                <a:ea typeface="Gulim" pitchFamily="34" charset="-127"/>
              </a:rPr>
              <a:t>Where does it appear that Luke joined Paul? (6)</a:t>
            </a:r>
            <a:endParaRPr lang="en-US" sz="2500" dirty="0">
              <a:ea typeface="Gulim" pitchFamily="34" charset="-127"/>
            </a:endParaRPr>
          </a:p>
          <a:p>
            <a:pPr lvl="1" eaLnBrk="1" hangingPunct="1">
              <a:buFont typeface="Arial" pitchFamily="34" charset="0"/>
              <a:buChar char="•"/>
              <a:defRPr/>
            </a:pPr>
            <a:r>
              <a:rPr lang="en-US" sz="2500" dirty="0" smtClean="0">
                <a:ea typeface="Gulim" pitchFamily="34" charset="-127"/>
              </a:rPr>
              <a:t>How long did they tarry at Troas? (6)</a:t>
            </a:r>
          </a:p>
        </p:txBody>
      </p:sp>
    </p:spTree>
    <p:extLst>
      <p:ext uri="{BB962C8B-B14F-4D97-AF65-F5344CB8AC3E}">
        <p14:creationId xmlns:p14="http://schemas.microsoft.com/office/powerpoint/2010/main" val="324114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36" t="15591" r="27064" b="23238"/>
          <a:stretch/>
        </p:blipFill>
        <p:spPr>
          <a:xfrm>
            <a:off x="1752600" y="-1"/>
            <a:ext cx="6934200" cy="7044267"/>
          </a:xfrm>
          <a:prstGeom prst="rect">
            <a:avLst/>
          </a:prstGeom>
        </p:spPr>
      </p:pic>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V="1">
            <a:off x="3276598" y="2057400"/>
            <a:ext cx="685802" cy="327125"/>
          </a:xfrm>
          <a:prstGeom prst="straightConnector1">
            <a:avLst/>
          </a:prstGeom>
          <a:ln w="57150">
            <a:solidFill>
              <a:srgbClr val="FFC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1143000"/>
            <a:ext cx="4572000" cy="5078313"/>
          </a:xfrm>
          <a:prstGeom prst="rect">
            <a:avLst/>
          </a:prstGeom>
          <a:ln>
            <a:noFill/>
          </a:ln>
        </p:spPr>
        <p:txBody>
          <a:bodyPr>
            <a:spAutoFit/>
          </a:bodyPr>
          <a:lstStyle/>
          <a:p>
            <a:r>
              <a:rPr lang="en-US" b="1" dirty="0" smtClean="0">
                <a:solidFill>
                  <a:schemeClr val="bg1"/>
                </a:solidFill>
              </a:rPr>
              <a:t>Acts 20</a:t>
            </a:r>
          </a:p>
          <a:p>
            <a:r>
              <a:rPr lang="en-US" b="1" dirty="0" smtClean="0">
                <a:solidFill>
                  <a:schemeClr val="bg1"/>
                </a:solidFill>
              </a:rPr>
              <a:t>Journeys</a:t>
            </a:r>
          </a:p>
          <a:p>
            <a:endParaRPr lang="en-US" b="1" dirty="0">
              <a:solidFill>
                <a:schemeClr val="bg1"/>
              </a:solidFill>
            </a:endParaRPr>
          </a:p>
          <a:p>
            <a:r>
              <a:rPr lang="en-US" b="1" dirty="0" smtClean="0">
                <a:solidFill>
                  <a:schemeClr val="bg1"/>
                </a:solidFill>
              </a:rPr>
              <a:t>From </a:t>
            </a:r>
          </a:p>
          <a:p>
            <a:r>
              <a:rPr lang="en-US" b="1" dirty="0" smtClean="0">
                <a:solidFill>
                  <a:schemeClr val="bg1"/>
                </a:solidFill>
              </a:rPr>
              <a:t>Ephesus</a:t>
            </a:r>
          </a:p>
          <a:p>
            <a:endParaRPr lang="en-US" b="1" dirty="0">
              <a:solidFill>
                <a:schemeClr val="bg1"/>
              </a:solidFill>
            </a:endParaRPr>
          </a:p>
          <a:p>
            <a:r>
              <a:rPr lang="en-US" b="1" dirty="0">
                <a:solidFill>
                  <a:schemeClr val="bg1"/>
                </a:solidFill>
              </a:rPr>
              <a:t>1</a:t>
            </a:r>
            <a:endParaRPr lang="en-US" b="1" dirty="0" smtClean="0">
              <a:solidFill>
                <a:schemeClr val="bg1"/>
              </a:solidFill>
            </a:endParaRPr>
          </a:p>
          <a:p>
            <a:r>
              <a:rPr lang="en-US" b="1" dirty="0" smtClean="0">
                <a:solidFill>
                  <a:schemeClr val="bg1"/>
                </a:solidFill>
              </a:rPr>
              <a:t>Macedonia</a:t>
            </a:r>
          </a:p>
          <a:p>
            <a:endParaRPr lang="en-US" b="1" dirty="0" smtClean="0">
              <a:solidFill>
                <a:schemeClr val="bg1"/>
              </a:solidFill>
            </a:endParaRPr>
          </a:p>
          <a:p>
            <a:r>
              <a:rPr lang="en-US" b="1" dirty="0" smtClean="0">
                <a:solidFill>
                  <a:schemeClr val="bg1"/>
                </a:solidFill>
              </a:rPr>
              <a:t>2</a:t>
            </a:r>
            <a:endParaRPr lang="en-US" b="1" dirty="0">
              <a:solidFill>
                <a:schemeClr val="bg1"/>
              </a:solidFill>
            </a:endParaRPr>
          </a:p>
          <a:p>
            <a:r>
              <a:rPr lang="en-US" b="1" dirty="0" smtClean="0">
                <a:solidFill>
                  <a:schemeClr val="bg1"/>
                </a:solidFill>
              </a:rPr>
              <a:t>Greece</a:t>
            </a:r>
          </a:p>
          <a:p>
            <a:r>
              <a:rPr lang="en-US" b="1" dirty="0" smtClean="0">
                <a:solidFill>
                  <a:schemeClr val="bg1"/>
                </a:solidFill>
              </a:rPr>
              <a:t>(Achaia)</a:t>
            </a:r>
          </a:p>
          <a:p>
            <a:endParaRPr lang="en-US" b="1" dirty="0">
              <a:solidFill>
                <a:schemeClr val="bg1"/>
              </a:solidFill>
            </a:endParaRPr>
          </a:p>
          <a:p>
            <a:r>
              <a:rPr lang="en-US" b="1" dirty="0" smtClean="0">
                <a:solidFill>
                  <a:srgbClr val="FFC000"/>
                </a:solidFill>
              </a:rPr>
              <a:t>5, 6</a:t>
            </a:r>
          </a:p>
          <a:p>
            <a:r>
              <a:rPr lang="en-US" b="1" dirty="0" smtClean="0">
                <a:solidFill>
                  <a:srgbClr val="FFC000"/>
                </a:solidFill>
              </a:rPr>
              <a:t>Troas</a:t>
            </a:r>
          </a:p>
          <a:p>
            <a:r>
              <a:rPr lang="en-US" b="1" dirty="0" smtClean="0">
                <a:solidFill>
                  <a:srgbClr val="FFC000"/>
                </a:solidFill>
              </a:rPr>
              <a:t>From there </a:t>
            </a:r>
          </a:p>
          <a:p>
            <a:r>
              <a:rPr lang="en-US" b="1">
                <a:solidFill>
                  <a:srgbClr val="FFC000"/>
                </a:solidFill>
              </a:rPr>
              <a:t> </a:t>
            </a:r>
            <a:r>
              <a:rPr lang="en-US" b="1" smtClean="0">
                <a:solidFill>
                  <a:srgbClr val="FFC000"/>
                </a:solidFill>
              </a:rPr>
              <a:t> to </a:t>
            </a:r>
            <a:r>
              <a:rPr lang="en-US" b="1" dirty="0" smtClean="0">
                <a:solidFill>
                  <a:srgbClr val="FFC000"/>
                </a:solidFill>
              </a:rPr>
              <a:t>Asia (</a:t>
            </a:r>
            <a:r>
              <a:rPr lang="en-US" b="1" smtClean="0">
                <a:solidFill>
                  <a:srgbClr val="FFC000"/>
                </a:solidFill>
              </a:rPr>
              <a:t>4)</a:t>
            </a:r>
          </a:p>
          <a:p>
            <a:endParaRPr lang="en-US" b="1" dirty="0" smtClean="0">
              <a:solidFill>
                <a:srgbClr val="FFC000"/>
              </a:solidFill>
            </a:endParaRPr>
          </a:p>
        </p:txBody>
      </p:sp>
      <p:cxnSp>
        <p:nvCxnSpPr>
          <p:cNvPr id="12" name="Straight Arrow Connector 11"/>
          <p:cNvCxnSpPr/>
          <p:nvPr/>
        </p:nvCxnSpPr>
        <p:spPr bwMode="auto">
          <a:xfrm flipV="1">
            <a:off x="990601" y="3124200"/>
            <a:ext cx="1142999" cy="902732"/>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V="1">
            <a:off x="1219200" y="1676400"/>
            <a:ext cx="609600" cy="13716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H="1" flipV="1">
            <a:off x="5334001" y="3352800"/>
            <a:ext cx="457198" cy="381000"/>
          </a:xfrm>
          <a:prstGeom prst="straightConnector1">
            <a:avLst/>
          </a:prstGeom>
          <a:ln w="57150">
            <a:solidFill>
              <a:srgbClr val="7030A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34000" y="3657600"/>
            <a:ext cx="829073" cy="369332"/>
          </a:xfrm>
          <a:prstGeom prst="rect">
            <a:avLst/>
          </a:prstGeom>
          <a:noFill/>
        </p:spPr>
        <p:txBody>
          <a:bodyPr wrap="none" rtlCol="0">
            <a:spAutoFit/>
          </a:bodyPr>
          <a:lstStyle/>
          <a:p>
            <a:r>
              <a:rPr lang="en-US" b="1" dirty="0" smtClean="0">
                <a:solidFill>
                  <a:srgbClr val="7030A0"/>
                </a:solidFill>
              </a:rPr>
              <a:t>Start</a:t>
            </a:r>
            <a:endParaRPr lang="en-US" b="1" dirty="0">
              <a:solidFill>
                <a:srgbClr val="7030A0"/>
              </a:solidFill>
            </a:endParaRPr>
          </a:p>
        </p:txBody>
      </p:sp>
    </p:spTree>
    <p:extLst>
      <p:ext uri="{BB962C8B-B14F-4D97-AF65-F5344CB8AC3E}">
        <p14:creationId xmlns:p14="http://schemas.microsoft.com/office/powerpoint/2010/main" val="3968351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20:8-12 – First Day of the Week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Why did they come together? (7)</a:t>
            </a:r>
          </a:p>
          <a:p>
            <a:pPr eaLnBrk="1" hangingPunct="1">
              <a:buFont typeface="Arial" pitchFamily="34" charset="0"/>
              <a:buChar char="•"/>
              <a:defRPr/>
            </a:pPr>
            <a:r>
              <a:rPr lang="en-US" dirty="0">
                <a:ea typeface="Gulim" pitchFamily="34" charset="-127"/>
              </a:rPr>
              <a:t>C</a:t>
            </a:r>
            <a:r>
              <a:rPr lang="en-US" dirty="0" smtClean="0">
                <a:ea typeface="Gulim" pitchFamily="34" charset="-127"/>
              </a:rPr>
              <a:t>onfirming </a:t>
            </a:r>
            <a:r>
              <a:rPr lang="en-US" dirty="0">
                <a:ea typeface="Gulim" pitchFamily="34" charset="-127"/>
              </a:rPr>
              <a:t>passages</a:t>
            </a:r>
            <a:r>
              <a:rPr lang="en-US" dirty="0" smtClean="0">
                <a:ea typeface="Gulim" pitchFamily="34" charset="-127"/>
              </a:rPr>
              <a:t>: Acts 2:42; </a:t>
            </a:r>
            <a:r>
              <a:rPr lang="en-US" dirty="0">
                <a:ea typeface="Gulim" pitchFamily="34" charset="-127"/>
              </a:rPr>
              <a:t>1 Cor. 11; 16:2; Rev. 1:10</a:t>
            </a:r>
            <a:endParaRPr lang="en-US" sz="3600" dirty="0">
              <a:ea typeface="Gulim" pitchFamily="34" charset="-127"/>
            </a:endParaRPr>
          </a:p>
          <a:p>
            <a:pPr lvl="1" eaLnBrk="1" hangingPunct="1">
              <a:buFont typeface="Arial" pitchFamily="34" charset="0"/>
              <a:buChar char="•"/>
              <a:defRPr/>
            </a:pPr>
            <a:r>
              <a:rPr lang="en-US" sz="2600" dirty="0">
                <a:ea typeface="Gulim" pitchFamily="34" charset="-127"/>
              </a:rPr>
              <a:t>Could this be referencing a common meal?</a:t>
            </a:r>
          </a:p>
          <a:p>
            <a:pPr lvl="2" eaLnBrk="1" hangingPunct="1">
              <a:buFont typeface="Arial" pitchFamily="34" charset="0"/>
              <a:buChar char="•"/>
              <a:defRPr/>
            </a:pPr>
            <a:r>
              <a:rPr lang="en-US" sz="2600" dirty="0">
                <a:ea typeface="Gulim" pitchFamily="34" charset="-127"/>
              </a:rPr>
              <a:t>1 Cor. 11:22, 34; Acts 2:46 </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Was this the only reason for coming together?</a:t>
            </a:r>
          </a:p>
          <a:p>
            <a:pPr lvl="2" eaLnBrk="1" hangingPunct="1">
              <a:buFont typeface="Arial" pitchFamily="34" charset="0"/>
              <a:buChar char="•"/>
              <a:defRPr/>
            </a:pPr>
            <a:r>
              <a:rPr lang="en-US" sz="2600" dirty="0" smtClean="0">
                <a:ea typeface="Gulim" pitchFamily="34" charset="-127"/>
              </a:rPr>
              <a:t>Why did he continue preaching so long? (7)</a:t>
            </a:r>
          </a:p>
          <a:p>
            <a:pPr eaLnBrk="1" hangingPunct="1">
              <a:buFont typeface="Arial" pitchFamily="34" charset="0"/>
              <a:buChar char="•"/>
              <a:defRPr/>
            </a:pPr>
            <a:r>
              <a:rPr lang="en-US" sz="2800" dirty="0" smtClean="0">
                <a:ea typeface="Gulim" pitchFamily="34" charset="-127"/>
              </a:rPr>
              <a:t>What happened at about midnight? (8-9) </a:t>
            </a:r>
          </a:p>
          <a:p>
            <a:pPr lvl="1" eaLnBrk="1" hangingPunct="1">
              <a:buFont typeface="Arial" pitchFamily="34" charset="0"/>
              <a:buChar char="•"/>
              <a:defRPr/>
            </a:pPr>
            <a:r>
              <a:rPr lang="en-US" sz="2600" dirty="0" smtClean="0">
                <a:ea typeface="Gulim" pitchFamily="34" charset="-127"/>
              </a:rPr>
              <a:t>Was the young man pronounced dead? (9)</a:t>
            </a:r>
          </a:p>
          <a:p>
            <a:pPr lvl="1" eaLnBrk="1" hangingPunct="1">
              <a:buFont typeface="Arial" pitchFamily="34" charset="0"/>
              <a:buChar char="•"/>
              <a:defRPr/>
            </a:pPr>
            <a:r>
              <a:rPr lang="en-US" sz="2600" dirty="0" smtClean="0">
                <a:ea typeface="Gulim" pitchFamily="34" charset="-127"/>
              </a:rPr>
              <a:t>How did Paul heal (resurrect) him? (10)</a:t>
            </a:r>
          </a:p>
          <a:p>
            <a:pPr lvl="1" eaLnBrk="1" hangingPunct="1">
              <a:buFont typeface="Arial" pitchFamily="34" charset="0"/>
              <a:buChar char="•"/>
              <a:defRPr/>
            </a:pPr>
            <a:r>
              <a:rPr lang="en-US" sz="2600" dirty="0" smtClean="0">
                <a:ea typeface="Gulim" pitchFamily="34" charset="-127"/>
              </a:rPr>
              <a:t>What does “break bread” mean in vs. 11?</a:t>
            </a:r>
          </a:p>
          <a:p>
            <a:pPr lvl="1" eaLnBrk="1" hangingPunct="1">
              <a:buFont typeface="Arial" pitchFamily="34" charset="0"/>
              <a:buChar char="•"/>
              <a:defRPr/>
            </a:pPr>
            <a:r>
              <a:rPr lang="en-US" sz="2600" dirty="0" smtClean="0">
                <a:ea typeface="Gulim" pitchFamily="34" charset="-127"/>
              </a:rPr>
              <a:t>How long did he talk with them? (11)</a:t>
            </a:r>
          </a:p>
          <a:p>
            <a:pPr lvl="1" eaLnBrk="1" hangingPunct="1">
              <a:buFont typeface="Arial" pitchFamily="34" charset="0"/>
              <a:buChar char="•"/>
              <a:defRPr/>
            </a:pPr>
            <a:r>
              <a:rPr lang="en-US" sz="2600" dirty="0" smtClean="0">
                <a:ea typeface="Gulim" pitchFamily="34" charset="-127"/>
              </a:rPr>
              <a:t>What gift did he leave with them? (12)</a:t>
            </a:r>
          </a:p>
          <a:p>
            <a:pPr marL="457200" lvl="1" indent="0" eaLnBrk="1" hangingPunct="1">
              <a:buNone/>
              <a:defRPr/>
            </a:pPr>
            <a:endParaRPr lang="en-US" sz="2500" dirty="0" smtClean="0">
              <a:ea typeface="Gulim" pitchFamily="34" charset="-127"/>
            </a:endParaRPr>
          </a:p>
        </p:txBody>
      </p:sp>
    </p:spTree>
    <p:extLst>
      <p:ext uri="{BB962C8B-B14F-4D97-AF65-F5344CB8AC3E}">
        <p14:creationId xmlns:p14="http://schemas.microsoft.com/office/powerpoint/2010/main" val="202268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fade">
                                      <p:cBhvr>
                                        <p:cTn id="20" dur="500"/>
                                        <p:tgtEl>
                                          <p:spTgt spid="717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fade">
                                      <p:cBhvr>
                                        <p:cTn id="25" dur="500"/>
                                        <p:tgtEl>
                                          <p:spTgt spid="7171">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500"/>
                                        <p:tgtEl>
                                          <p:spTgt spid="717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Effect transition="in" filter="fade">
                                      <p:cBhvr>
                                        <p:cTn id="33" dur="500"/>
                                        <p:tgtEl>
                                          <p:spTgt spid="717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1">
                                            <p:txEl>
                                              <p:pRg st="7" end="7"/>
                                            </p:txEl>
                                          </p:spTgt>
                                        </p:tgtEl>
                                        <p:attrNameLst>
                                          <p:attrName>style.visibility</p:attrName>
                                        </p:attrNameLst>
                                      </p:cBhvr>
                                      <p:to>
                                        <p:strVal val="visible"/>
                                      </p:to>
                                    </p:set>
                                    <p:animEffect transition="in" filter="fade">
                                      <p:cBhvr>
                                        <p:cTn id="38" dur="500"/>
                                        <p:tgtEl>
                                          <p:spTgt spid="717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animEffect transition="in" filter="fade">
                                      <p:cBhvr>
                                        <p:cTn id="43" dur="500"/>
                                        <p:tgtEl>
                                          <p:spTgt spid="717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171">
                                            <p:txEl>
                                              <p:pRg st="9" end="9"/>
                                            </p:txEl>
                                          </p:spTgt>
                                        </p:tgtEl>
                                        <p:attrNameLst>
                                          <p:attrName>style.visibility</p:attrName>
                                        </p:attrNameLst>
                                      </p:cBhvr>
                                      <p:to>
                                        <p:strVal val="visible"/>
                                      </p:to>
                                    </p:set>
                                    <p:animEffect transition="in" filter="fade">
                                      <p:cBhvr>
                                        <p:cTn id="48" dur="500"/>
                                        <p:tgtEl>
                                          <p:spTgt spid="717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171">
                                            <p:txEl>
                                              <p:pRg st="10" end="10"/>
                                            </p:txEl>
                                          </p:spTgt>
                                        </p:tgtEl>
                                        <p:attrNameLst>
                                          <p:attrName>style.visibility</p:attrName>
                                        </p:attrNameLst>
                                      </p:cBhvr>
                                      <p:to>
                                        <p:strVal val="visible"/>
                                      </p:to>
                                    </p:set>
                                    <p:animEffect transition="in" filter="fade">
                                      <p:cBhvr>
                                        <p:cTn id="53" dur="500"/>
                                        <p:tgtEl>
                                          <p:spTgt spid="7171">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171">
                                            <p:txEl>
                                              <p:pRg st="11" end="11"/>
                                            </p:txEl>
                                          </p:spTgt>
                                        </p:tgtEl>
                                        <p:attrNameLst>
                                          <p:attrName>style.visibility</p:attrName>
                                        </p:attrNameLst>
                                      </p:cBhvr>
                                      <p:to>
                                        <p:strVal val="visible"/>
                                      </p:to>
                                    </p:set>
                                    <p:animEffect transition="in" filter="fade">
                                      <p:cBhvr>
                                        <p:cTn id="58"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36" t="15591" r="27064" b="23238"/>
          <a:stretch/>
        </p:blipFill>
        <p:spPr>
          <a:xfrm>
            <a:off x="1752600" y="-1"/>
            <a:ext cx="6934200" cy="7044267"/>
          </a:xfrm>
          <a:prstGeom prst="rect">
            <a:avLst/>
          </a:prstGeom>
        </p:spPr>
      </p:pic>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V="1">
            <a:off x="990598" y="2438400"/>
            <a:ext cx="2819402" cy="936726"/>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1143000"/>
            <a:ext cx="4572000" cy="4524315"/>
          </a:xfrm>
          <a:prstGeom prst="rect">
            <a:avLst/>
          </a:prstGeom>
          <a:ln>
            <a:noFill/>
          </a:ln>
        </p:spPr>
        <p:txBody>
          <a:bodyPr>
            <a:spAutoFit/>
          </a:bodyPr>
          <a:lstStyle/>
          <a:p>
            <a:r>
              <a:rPr lang="en-US" b="1" dirty="0" smtClean="0">
                <a:solidFill>
                  <a:schemeClr val="bg1"/>
                </a:solidFill>
              </a:rPr>
              <a:t>Departure</a:t>
            </a:r>
          </a:p>
          <a:p>
            <a:r>
              <a:rPr lang="en-US" b="1" dirty="0" smtClean="0">
                <a:solidFill>
                  <a:schemeClr val="bg1"/>
                </a:solidFill>
              </a:rPr>
              <a:t>from</a:t>
            </a:r>
          </a:p>
          <a:p>
            <a:r>
              <a:rPr lang="en-US" b="1" dirty="0" smtClean="0">
                <a:solidFill>
                  <a:schemeClr val="bg1"/>
                </a:solidFill>
              </a:rPr>
              <a:t>Troas </a:t>
            </a:r>
          </a:p>
          <a:p>
            <a:endParaRPr lang="en-US" b="1" dirty="0">
              <a:solidFill>
                <a:schemeClr val="bg1"/>
              </a:solidFill>
            </a:endParaRPr>
          </a:p>
          <a:p>
            <a:r>
              <a:rPr lang="en-US" b="1" dirty="0" smtClean="0">
                <a:solidFill>
                  <a:schemeClr val="bg1"/>
                </a:solidFill>
              </a:rPr>
              <a:t>Acts 20:</a:t>
            </a:r>
          </a:p>
          <a:p>
            <a:endParaRPr lang="en-US" b="1" dirty="0">
              <a:solidFill>
                <a:schemeClr val="bg1"/>
              </a:solidFill>
            </a:endParaRPr>
          </a:p>
          <a:p>
            <a:r>
              <a:rPr lang="en-US" b="1" dirty="0" smtClean="0">
                <a:solidFill>
                  <a:schemeClr val="bg1"/>
                </a:solidFill>
              </a:rPr>
              <a:t>13-14</a:t>
            </a:r>
          </a:p>
          <a:p>
            <a:r>
              <a:rPr lang="en-US" b="1" dirty="0" err="1" smtClean="0">
                <a:solidFill>
                  <a:schemeClr val="bg1"/>
                </a:solidFill>
              </a:rPr>
              <a:t>Assos</a:t>
            </a:r>
            <a:endParaRPr lang="en-US" b="1" dirty="0" smtClean="0">
              <a:solidFill>
                <a:schemeClr val="bg1"/>
              </a:solidFill>
            </a:endParaRPr>
          </a:p>
          <a:p>
            <a:r>
              <a:rPr lang="en-US" b="1" dirty="0" err="1" smtClean="0">
                <a:solidFill>
                  <a:schemeClr val="bg1"/>
                </a:solidFill>
              </a:rPr>
              <a:t>Mitylene</a:t>
            </a:r>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15</a:t>
            </a:r>
            <a:endParaRPr lang="en-US" b="1" dirty="0">
              <a:solidFill>
                <a:schemeClr val="bg1"/>
              </a:solidFill>
            </a:endParaRPr>
          </a:p>
          <a:p>
            <a:r>
              <a:rPr lang="en-US" b="1" dirty="0" smtClean="0">
                <a:solidFill>
                  <a:schemeClr val="bg1"/>
                </a:solidFill>
              </a:rPr>
              <a:t>Chios</a:t>
            </a:r>
          </a:p>
          <a:p>
            <a:r>
              <a:rPr lang="en-US" b="1" dirty="0" smtClean="0">
                <a:solidFill>
                  <a:schemeClr val="bg1"/>
                </a:solidFill>
              </a:rPr>
              <a:t>Samos</a:t>
            </a:r>
          </a:p>
          <a:p>
            <a:r>
              <a:rPr lang="en-US" b="1" dirty="0" smtClean="0">
                <a:solidFill>
                  <a:schemeClr val="bg1"/>
                </a:solidFill>
              </a:rPr>
              <a:t>Miletus</a:t>
            </a:r>
          </a:p>
          <a:p>
            <a:endParaRPr lang="en-US" b="1" dirty="0">
              <a:solidFill>
                <a:schemeClr val="bg1"/>
              </a:solidFill>
            </a:endParaRPr>
          </a:p>
          <a:p>
            <a:endParaRPr lang="en-US" b="1" dirty="0" smtClean="0">
              <a:solidFill>
                <a:srgbClr val="C00000"/>
              </a:solidFill>
            </a:endParaRPr>
          </a:p>
        </p:txBody>
      </p:sp>
      <p:cxnSp>
        <p:nvCxnSpPr>
          <p:cNvPr id="12" name="Straight Arrow Connector 11"/>
          <p:cNvCxnSpPr/>
          <p:nvPr/>
        </p:nvCxnSpPr>
        <p:spPr bwMode="auto">
          <a:xfrm flipV="1">
            <a:off x="762000" y="2819400"/>
            <a:ext cx="3048000" cy="15240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a:off x="1143001" y="1905000"/>
            <a:ext cx="2819399" cy="762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H="1" flipV="1">
            <a:off x="1219200" y="6858000"/>
            <a:ext cx="457198" cy="381000"/>
          </a:xfrm>
          <a:prstGeom prst="straightConnector1">
            <a:avLst/>
          </a:prstGeom>
          <a:ln w="57150">
            <a:solidFill>
              <a:srgbClr val="7030A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81000" y="6793468"/>
            <a:ext cx="859553" cy="369332"/>
          </a:xfrm>
          <a:prstGeom prst="rect">
            <a:avLst/>
          </a:prstGeom>
          <a:noFill/>
        </p:spPr>
        <p:txBody>
          <a:bodyPr wrap="square" rtlCol="0">
            <a:spAutoFit/>
          </a:bodyPr>
          <a:lstStyle/>
          <a:p>
            <a:r>
              <a:rPr lang="en-US" b="1" dirty="0" smtClean="0">
                <a:solidFill>
                  <a:srgbClr val="7030A0"/>
                </a:solidFill>
              </a:rPr>
              <a:t>Start</a:t>
            </a:r>
            <a:endParaRPr lang="en-US" b="1" dirty="0">
              <a:solidFill>
                <a:srgbClr val="7030A0"/>
              </a:solidFill>
            </a:endParaRPr>
          </a:p>
        </p:txBody>
      </p:sp>
      <p:cxnSp>
        <p:nvCxnSpPr>
          <p:cNvPr id="18" name="Straight Arrow Connector 17"/>
          <p:cNvCxnSpPr/>
          <p:nvPr/>
        </p:nvCxnSpPr>
        <p:spPr bwMode="auto">
          <a:xfrm flipV="1">
            <a:off x="1066800" y="3733800"/>
            <a:ext cx="3636247" cy="11430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666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36513"/>
            <a:ext cx="8763000" cy="692150"/>
          </a:xfrm>
        </p:spPr>
        <p:txBody>
          <a:bodyPr/>
          <a:lstStyle/>
          <a:p>
            <a:pPr algn="ctr" eaLnBrk="1" hangingPunct="1"/>
            <a:r>
              <a:rPr lang="en-US" dirty="0" smtClean="0"/>
              <a:t>Acts 20:16-25 – Elders from Ephesus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Why didn’t Paul go to Ephesus? (16)</a:t>
            </a:r>
          </a:p>
          <a:p>
            <a:pPr lvl="1" eaLnBrk="1" hangingPunct="1">
              <a:buFont typeface="Arial" pitchFamily="34" charset="0"/>
              <a:buChar char="•"/>
              <a:defRPr/>
            </a:pPr>
            <a:r>
              <a:rPr lang="en-US" sz="2600" dirty="0" smtClean="0">
                <a:ea typeface="Gulim" pitchFamily="34" charset="-127"/>
              </a:rPr>
              <a:t>Who did he call to himself at </a:t>
            </a:r>
            <a:r>
              <a:rPr lang="en-US" sz="2600" dirty="0" err="1" smtClean="0">
                <a:ea typeface="Gulim" pitchFamily="34" charset="-127"/>
              </a:rPr>
              <a:t>Meletus</a:t>
            </a:r>
            <a:r>
              <a:rPr lang="en-US" sz="2600" dirty="0" smtClean="0">
                <a:ea typeface="Gulim" pitchFamily="34" charset="-127"/>
              </a:rPr>
              <a:t>? (17) </a:t>
            </a:r>
          </a:p>
          <a:p>
            <a:pPr lvl="1" eaLnBrk="1" hangingPunct="1">
              <a:buFont typeface="Arial" pitchFamily="34" charset="0"/>
              <a:buChar char="•"/>
              <a:defRPr/>
            </a:pPr>
            <a:r>
              <a:rPr lang="en-US" sz="2600" dirty="0" smtClean="0">
                <a:ea typeface="Gulim" pitchFamily="34" charset="-127"/>
              </a:rPr>
              <a:t>How did Paul describe himself? (18-21)</a:t>
            </a:r>
          </a:p>
          <a:p>
            <a:pPr lvl="2" eaLnBrk="1" hangingPunct="1">
              <a:buFont typeface="Arial" pitchFamily="34" charset="0"/>
              <a:buChar char="•"/>
              <a:defRPr/>
            </a:pPr>
            <a:r>
              <a:rPr lang="en-US" sz="2600" dirty="0" smtClean="0">
                <a:ea typeface="Gulim" pitchFamily="34" charset="-127"/>
              </a:rPr>
              <a:t>Serving the Lord in humility</a:t>
            </a:r>
          </a:p>
          <a:p>
            <a:pPr lvl="2" eaLnBrk="1" hangingPunct="1">
              <a:buFont typeface="Arial" pitchFamily="34" charset="0"/>
              <a:buChar char="•"/>
              <a:defRPr/>
            </a:pPr>
            <a:r>
              <a:rPr lang="en-US" sz="2600" dirty="0" smtClean="0">
                <a:ea typeface="Gulim" pitchFamily="34" charset="-127"/>
              </a:rPr>
              <a:t>Taught everything profitable in every way</a:t>
            </a:r>
          </a:p>
          <a:p>
            <a:pPr lvl="2" eaLnBrk="1" hangingPunct="1">
              <a:buFont typeface="Arial" pitchFamily="34" charset="0"/>
              <a:buChar char="•"/>
              <a:defRPr/>
            </a:pPr>
            <a:r>
              <a:rPr lang="en-US" sz="2600" dirty="0" smtClean="0">
                <a:ea typeface="Gulim" pitchFamily="34" charset="-127"/>
              </a:rPr>
              <a:t>To both Jews and Greeks</a:t>
            </a:r>
          </a:p>
          <a:p>
            <a:pPr lvl="1" eaLnBrk="1" hangingPunct="1">
              <a:buFont typeface="Arial" pitchFamily="34" charset="0"/>
              <a:buChar char="•"/>
              <a:defRPr/>
            </a:pPr>
            <a:r>
              <a:rPr lang="en-US" sz="2600" dirty="0" smtClean="0">
                <a:ea typeface="Gulim" pitchFamily="34" charset="-127"/>
              </a:rPr>
              <a:t>What compelled him to go to Jerusalem? (22)</a:t>
            </a:r>
          </a:p>
          <a:p>
            <a:pPr lvl="2" eaLnBrk="1" hangingPunct="1">
              <a:buFont typeface="Arial" pitchFamily="34" charset="0"/>
              <a:buChar char="•"/>
              <a:defRPr/>
            </a:pPr>
            <a:r>
              <a:rPr lang="en-US" sz="2600" dirty="0" smtClean="0">
                <a:ea typeface="Gulim" pitchFamily="34" charset="-127"/>
              </a:rPr>
              <a:t>What did he not know of this trip? (22)</a:t>
            </a:r>
          </a:p>
          <a:p>
            <a:pPr lvl="2" eaLnBrk="1" hangingPunct="1">
              <a:buFont typeface="Arial" pitchFamily="34" charset="0"/>
              <a:buChar char="•"/>
              <a:defRPr/>
            </a:pPr>
            <a:r>
              <a:rPr lang="en-US" sz="2600" dirty="0" smtClean="0">
                <a:ea typeface="Gulim" pitchFamily="34" charset="-127"/>
              </a:rPr>
              <a:t>What did he know about it? (23)</a:t>
            </a:r>
          </a:p>
          <a:p>
            <a:pPr eaLnBrk="1" hangingPunct="1">
              <a:buFont typeface="Arial" pitchFamily="34" charset="0"/>
              <a:buChar char="•"/>
              <a:defRPr/>
            </a:pPr>
            <a:r>
              <a:rPr lang="en-US" sz="2800" dirty="0" smtClean="0">
                <a:ea typeface="Gulim" pitchFamily="34" charset="-127"/>
              </a:rPr>
              <a:t>Was Paul overly concerned? (24) </a:t>
            </a:r>
          </a:p>
          <a:p>
            <a:pPr lvl="1" eaLnBrk="1" hangingPunct="1">
              <a:buFont typeface="Arial" pitchFamily="34" charset="0"/>
              <a:buChar char="•"/>
              <a:defRPr/>
            </a:pPr>
            <a:r>
              <a:rPr lang="en-US" sz="2600" dirty="0" smtClean="0">
                <a:ea typeface="Gulim" pitchFamily="34" charset="-127"/>
              </a:rPr>
              <a:t>What somber news did he give them? (25)</a:t>
            </a:r>
          </a:p>
          <a:p>
            <a:pPr lvl="1" eaLnBrk="1" hangingPunct="1">
              <a:buFont typeface="Arial" pitchFamily="34" charset="0"/>
              <a:buChar char="•"/>
              <a:defRPr/>
            </a:pPr>
            <a:r>
              <a:rPr lang="en-US" sz="2600" dirty="0" smtClean="0">
                <a:ea typeface="Gulim" pitchFamily="34" charset="-127"/>
              </a:rPr>
              <a:t>What was Paul preaching among them? (25)</a:t>
            </a:r>
          </a:p>
        </p:txBody>
      </p:sp>
    </p:spTree>
    <p:extLst>
      <p:ext uri="{BB962C8B-B14F-4D97-AF65-F5344CB8AC3E}">
        <p14:creationId xmlns:p14="http://schemas.microsoft.com/office/powerpoint/2010/main" val="28079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20:26-30: “…from among yourselves…”</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Why was Paul innocent of blood? (26-27)</a:t>
            </a:r>
          </a:p>
          <a:p>
            <a:pPr eaLnBrk="1" hangingPunct="1">
              <a:buFont typeface="Arial" pitchFamily="34" charset="0"/>
              <a:buChar char="•"/>
              <a:defRPr/>
            </a:pPr>
            <a:r>
              <a:rPr lang="en-US" sz="2800" dirty="0" smtClean="0">
                <a:ea typeface="Gulim" pitchFamily="34" charset="-127"/>
              </a:rPr>
              <a:t>What is Paul’s commands to them? (28)</a:t>
            </a:r>
          </a:p>
          <a:p>
            <a:pPr lvl="1" eaLnBrk="1" hangingPunct="1">
              <a:buFont typeface="Arial" pitchFamily="34" charset="0"/>
              <a:buChar char="•"/>
              <a:defRPr/>
            </a:pPr>
            <a:r>
              <a:rPr lang="en-US" sz="2600" dirty="0" smtClean="0">
                <a:ea typeface="Gulim" pitchFamily="34" charset="-127"/>
              </a:rPr>
              <a:t>Take heed to whom? (28)</a:t>
            </a:r>
          </a:p>
          <a:p>
            <a:pPr lvl="1" eaLnBrk="1" hangingPunct="1">
              <a:buFont typeface="Arial" pitchFamily="34" charset="0"/>
              <a:buChar char="•"/>
              <a:defRPr/>
            </a:pPr>
            <a:r>
              <a:rPr lang="en-US" sz="2600" dirty="0" smtClean="0">
                <a:ea typeface="Gulim" pitchFamily="34" charset="-127"/>
              </a:rPr>
              <a:t>Were they the shepherds of the flock? (28)</a:t>
            </a:r>
          </a:p>
          <a:p>
            <a:pPr lvl="1" eaLnBrk="1" hangingPunct="1">
              <a:buFont typeface="Arial" pitchFamily="34" charset="0"/>
              <a:buChar char="•"/>
              <a:defRPr/>
            </a:pPr>
            <a:r>
              <a:rPr lang="en-US" sz="2600" dirty="0" smtClean="0">
                <a:ea typeface="Gulim" pitchFamily="34" charset="-127"/>
              </a:rPr>
              <a:t>What three words apply to their office?</a:t>
            </a:r>
          </a:p>
          <a:p>
            <a:pPr lvl="2" eaLnBrk="1" hangingPunct="1">
              <a:buFont typeface="Arial" pitchFamily="34" charset="0"/>
              <a:buChar char="•"/>
              <a:defRPr/>
            </a:pPr>
            <a:r>
              <a:rPr lang="en-US" sz="2400" dirty="0" smtClean="0">
                <a:ea typeface="Gulim" pitchFamily="34" charset="-127"/>
              </a:rPr>
              <a:t>Elders (17); Bishops and Pastors (28)</a:t>
            </a:r>
          </a:p>
          <a:p>
            <a:pPr lvl="2" eaLnBrk="1" hangingPunct="1">
              <a:buFont typeface="Arial" pitchFamily="34" charset="0"/>
              <a:buChar char="•"/>
              <a:defRPr/>
            </a:pPr>
            <a:r>
              <a:rPr lang="en-US" sz="2400" dirty="0" smtClean="0">
                <a:ea typeface="Gulim" pitchFamily="34" charset="-127"/>
              </a:rPr>
              <a:t>Do these words imply function?</a:t>
            </a:r>
          </a:p>
          <a:p>
            <a:pPr lvl="1" eaLnBrk="1" hangingPunct="1">
              <a:buFont typeface="Arial" pitchFamily="34" charset="0"/>
              <a:buChar char="•"/>
              <a:defRPr/>
            </a:pPr>
            <a:r>
              <a:rPr lang="en-US" sz="2600" dirty="0" smtClean="0">
                <a:ea typeface="Gulim" pitchFamily="34" charset="-127"/>
              </a:rPr>
              <a:t>What church did Jesus purchase with his blood? </a:t>
            </a:r>
          </a:p>
          <a:p>
            <a:pPr lvl="1" eaLnBrk="1" hangingPunct="1">
              <a:buFont typeface="Arial" pitchFamily="34" charset="0"/>
              <a:buChar char="•"/>
              <a:defRPr/>
            </a:pPr>
            <a:r>
              <a:rPr lang="en-US" sz="2600" dirty="0" smtClean="0">
                <a:ea typeface="Gulim" pitchFamily="34" charset="-127"/>
              </a:rPr>
              <a:t>What sorrowful thing did he tell them? (29) </a:t>
            </a:r>
          </a:p>
          <a:p>
            <a:pPr lvl="2" eaLnBrk="1" hangingPunct="1">
              <a:buFont typeface="Arial" pitchFamily="34" charset="0"/>
              <a:buChar char="•"/>
              <a:defRPr/>
            </a:pPr>
            <a:r>
              <a:rPr lang="en-US" sz="2600" dirty="0" smtClean="0">
                <a:ea typeface="Gulim" pitchFamily="34" charset="-127"/>
              </a:rPr>
              <a:t>From whence would they arise? (29-30)</a:t>
            </a:r>
          </a:p>
          <a:p>
            <a:pPr lvl="2" eaLnBrk="1" hangingPunct="1">
              <a:buFont typeface="Arial" pitchFamily="34" charset="0"/>
              <a:buChar char="•"/>
              <a:defRPr/>
            </a:pPr>
            <a:r>
              <a:rPr lang="en-US" sz="2600" dirty="0" smtClean="0">
                <a:ea typeface="Gulim" pitchFamily="34" charset="-127"/>
              </a:rPr>
              <a:t>How would they draw away disciples? (30)</a:t>
            </a:r>
          </a:p>
          <a:p>
            <a:pPr lvl="2" eaLnBrk="1" hangingPunct="1">
              <a:buFont typeface="Arial" pitchFamily="34" charset="0"/>
              <a:buChar char="•"/>
              <a:defRPr/>
            </a:pPr>
            <a:r>
              <a:rPr lang="en-US" sz="2600" dirty="0" smtClean="0">
                <a:ea typeface="Gulim" pitchFamily="34" charset="-127"/>
              </a:rPr>
              <a:t>How did Paul know these things?</a:t>
            </a:r>
          </a:p>
        </p:txBody>
      </p:sp>
    </p:spTree>
    <p:extLst>
      <p:ext uri="{BB962C8B-B14F-4D97-AF65-F5344CB8AC3E}">
        <p14:creationId xmlns:p14="http://schemas.microsoft.com/office/powerpoint/2010/main" val="32262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20:31-38: “sorrowing most of all”</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How could the faithful prevent this? (31)</a:t>
            </a:r>
          </a:p>
          <a:p>
            <a:pPr eaLnBrk="1" hangingPunct="1">
              <a:buFont typeface="Arial" pitchFamily="34" charset="0"/>
              <a:buChar char="•"/>
              <a:defRPr/>
            </a:pPr>
            <a:r>
              <a:rPr lang="en-US" sz="2800" dirty="0" smtClean="0">
                <a:ea typeface="Gulim" pitchFamily="34" charset="-127"/>
              </a:rPr>
              <a:t>What did he commend them to? (32)</a:t>
            </a:r>
          </a:p>
          <a:p>
            <a:pPr lvl="1" eaLnBrk="1" hangingPunct="1">
              <a:buFont typeface="Arial" pitchFamily="34" charset="0"/>
              <a:buChar char="•"/>
              <a:defRPr/>
            </a:pPr>
            <a:r>
              <a:rPr lang="en-US" sz="2600" dirty="0" smtClean="0">
                <a:ea typeface="Gulim" pitchFamily="34" charset="-127"/>
              </a:rPr>
              <a:t>To God and the word of his grace</a:t>
            </a:r>
          </a:p>
          <a:p>
            <a:pPr lvl="1" eaLnBrk="1" hangingPunct="1">
              <a:buFont typeface="Arial" pitchFamily="34" charset="0"/>
              <a:buChar char="•"/>
              <a:defRPr/>
            </a:pPr>
            <a:r>
              <a:rPr lang="en-US" sz="2600" dirty="0" smtClean="0">
                <a:ea typeface="Gulim" pitchFamily="34" charset="-127"/>
              </a:rPr>
              <a:t>What can this word do? (32)</a:t>
            </a:r>
          </a:p>
          <a:p>
            <a:pPr lvl="1" eaLnBrk="1" hangingPunct="1">
              <a:buFont typeface="Arial" pitchFamily="34" charset="0"/>
              <a:buChar char="•"/>
              <a:defRPr/>
            </a:pPr>
            <a:r>
              <a:rPr lang="en-US" sz="2600" dirty="0" smtClean="0">
                <a:ea typeface="Gulim" pitchFamily="34" charset="-127"/>
              </a:rPr>
              <a:t>What examples did Paul leave them (33-35)</a:t>
            </a:r>
          </a:p>
          <a:p>
            <a:pPr lvl="2" eaLnBrk="1" hangingPunct="1">
              <a:buFont typeface="Arial" pitchFamily="34" charset="0"/>
              <a:buChar char="•"/>
              <a:defRPr/>
            </a:pPr>
            <a:r>
              <a:rPr lang="en-US" sz="2200" dirty="0" smtClean="0">
                <a:ea typeface="Gulim" pitchFamily="34" charset="-127"/>
              </a:rPr>
              <a:t>Not to covet? (33)  Would the false teachers?</a:t>
            </a:r>
          </a:p>
          <a:p>
            <a:pPr lvl="2" eaLnBrk="1" hangingPunct="1">
              <a:buFont typeface="Arial" pitchFamily="34" charset="0"/>
              <a:buChar char="•"/>
              <a:defRPr/>
            </a:pPr>
            <a:r>
              <a:rPr lang="en-US" sz="2200" dirty="0" smtClean="0">
                <a:ea typeface="Gulim" pitchFamily="34" charset="-127"/>
              </a:rPr>
              <a:t>To be willing to work</a:t>
            </a:r>
          </a:p>
          <a:p>
            <a:pPr lvl="2" eaLnBrk="1" hangingPunct="1">
              <a:buFont typeface="Arial" pitchFamily="34" charset="0"/>
              <a:buChar char="•"/>
              <a:defRPr/>
            </a:pPr>
            <a:r>
              <a:rPr lang="en-US" sz="2200" dirty="0" smtClean="0">
                <a:ea typeface="Gulim" pitchFamily="34" charset="-127"/>
              </a:rPr>
              <a:t>To help the weak</a:t>
            </a:r>
          </a:p>
          <a:p>
            <a:pPr lvl="2" eaLnBrk="1" hangingPunct="1">
              <a:buFont typeface="Arial" pitchFamily="34" charset="0"/>
              <a:buChar char="•"/>
              <a:defRPr/>
            </a:pPr>
            <a:r>
              <a:rPr lang="en-US" sz="2200" dirty="0" smtClean="0">
                <a:ea typeface="Gulim" pitchFamily="34" charset="-127"/>
              </a:rPr>
              <a:t>“It is more blessed to give than to receive” -- Jesus</a:t>
            </a:r>
          </a:p>
          <a:p>
            <a:pPr lvl="1" eaLnBrk="1" hangingPunct="1">
              <a:buFont typeface="Arial" pitchFamily="34" charset="0"/>
              <a:buChar char="•"/>
              <a:defRPr/>
            </a:pPr>
            <a:r>
              <a:rPr lang="en-US" sz="2600" dirty="0" smtClean="0">
                <a:ea typeface="Gulim" pitchFamily="34" charset="-127"/>
              </a:rPr>
              <a:t>What did he do before departing? (36) </a:t>
            </a:r>
          </a:p>
          <a:p>
            <a:pPr lvl="2" eaLnBrk="1" hangingPunct="1">
              <a:buFont typeface="Arial" pitchFamily="34" charset="0"/>
              <a:buChar char="•"/>
              <a:defRPr/>
            </a:pPr>
            <a:r>
              <a:rPr lang="en-US" sz="2400" dirty="0" smtClean="0">
                <a:ea typeface="Gulim" pitchFamily="34" charset="-127"/>
              </a:rPr>
              <a:t>How did they display their affection? (37)</a:t>
            </a:r>
          </a:p>
          <a:p>
            <a:pPr lvl="2" eaLnBrk="1" hangingPunct="1">
              <a:buFont typeface="Arial" pitchFamily="34" charset="0"/>
              <a:buChar char="•"/>
              <a:defRPr/>
            </a:pPr>
            <a:r>
              <a:rPr lang="en-US" sz="2400" dirty="0" smtClean="0">
                <a:ea typeface="Gulim" pitchFamily="34" charset="-127"/>
              </a:rPr>
              <a:t>What was their greatest sorrow? (38)</a:t>
            </a:r>
          </a:p>
        </p:txBody>
      </p:sp>
    </p:spTree>
    <p:extLst>
      <p:ext uri="{BB962C8B-B14F-4D97-AF65-F5344CB8AC3E}">
        <p14:creationId xmlns:p14="http://schemas.microsoft.com/office/powerpoint/2010/main" val="13150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871478"/>
            <a:ext cx="8153400" cy="3200876"/>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1400" b="1" kern="0" dirty="0" smtClean="0">
                <a:solidFill>
                  <a:srgbClr val="FFFFFF"/>
                </a:solidFill>
                <a:effectLst>
                  <a:outerShdw blurRad="38100" dist="38100" dir="2700000" algn="tl">
                    <a:srgbClr val="000000"/>
                  </a:outerShdw>
                </a:effectLst>
                <a:ea typeface="Gulim" pitchFamily="34" charset="-127"/>
                <a:cs typeface="+mj-cs"/>
              </a:rPr>
              <a:t>.</a:t>
            </a:r>
            <a:endParaRPr lang="en-US" altLang="en-US" sz="6000" b="1" kern="0" dirty="0">
              <a:solidFill>
                <a:srgbClr val="FFFFFF"/>
              </a:solidFill>
              <a:effectLst>
                <a:outerShdw blurRad="38100" dist="38100" dir="2700000" algn="tl">
                  <a:srgbClr val="000000"/>
                </a:outerShdw>
              </a:effectLst>
              <a:ea typeface="Gulim" pitchFamily="34" charset="-127"/>
              <a:cs typeface="+mj-cs"/>
            </a:endParaRPr>
          </a:p>
          <a:p>
            <a:pPr algn="ctr"/>
            <a:r>
              <a:rPr lang="en-US" altLang="en-US" sz="4400" b="1" kern="0" dirty="0" smtClean="0">
                <a:solidFill>
                  <a:srgbClr val="FFFFFF"/>
                </a:solidFill>
                <a:effectLst>
                  <a:outerShdw blurRad="38100" dist="38100" dir="2700000" algn="tl">
                    <a:srgbClr val="000000"/>
                  </a:outerShdw>
                </a:effectLst>
                <a:ea typeface="Gulim" pitchFamily="34" charset="-127"/>
                <a:cs typeface="+mj-cs"/>
              </a:rPr>
              <a:t>Chapter 21</a:t>
            </a:r>
          </a:p>
          <a:p>
            <a:pPr algn="ctr"/>
            <a:endParaRPr lang="en-US" sz="2400" dirty="0"/>
          </a:p>
        </p:txBody>
      </p:sp>
    </p:spTree>
    <p:extLst>
      <p:ext uri="{BB962C8B-B14F-4D97-AF65-F5344CB8AC3E}">
        <p14:creationId xmlns:p14="http://schemas.microsoft.com/office/powerpoint/2010/main" val="384868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615" t="30884" r="29432" b="10812"/>
          <a:stretch/>
        </p:blipFill>
        <p:spPr>
          <a:xfrm>
            <a:off x="1605196" y="18174"/>
            <a:ext cx="6776804" cy="6889750"/>
          </a:xfrm>
          <a:prstGeom prst="rect">
            <a:avLst/>
          </a:prstGeom>
        </p:spPr>
      </p:pic>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0" name="Straight Arrow Connector 9"/>
          <p:cNvCxnSpPr/>
          <p:nvPr/>
        </p:nvCxnSpPr>
        <p:spPr bwMode="auto">
          <a:xfrm flipH="1">
            <a:off x="4533900" y="1447800"/>
            <a:ext cx="342900" cy="6858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0" y="609600"/>
            <a:ext cx="1404552" cy="1200329"/>
          </a:xfrm>
          <a:prstGeom prst="rect">
            <a:avLst/>
          </a:prstGeom>
          <a:noFill/>
        </p:spPr>
        <p:txBody>
          <a:bodyPr wrap="none" rtlCol="0">
            <a:spAutoFit/>
          </a:bodyPr>
          <a:lstStyle/>
          <a:p>
            <a:r>
              <a:rPr lang="en-US" b="1" dirty="0" smtClean="0">
                <a:solidFill>
                  <a:schemeClr val="bg1"/>
                </a:solidFill>
              </a:rPr>
              <a:t>Acts 16:6</a:t>
            </a:r>
          </a:p>
          <a:p>
            <a:r>
              <a:rPr lang="en-US" b="1" dirty="0" smtClean="0">
                <a:solidFill>
                  <a:schemeClr val="bg1"/>
                </a:solidFill>
              </a:rPr>
              <a:t>Phrygia</a:t>
            </a:r>
          </a:p>
          <a:p>
            <a:r>
              <a:rPr lang="en-US" b="1" dirty="0" smtClean="0">
                <a:solidFill>
                  <a:schemeClr val="bg1"/>
                </a:solidFill>
              </a:rPr>
              <a:t>Galatia</a:t>
            </a:r>
          </a:p>
          <a:p>
            <a:endParaRPr lang="en-US" b="1" dirty="0">
              <a:solidFill>
                <a:schemeClr val="bg1"/>
              </a:solidFill>
            </a:endParaRPr>
          </a:p>
        </p:txBody>
      </p:sp>
      <p:cxnSp>
        <p:nvCxnSpPr>
          <p:cNvPr id="7" name="Straight Arrow Connector 6"/>
          <p:cNvCxnSpPr/>
          <p:nvPr/>
        </p:nvCxnSpPr>
        <p:spPr bwMode="auto">
          <a:xfrm flipH="1" flipV="1">
            <a:off x="6324600" y="1828800"/>
            <a:ext cx="533400" cy="3048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808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36" t="15591" r="27064" b="23238"/>
          <a:stretch/>
        </p:blipFill>
        <p:spPr>
          <a:xfrm>
            <a:off x="1752600" y="-1"/>
            <a:ext cx="6934200" cy="7044267"/>
          </a:xfrm>
          <a:prstGeom prst="rect">
            <a:avLst/>
          </a:prstGeom>
        </p:spPr>
      </p:pic>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a:off x="228599" y="6934200"/>
            <a:ext cx="838200" cy="13742"/>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1143000"/>
            <a:ext cx="4572000" cy="4801314"/>
          </a:xfrm>
          <a:prstGeom prst="rect">
            <a:avLst/>
          </a:prstGeom>
          <a:ln>
            <a:noFill/>
          </a:ln>
        </p:spPr>
        <p:txBody>
          <a:bodyPr>
            <a:spAutoFit/>
          </a:bodyPr>
          <a:lstStyle/>
          <a:p>
            <a:r>
              <a:rPr lang="en-US" b="1" dirty="0" smtClean="0">
                <a:solidFill>
                  <a:schemeClr val="bg1"/>
                </a:solidFill>
              </a:rPr>
              <a:t>Departure</a:t>
            </a:r>
          </a:p>
          <a:p>
            <a:r>
              <a:rPr lang="en-US" b="1" dirty="0" smtClean="0">
                <a:solidFill>
                  <a:schemeClr val="bg1"/>
                </a:solidFill>
              </a:rPr>
              <a:t>from</a:t>
            </a:r>
          </a:p>
          <a:p>
            <a:r>
              <a:rPr lang="en-US" b="1" dirty="0" smtClean="0">
                <a:solidFill>
                  <a:schemeClr val="bg1"/>
                </a:solidFill>
              </a:rPr>
              <a:t>Miletus </a:t>
            </a:r>
          </a:p>
          <a:p>
            <a:endParaRPr lang="en-US" b="1" dirty="0">
              <a:solidFill>
                <a:schemeClr val="bg1"/>
              </a:solidFill>
            </a:endParaRPr>
          </a:p>
          <a:p>
            <a:r>
              <a:rPr lang="en-US" b="1" dirty="0" smtClean="0">
                <a:solidFill>
                  <a:schemeClr val="bg1"/>
                </a:solidFill>
              </a:rPr>
              <a:t>Acts 21</a:t>
            </a:r>
          </a:p>
          <a:p>
            <a:endParaRPr lang="en-US" b="1" dirty="0">
              <a:solidFill>
                <a:schemeClr val="bg1"/>
              </a:solidFill>
            </a:endParaRPr>
          </a:p>
          <a:p>
            <a:r>
              <a:rPr lang="en-US" b="1" dirty="0" smtClean="0">
                <a:solidFill>
                  <a:schemeClr val="bg1"/>
                </a:solidFill>
              </a:rPr>
              <a:t>1</a:t>
            </a:r>
          </a:p>
          <a:p>
            <a:r>
              <a:rPr lang="en-US" b="1" dirty="0" smtClean="0">
                <a:solidFill>
                  <a:schemeClr val="bg1"/>
                </a:solidFill>
              </a:rPr>
              <a:t>Cos</a:t>
            </a:r>
          </a:p>
          <a:p>
            <a:r>
              <a:rPr lang="en-US" b="1" dirty="0" smtClean="0">
                <a:solidFill>
                  <a:schemeClr val="bg1"/>
                </a:solidFill>
              </a:rPr>
              <a:t>Rhodes</a:t>
            </a:r>
          </a:p>
          <a:p>
            <a:r>
              <a:rPr lang="en-US" b="1" dirty="0" err="1" smtClean="0">
                <a:solidFill>
                  <a:schemeClr val="bg1"/>
                </a:solidFill>
              </a:rPr>
              <a:t>Patara</a:t>
            </a:r>
            <a:endParaRPr lang="en-US" b="1" dirty="0" smtClean="0">
              <a:solidFill>
                <a:schemeClr val="bg1"/>
              </a:solidFill>
            </a:endParaRPr>
          </a:p>
          <a:p>
            <a:endParaRPr lang="en-US" b="1" dirty="0" smtClean="0">
              <a:solidFill>
                <a:schemeClr val="bg1"/>
              </a:solidFill>
            </a:endParaRPr>
          </a:p>
          <a:p>
            <a:r>
              <a:rPr lang="en-US" b="1" dirty="0">
                <a:solidFill>
                  <a:schemeClr val="bg1"/>
                </a:solidFill>
              </a:rPr>
              <a:t>3</a:t>
            </a:r>
          </a:p>
          <a:p>
            <a:r>
              <a:rPr lang="en-US" b="1" dirty="0" smtClean="0">
                <a:solidFill>
                  <a:schemeClr val="bg1"/>
                </a:solidFill>
              </a:rPr>
              <a:t>South of</a:t>
            </a:r>
          </a:p>
          <a:p>
            <a:r>
              <a:rPr lang="en-US" b="1" dirty="0" smtClean="0">
                <a:solidFill>
                  <a:schemeClr val="bg1"/>
                </a:solidFill>
              </a:rPr>
              <a:t>Cyprus</a:t>
            </a:r>
          </a:p>
          <a:p>
            <a:endParaRPr lang="en-US" b="1" dirty="0" smtClean="0">
              <a:solidFill>
                <a:schemeClr val="bg1"/>
              </a:solidFill>
            </a:endParaRPr>
          </a:p>
          <a:p>
            <a:endParaRPr lang="en-US" b="1" dirty="0">
              <a:solidFill>
                <a:schemeClr val="bg1"/>
              </a:solidFill>
            </a:endParaRPr>
          </a:p>
          <a:p>
            <a:endParaRPr lang="en-US" b="1" dirty="0" smtClean="0">
              <a:solidFill>
                <a:srgbClr val="C00000"/>
              </a:solidFill>
            </a:endParaRPr>
          </a:p>
        </p:txBody>
      </p:sp>
      <p:cxnSp>
        <p:nvCxnSpPr>
          <p:cNvPr id="12" name="Straight Arrow Connector 11"/>
          <p:cNvCxnSpPr/>
          <p:nvPr/>
        </p:nvCxnSpPr>
        <p:spPr bwMode="auto">
          <a:xfrm>
            <a:off x="990600" y="3733800"/>
            <a:ext cx="3733800" cy="9144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a:off x="1143001" y="1905000"/>
            <a:ext cx="3581399" cy="17526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H="1">
            <a:off x="1981200" y="6913033"/>
            <a:ext cx="533400" cy="21167"/>
          </a:xfrm>
          <a:prstGeom prst="straightConnector1">
            <a:avLst/>
          </a:prstGeom>
          <a:ln w="57150">
            <a:solidFill>
              <a:srgbClr val="7030A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bwMode="auto">
          <a:xfrm>
            <a:off x="1066800" y="4876800"/>
            <a:ext cx="6400800" cy="10668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8566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33" t="15592" r="27266" b="10812"/>
          <a:stretch/>
        </p:blipFill>
        <p:spPr>
          <a:xfrm>
            <a:off x="1371600" y="-3352800"/>
            <a:ext cx="8104911" cy="9906000"/>
          </a:xfrm>
          <a:prstGeom prst="rect">
            <a:avLst/>
          </a:prstGeom>
        </p:spPr>
      </p:pic>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a:off x="990600" y="3591342"/>
            <a:ext cx="5791200" cy="1285458"/>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6200" y="913686"/>
            <a:ext cx="4572000" cy="5355312"/>
          </a:xfrm>
          <a:prstGeom prst="rect">
            <a:avLst/>
          </a:prstGeom>
          <a:ln>
            <a:noFill/>
          </a:ln>
        </p:spPr>
        <p:txBody>
          <a:bodyPr>
            <a:spAutoFit/>
          </a:bodyPr>
          <a:lstStyle/>
          <a:p>
            <a:r>
              <a:rPr lang="en-US" b="1" dirty="0" smtClean="0">
                <a:solidFill>
                  <a:schemeClr val="bg1"/>
                </a:solidFill>
              </a:rPr>
              <a:t>End of</a:t>
            </a:r>
          </a:p>
          <a:p>
            <a:r>
              <a:rPr lang="en-US" b="1" dirty="0" smtClean="0">
                <a:solidFill>
                  <a:schemeClr val="bg1"/>
                </a:solidFill>
              </a:rPr>
              <a:t>Third </a:t>
            </a:r>
          </a:p>
          <a:p>
            <a:r>
              <a:rPr lang="en-US" b="1" dirty="0" smtClean="0">
                <a:solidFill>
                  <a:schemeClr val="bg1"/>
                </a:solidFill>
              </a:rPr>
              <a:t>Missionary</a:t>
            </a:r>
          </a:p>
          <a:p>
            <a:r>
              <a:rPr lang="en-US" b="1" dirty="0" smtClean="0">
                <a:solidFill>
                  <a:schemeClr val="bg1"/>
                </a:solidFill>
              </a:rPr>
              <a:t>Journey</a:t>
            </a:r>
          </a:p>
          <a:p>
            <a:endParaRPr lang="en-US" b="1" dirty="0">
              <a:solidFill>
                <a:schemeClr val="bg1"/>
              </a:solidFill>
            </a:endParaRPr>
          </a:p>
          <a:p>
            <a:r>
              <a:rPr lang="en-US" b="1" dirty="0" smtClean="0">
                <a:solidFill>
                  <a:schemeClr val="bg1"/>
                </a:solidFill>
              </a:rPr>
              <a:t>Acts 21</a:t>
            </a:r>
            <a:endParaRPr lang="en-US" b="1" dirty="0">
              <a:solidFill>
                <a:schemeClr val="bg1"/>
              </a:solidFill>
            </a:endParaRPr>
          </a:p>
          <a:p>
            <a:r>
              <a:rPr lang="en-US" b="1" dirty="0">
                <a:solidFill>
                  <a:schemeClr val="bg1"/>
                </a:solidFill>
              </a:rPr>
              <a:t>3</a:t>
            </a:r>
            <a:endParaRPr lang="en-US" b="1" dirty="0" smtClean="0">
              <a:solidFill>
                <a:schemeClr val="bg1"/>
              </a:solidFill>
            </a:endParaRPr>
          </a:p>
          <a:p>
            <a:r>
              <a:rPr lang="en-US" b="1" dirty="0" smtClean="0">
                <a:solidFill>
                  <a:schemeClr val="bg1"/>
                </a:solidFill>
              </a:rPr>
              <a:t>South</a:t>
            </a:r>
          </a:p>
          <a:p>
            <a:r>
              <a:rPr lang="en-US" b="1" dirty="0" smtClean="0">
                <a:solidFill>
                  <a:schemeClr val="bg1"/>
                </a:solidFill>
              </a:rPr>
              <a:t>Of Cyprus</a:t>
            </a:r>
            <a:endParaRPr lang="en-US" b="1" dirty="0">
              <a:solidFill>
                <a:schemeClr val="bg1"/>
              </a:solidFill>
            </a:endParaRPr>
          </a:p>
          <a:p>
            <a:r>
              <a:rPr lang="en-US" b="1" dirty="0">
                <a:solidFill>
                  <a:schemeClr val="bg1"/>
                </a:solidFill>
              </a:rPr>
              <a:t>t</a:t>
            </a:r>
            <a:r>
              <a:rPr lang="en-US" b="1" dirty="0" smtClean="0">
                <a:solidFill>
                  <a:schemeClr val="bg1"/>
                </a:solidFill>
              </a:rPr>
              <a:t>o </a:t>
            </a:r>
            <a:r>
              <a:rPr lang="en-US" b="1" dirty="0" err="1" smtClean="0">
                <a:solidFill>
                  <a:schemeClr val="bg1"/>
                </a:solidFill>
              </a:rPr>
              <a:t>Tyre</a:t>
            </a:r>
            <a:endParaRPr lang="en-US" b="1" dirty="0" smtClean="0">
              <a:solidFill>
                <a:schemeClr val="bg1"/>
              </a:solidFill>
            </a:endParaRPr>
          </a:p>
          <a:p>
            <a:endParaRPr lang="en-US" b="1" dirty="0" smtClean="0">
              <a:solidFill>
                <a:schemeClr val="bg1"/>
              </a:solidFill>
            </a:endParaRPr>
          </a:p>
          <a:p>
            <a:r>
              <a:rPr lang="en-US" b="1" dirty="0">
                <a:solidFill>
                  <a:srgbClr val="7030A0"/>
                </a:solidFill>
              </a:rPr>
              <a:t>7</a:t>
            </a:r>
            <a:endParaRPr lang="en-US" b="1" dirty="0" smtClean="0">
              <a:solidFill>
                <a:srgbClr val="7030A0"/>
              </a:solidFill>
            </a:endParaRPr>
          </a:p>
          <a:p>
            <a:r>
              <a:rPr lang="en-US" b="1" dirty="0" err="1" smtClean="0">
                <a:solidFill>
                  <a:srgbClr val="7030A0"/>
                </a:solidFill>
              </a:rPr>
              <a:t>Ptolemais</a:t>
            </a:r>
            <a:endParaRPr lang="en-US" b="1" dirty="0">
              <a:solidFill>
                <a:srgbClr val="7030A0"/>
              </a:solidFill>
            </a:endParaRPr>
          </a:p>
          <a:p>
            <a:endParaRPr lang="en-US" b="1" dirty="0" smtClean="0">
              <a:solidFill>
                <a:schemeClr val="bg1"/>
              </a:solidFill>
            </a:endParaRPr>
          </a:p>
          <a:p>
            <a:r>
              <a:rPr lang="en-US" b="1" dirty="0"/>
              <a:t>8</a:t>
            </a:r>
            <a:endParaRPr lang="en-US" b="1" dirty="0" smtClean="0"/>
          </a:p>
          <a:p>
            <a:r>
              <a:rPr lang="en-US" b="1" dirty="0" smtClean="0"/>
              <a:t>Caesarea</a:t>
            </a:r>
          </a:p>
          <a:p>
            <a:endParaRPr lang="en-US" b="1" dirty="0">
              <a:solidFill>
                <a:schemeClr val="bg1"/>
              </a:solidFill>
            </a:endParaRPr>
          </a:p>
          <a:p>
            <a:r>
              <a:rPr lang="en-US" b="1" dirty="0" smtClean="0">
                <a:solidFill>
                  <a:schemeClr val="bg1"/>
                </a:solidFill>
              </a:rPr>
              <a:t>15</a:t>
            </a:r>
            <a:endParaRPr lang="en-US" b="1" dirty="0">
              <a:solidFill>
                <a:schemeClr val="bg1"/>
              </a:solidFill>
            </a:endParaRPr>
          </a:p>
          <a:p>
            <a:r>
              <a:rPr lang="en-US" b="1" dirty="0" smtClean="0">
                <a:solidFill>
                  <a:schemeClr val="bg1"/>
                </a:solidFill>
              </a:rPr>
              <a:t>Jerusalem</a:t>
            </a:r>
          </a:p>
        </p:txBody>
      </p:sp>
      <p:cxnSp>
        <p:nvCxnSpPr>
          <p:cNvPr id="15" name="Straight Arrow Connector 14"/>
          <p:cNvCxnSpPr/>
          <p:nvPr/>
        </p:nvCxnSpPr>
        <p:spPr bwMode="auto">
          <a:xfrm>
            <a:off x="1371600" y="5295899"/>
            <a:ext cx="4991100" cy="332603"/>
          </a:xfrm>
          <a:prstGeom prst="straightConnector1">
            <a:avLst/>
          </a:prstGeom>
          <a:ln w="57150">
            <a:solidFill>
              <a:schemeClr val="tx1"/>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H="1" flipV="1">
            <a:off x="8305800" y="5389604"/>
            <a:ext cx="914399" cy="477796"/>
          </a:xfrm>
          <a:prstGeom prst="straightConnector1">
            <a:avLst/>
          </a:prstGeom>
          <a:ln w="57150">
            <a:solidFill>
              <a:srgbClr val="7030A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015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smtClean="0"/>
              <a:t>Acts 21:4-17: </a:t>
            </a:r>
            <a:r>
              <a:rPr lang="en-US" sz="2800" dirty="0" smtClean="0"/>
              <a:t>Journey to Jerusalem</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did they find at </a:t>
            </a:r>
            <a:r>
              <a:rPr lang="en-US" sz="2800" dirty="0" err="1" smtClean="0">
                <a:ea typeface="Gulim" pitchFamily="34" charset="-127"/>
              </a:rPr>
              <a:t>Tyre</a:t>
            </a:r>
            <a:r>
              <a:rPr lang="en-US" sz="2800" dirty="0" smtClean="0">
                <a:ea typeface="Gulim" pitchFamily="34" charset="-127"/>
              </a:rPr>
              <a:t>? (4)</a:t>
            </a:r>
          </a:p>
          <a:p>
            <a:pPr lvl="1" eaLnBrk="1" hangingPunct="1">
              <a:buFont typeface="Arial" pitchFamily="34" charset="0"/>
              <a:buChar char="•"/>
              <a:defRPr/>
            </a:pPr>
            <a:r>
              <a:rPr lang="en-US" sz="2600" dirty="0" smtClean="0">
                <a:ea typeface="Gulim" pitchFamily="34" charset="-127"/>
              </a:rPr>
              <a:t>What was the source of their information? (4)</a:t>
            </a:r>
          </a:p>
          <a:p>
            <a:pPr lvl="1" eaLnBrk="1" hangingPunct="1">
              <a:buFont typeface="Arial" pitchFamily="34" charset="0"/>
              <a:buChar char="•"/>
              <a:defRPr/>
            </a:pPr>
            <a:r>
              <a:rPr lang="en-US" sz="2600" dirty="0">
                <a:ea typeface="Gulim" pitchFamily="34" charset="-127"/>
              </a:rPr>
              <a:t>A</a:t>
            </a:r>
            <a:r>
              <a:rPr lang="en-US" sz="2600" dirty="0" smtClean="0">
                <a:ea typeface="Gulim" pitchFamily="34" charset="-127"/>
              </a:rPr>
              <a:t> command or </a:t>
            </a:r>
            <a:r>
              <a:rPr lang="en-US" sz="2600" dirty="0">
                <a:ea typeface="Gulim" pitchFamily="34" charset="-127"/>
              </a:rPr>
              <a:t>a</a:t>
            </a:r>
            <a:r>
              <a:rPr lang="en-US" sz="2600" dirty="0" smtClean="0">
                <a:ea typeface="Gulim" pitchFamily="34" charset="-127"/>
              </a:rPr>
              <a:t>ccommodative language?</a:t>
            </a:r>
          </a:p>
          <a:p>
            <a:pPr lvl="1" eaLnBrk="1" hangingPunct="1">
              <a:buFont typeface="Arial" pitchFamily="34" charset="0"/>
              <a:buChar char="•"/>
              <a:defRPr/>
            </a:pPr>
            <a:r>
              <a:rPr lang="en-US" sz="2600" dirty="0" smtClean="0">
                <a:ea typeface="Gulim" pitchFamily="34" charset="-127"/>
              </a:rPr>
              <a:t>How did they send Paul off? (5)</a:t>
            </a:r>
          </a:p>
          <a:p>
            <a:pPr eaLnBrk="1" hangingPunct="1">
              <a:buFont typeface="Arial" pitchFamily="34" charset="0"/>
              <a:buChar char="•"/>
              <a:defRPr/>
            </a:pPr>
            <a:r>
              <a:rPr lang="en-US" sz="2800" dirty="0" smtClean="0">
                <a:ea typeface="Gulim" pitchFamily="34" charset="-127"/>
              </a:rPr>
              <a:t>Who did they find at Caesarea? (8)</a:t>
            </a:r>
          </a:p>
          <a:p>
            <a:pPr lvl="1" eaLnBrk="1" hangingPunct="1">
              <a:buFont typeface="Arial" pitchFamily="34" charset="0"/>
              <a:buChar char="•"/>
              <a:defRPr/>
            </a:pPr>
            <a:r>
              <a:rPr lang="en-US" sz="2600" dirty="0" smtClean="0">
                <a:ea typeface="Gulim" pitchFamily="34" charset="-127"/>
              </a:rPr>
              <a:t>Where did we last read about Philip? </a:t>
            </a:r>
          </a:p>
          <a:p>
            <a:pPr lvl="1" eaLnBrk="1" hangingPunct="1">
              <a:buFont typeface="Arial" pitchFamily="34" charset="0"/>
              <a:buChar char="•"/>
              <a:defRPr/>
            </a:pPr>
            <a:r>
              <a:rPr lang="en-US" sz="2600" dirty="0" smtClean="0">
                <a:ea typeface="Gulim" pitchFamily="34" charset="-127"/>
              </a:rPr>
              <a:t>What was exceptional about his daughters? (9)</a:t>
            </a:r>
          </a:p>
          <a:p>
            <a:pPr eaLnBrk="1" hangingPunct="1">
              <a:buFont typeface="Arial" pitchFamily="34" charset="0"/>
              <a:buChar char="•"/>
              <a:defRPr/>
            </a:pPr>
            <a:r>
              <a:rPr lang="en-US" sz="2800" dirty="0" smtClean="0">
                <a:ea typeface="Gulim" pitchFamily="34" charset="-127"/>
              </a:rPr>
              <a:t>Where do you recall </a:t>
            </a:r>
            <a:r>
              <a:rPr lang="en-US" sz="2800" dirty="0" err="1" smtClean="0">
                <a:ea typeface="Gulim" pitchFamily="34" charset="-127"/>
              </a:rPr>
              <a:t>Agabas</a:t>
            </a:r>
            <a:r>
              <a:rPr lang="en-US" sz="2800" dirty="0" smtClean="0">
                <a:ea typeface="Gulim" pitchFamily="34" charset="-127"/>
              </a:rPr>
              <a:t>? (10)</a:t>
            </a:r>
            <a:endParaRPr lang="en-US" sz="2200" dirty="0" smtClean="0">
              <a:ea typeface="Gulim" pitchFamily="34" charset="-127"/>
            </a:endParaRPr>
          </a:p>
          <a:p>
            <a:pPr lvl="1" eaLnBrk="1" hangingPunct="1">
              <a:buFont typeface="Arial" pitchFamily="34" charset="0"/>
              <a:buChar char="•"/>
              <a:defRPr/>
            </a:pPr>
            <a:r>
              <a:rPr lang="en-US" sz="2600" dirty="0" smtClean="0">
                <a:ea typeface="Gulim" pitchFamily="34" charset="-127"/>
              </a:rPr>
              <a:t>How did he illustrate his prophecy? (11) </a:t>
            </a:r>
          </a:p>
          <a:p>
            <a:pPr lvl="2" eaLnBrk="1" hangingPunct="1">
              <a:buFont typeface="Arial" pitchFamily="34" charset="0"/>
              <a:buChar char="•"/>
              <a:defRPr/>
            </a:pPr>
            <a:r>
              <a:rPr lang="en-US" sz="2400" dirty="0" smtClean="0">
                <a:ea typeface="Gulim" pitchFamily="34" charset="-127"/>
              </a:rPr>
              <a:t>What did the Christians plead to Paul? (12)</a:t>
            </a:r>
          </a:p>
          <a:p>
            <a:pPr lvl="2" eaLnBrk="1" hangingPunct="1">
              <a:buFont typeface="Arial" pitchFamily="34" charset="0"/>
              <a:buChar char="•"/>
              <a:defRPr/>
            </a:pPr>
            <a:r>
              <a:rPr lang="en-US" sz="2400" dirty="0" smtClean="0">
                <a:ea typeface="Gulim" pitchFamily="34" charset="-127"/>
              </a:rPr>
              <a:t>What was his response? (13)</a:t>
            </a:r>
          </a:p>
          <a:p>
            <a:pPr lvl="1" eaLnBrk="1" hangingPunct="1">
              <a:buFont typeface="Arial" pitchFamily="34" charset="0"/>
              <a:buChar char="•"/>
              <a:defRPr/>
            </a:pPr>
            <a:r>
              <a:rPr lang="en-US" sz="2400" dirty="0" smtClean="0">
                <a:ea typeface="Gulim" pitchFamily="34" charset="-127"/>
              </a:rPr>
              <a:t>How were they received at Jerusalem? (15-17)</a:t>
            </a:r>
          </a:p>
        </p:txBody>
      </p:sp>
    </p:spTree>
    <p:extLst>
      <p:ext uri="{BB962C8B-B14F-4D97-AF65-F5344CB8AC3E}">
        <p14:creationId xmlns:p14="http://schemas.microsoft.com/office/powerpoint/2010/main" val="24264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21:18-26  “Zealous for the Law”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did Paul’s company meet with? (18)</a:t>
            </a:r>
            <a:endParaRPr lang="en-US" sz="2800" dirty="0">
              <a:ea typeface="Gulim" pitchFamily="34" charset="-127"/>
            </a:endParaRPr>
          </a:p>
          <a:p>
            <a:pPr lvl="1" eaLnBrk="1" hangingPunct="1">
              <a:buFont typeface="Arial" pitchFamily="34" charset="0"/>
              <a:buChar char="•"/>
              <a:defRPr/>
            </a:pPr>
            <a:r>
              <a:rPr lang="en-US" sz="2400" dirty="0" smtClean="0">
                <a:ea typeface="Gulim" pitchFamily="34" charset="-127"/>
              </a:rPr>
              <a:t>What did they discuss? (19)</a:t>
            </a:r>
          </a:p>
          <a:p>
            <a:pPr lvl="1" eaLnBrk="1" hangingPunct="1">
              <a:buFont typeface="Arial" pitchFamily="34" charset="0"/>
              <a:buChar char="•"/>
              <a:defRPr/>
            </a:pPr>
            <a:r>
              <a:rPr lang="en-US" sz="2600" dirty="0" smtClean="0">
                <a:ea typeface="Gulim" pitchFamily="34" charset="-127"/>
              </a:rPr>
              <a:t>Did they totally agree with Paul’s efforts? (20)</a:t>
            </a:r>
          </a:p>
          <a:p>
            <a:pPr eaLnBrk="1" hangingPunct="1">
              <a:buFont typeface="Arial" pitchFamily="34" charset="0"/>
              <a:buChar char="•"/>
              <a:defRPr/>
            </a:pPr>
            <a:r>
              <a:rPr lang="en-US" sz="2800" dirty="0" smtClean="0">
                <a:ea typeface="Gulim" pitchFamily="34" charset="-127"/>
              </a:rPr>
              <a:t>What concern did they have? (20, 22)</a:t>
            </a:r>
          </a:p>
          <a:p>
            <a:pPr lvl="1" eaLnBrk="1" hangingPunct="1">
              <a:buFont typeface="Arial" pitchFamily="34" charset="0"/>
              <a:buChar char="•"/>
              <a:defRPr/>
            </a:pPr>
            <a:r>
              <a:rPr lang="en-US" sz="2600" dirty="0" smtClean="0">
                <a:ea typeface="Gulim" pitchFamily="34" charset="-127"/>
              </a:rPr>
              <a:t>Were these Christians who were in error? (20) </a:t>
            </a:r>
          </a:p>
          <a:p>
            <a:pPr lvl="1" eaLnBrk="1" hangingPunct="1">
              <a:buFont typeface="Arial" pitchFamily="34" charset="0"/>
              <a:buChar char="•"/>
              <a:defRPr/>
            </a:pPr>
            <a:r>
              <a:rPr lang="en-US" sz="2600" dirty="0" smtClean="0">
                <a:ea typeface="Gulim" pitchFamily="34" charset="-127"/>
              </a:rPr>
              <a:t>What were they zealous for? (20)</a:t>
            </a:r>
          </a:p>
          <a:p>
            <a:pPr lvl="1" eaLnBrk="1" hangingPunct="1">
              <a:buFont typeface="Arial" pitchFamily="34" charset="0"/>
              <a:buChar char="•"/>
              <a:defRPr/>
            </a:pPr>
            <a:r>
              <a:rPr lang="en-US" sz="2600" dirty="0" smtClean="0">
                <a:ea typeface="Gulim" pitchFamily="34" charset="-127"/>
              </a:rPr>
              <a:t>What was Paul accused of? (21)</a:t>
            </a:r>
          </a:p>
          <a:p>
            <a:pPr lvl="1" eaLnBrk="1" hangingPunct="1">
              <a:buFont typeface="Arial" pitchFamily="34" charset="0"/>
              <a:buChar char="•"/>
              <a:defRPr/>
            </a:pPr>
            <a:r>
              <a:rPr lang="en-US" sz="2600" dirty="0" smtClean="0">
                <a:ea typeface="Gulim" pitchFamily="34" charset="-127"/>
              </a:rPr>
              <a:t>Why might some (want to) believe this?</a:t>
            </a:r>
          </a:p>
          <a:p>
            <a:pPr eaLnBrk="1" hangingPunct="1">
              <a:buFont typeface="Arial" pitchFamily="34" charset="0"/>
              <a:buChar char="•"/>
              <a:defRPr/>
            </a:pPr>
            <a:r>
              <a:rPr lang="en-US" sz="2800" dirty="0" smtClean="0">
                <a:ea typeface="Gulim" pitchFamily="34" charset="-127"/>
              </a:rPr>
              <a:t>What was their proposed remedy? (24)</a:t>
            </a:r>
            <a:endParaRPr lang="en-US" sz="2200" dirty="0" smtClean="0">
              <a:ea typeface="Gulim" pitchFamily="34" charset="-127"/>
            </a:endParaRPr>
          </a:p>
          <a:p>
            <a:pPr lvl="1" eaLnBrk="1" hangingPunct="1">
              <a:buFont typeface="Arial" pitchFamily="34" charset="0"/>
              <a:buChar char="•"/>
              <a:defRPr/>
            </a:pPr>
            <a:r>
              <a:rPr lang="en-US" sz="2600" dirty="0" smtClean="0">
                <a:ea typeface="Gulim" pitchFamily="34" charset="-127"/>
              </a:rPr>
              <a:t>How would this affect the gentiles? (25) </a:t>
            </a:r>
          </a:p>
          <a:p>
            <a:pPr lvl="2" eaLnBrk="1" hangingPunct="1">
              <a:buFont typeface="Arial" pitchFamily="34" charset="0"/>
              <a:buChar char="•"/>
              <a:defRPr/>
            </a:pPr>
            <a:r>
              <a:rPr lang="en-US" sz="2400" dirty="0" smtClean="0">
                <a:ea typeface="Gulim" pitchFamily="34" charset="-127"/>
              </a:rPr>
              <a:t>Where had these edicts come from? (25)</a:t>
            </a:r>
          </a:p>
          <a:p>
            <a:pPr eaLnBrk="1" hangingPunct="1">
              <a:buFont typeface="Arial" pitchFamily="34" charset="0"/>
              <a:buChar char="•"/>
              <a:defRPr/>
            </a:pPr>
            <a:r>
              <a:rPr lang="en-US" sz="2600" dirty="0" smtClean="0">
                <a:ea typeface="Gulim" pitchFamily="34" charset="-127"/>
              </a:rPr>
              <a:t>Did Paul agree to their plan? (26)</a:t>
            </a:r>
          </a:p>
          <a:p>
            <a:pPr marL="457200" lvl="1" indent="0" eaLnBrk="1" hangingPunct="1">
              <a:buNone/>
              <a:defRPr/>
            </a:pPr>
            <a:endParaRPr lang="en-US" sz="2400" dirty="0" smtClean="0">
              <a:ea typeface="Gulim" pitchFamily="34" charset="-127"/>
            </a:endParaRPr>
          </a:p>
        </p:txBody>
      </p:sp>
    </p:spTree>
    <p:extLst>
      <p:ext uri="{BB962C8B-B14F-4D97-AF65-F5344CB8AC3E}">
        <p14:creationId xmlns:p14="http://schemas.microsoft.com/office/powerpoint/2010/main" val="71769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21:27-33  Jews from Asia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Did the plan work? (27) </a:t>
            </a:r>
            <a:endParaRPr lang="en-US" sz="2800" dirty="0">
              <a:ea typeface="Gulim" pitchFamily="34" charset="-127"/>
            </a:endParaRPr>
          </a:p>
          <a:p>
            <a:pPr lvl="1" eaLnBrk="1" hangingPunct="1">
              <a:buFont typeface="Arial" pitchFamily="34" charset="0"/>
              <a:buChar char="•"/>
              <a:defRPr/>
            </a:pPr>
            <a:r>
              <a:rPr lang="en-US" sz="2400" dirty="0" smtClean="0">
                <a:ea typeface="Gulim" pitchFamily="34" charset="-127"/>
              </a:rPr>
              <a:t>Were the Jews from Asia Christians? (27)</a:t>
            </a:r>
          </a:p>
          <a:p>
            <a:pPr lvl="1" eaLnBrk="1" hangingPunct="1">
              <a:buFont typeface="Arial" pitchFamily="34" charset="0"/>
              <a:buChar char="•"/>
              <a:defRPr/>
            </a:pPr>
            <a:r>
              <a:rPr lang="en-US" sz="2600" dirty="0" smtClean="0">
                <a:ea typeface="Gulim" pitchFamily="34" charset="-127"/>
              </a:rPr>
              <a:t>Was any of this true? (28)</a:t>
            </a:r>
          </a:p>
          <a:p>
            <a:pPr lvl="1" eaLnBrk="1" hangingPunct="1">
              <a:buFont typeface="Arial" pitchFamily="34" charset="0"/>
              <a:buChar char="•"/>
              <a:defRPr/>
            </a:pPr>
            <a:r>
              <a:rPr lang="en-US" sz="2600" dirty="0" smtClean="0">
                <a:ea typeface="Gulim" pitchFamily="34" charset="-127"/>
              </a:rPr>
              <a:t>Was this the basis, or was it contrived? (29)</a:t>
            </a:r>
          </a:p>
          <a:p>
            <a:pPr lvl="2" eaLnBrk="1" hangingPunct="1">
              <a:buFont typeface="Arial" pitchFamily="34" charset="0"/>
              <a:buChar char="•"/>
              <a:defRPr/>
            </a:pPr>
            <a:r>
              <a:rPr lang="en-US" sz="2400" dirty="0" smtClean="0">
                <a:ea typeface="Gulim" pitchFamily="34" charset="-127"/>
              </a:rPr>
              <a:t>What is wrong with this logic?</a:t>
            </a:r>
          </a:p>
          <a:p>
            <a:pPr lvl="2" eaLnBrk="1" hangingPunct="1">
              <a:buFont typeface="Arial" pitchFamily="34" charset="0"/>
              <a:buChar char="•"/>
              <a:defRPr/>
            </a:pPr>
            <a:r>
              <a:rPr lang="en-US" sz="2400" dirty="0" smtClean="0">
                <a:ea typeface="Gulim" pitchFamily="34" charset="-127"/>
              </a:rPr>
              <a:t>Would honest people so reason?</a:t>
            </a:r>
          </a:p>
          <a:p>
            <a:pPr lvl="2" eaLnBrk="1" hangingPunct="1">
              <a:buFont typeface="Arial" pitchFamily="34" charset="0"/>
              <a:buChar char="•"/>
              <a:defRPr/>
            </a:pPr>
            <a:r>
              <a:rPr lang="en-US" sz="2400" dirty="0" smtClean="0">
                <a:ea typeface="Gulim" pitchFamily="34" charset="-127"/>
              </a:rPr>
              <a:t>So, is Luke speaking </a:t>
            </a:r>
            <a:r>
              <a:rPr lang="en-US" sz="2400" dirty="0" err="1" smtClean="0">
                <a:ea typeface="Gulim" pitchFamily="34" charset="-127"/>
              </a:rPr>
              <a:t>accomodatively</a:t>
            </a:r>
            <a:r>
              <a:rPr lang="en-US" sz="2400" dirty="0" smtClean="0">
                <a:ea typeface="Gulim" pitchFamily="34" charset="-127"/>
              </a:rPr>
              <a:t>?</a:t>
            </a:r>
            <a:endParaRPr lang="en-US" sz="2600" dirty="0" smtClean="0">
              <a:ea typeface="Gulim" pitchFamily="34" charset="-127"/>
            </a:endParaRPr>
          </a:p>
          <a:p>
            <a:pPr eaLnBrk="1" hangingPunct="1">
              <a:buFont typeface="Arial" pitchFamily="34" charset="0"/>
              <a:buChar char="•"/>
              <a:defRPr/>
            </a:pPr>
            <a:r>
              <a:rPr lang="en-US" sz="2800" dirty="0" smtClean="0">
                <a:ea typeface="Gulim" pitchFamily="34" charset="-127"/>
              </a:rPr>
              <a:t>What did the mob do? (30)</a:t>
            </a:r>
          </a:p>
          <a:p>
            <a:pPr lvl="1" eaLnBrk="1" hangingPunct="1">
              <a:buFont typeface="Arial" pitchFamily="34" charset="0"/>
              <a:buChar char="•"/>
              <a:defRPr/>
            </a:pPr>
            <a:r>
              <a:rPr lang="en-US" sz="2600" dirty="0" smtClean="0">
                <a:ea typeface="Gulim" pitchFamily="34" charset="-127"/>
              </a:rPr>
              <a:t>What was the mob trying to do to Paul? (31) </a:t>
            </a:r>
          </a:p>
          <a:p>
            <a:pPr lvl="1" eaLnBrk="1" hangingPunct="1">
              <a:buFont typeface="Arial" pitchFamily="34" charset="0"/>
              <a:buChar char="•"/>
              <a:defRPr/>
            </a:pPr>
            <a:r>
              <a:rPr lang="en-US" sz="2600" dirty="0" smtClean="0">
                <a:ea typeface="Gulim" pitchFamily="34" charset="-127"/>
              </a:rPr>
              <a:t>What saved Paul? (31)</a:t>
            </a:r>
          </a:p>
          <a:p>
            <a:pPr lvl="1" eaLnBrk="1" hangingPunct="1">
              <a:buFont typeface="Arial" pitchFamily="34" charset="0"/>
              <a:buChar char="•"/>
              <a:defRPr/>
            </a:pPr>
            <a:r>
              <a:rPr lang="en-US" sz="2600" dirty="0" smtClean="0">
                <a:ea typeface="Gulim" pitchFamily="34" charset="-127"/>
              </a:rPr>
              <a:t>Who was he saved by? (32-33)</a:t>
            </a:r>
          </a:p>
          <a:p>
            <a:pPr eaLnBrk="1" hangingPunct="1">
              <a:buFont typeface="Arial" pitchFamily="34" charset="0"/>
              <a:buChar char="•"/>
              <a:defRPr/>
            </a:pPr>
            <a:r>
              <a:rPr lang="en-US" sz="2800" dirty="0" smtClean="0">
                <a:ea typeface="Gulim" pitchFamily="34" charset="-127"/>
              </a:rPr>
              <a:t>What did the chief captain ask? (33)</a:t>
            </a:r>
            <a:endParaRPr lang="en-US" sz="2200" dirty="0" smtClean="0">
              <a:ea typeface="Gulim" pitchFamily="34" charset="-127"/>
            </a:endParaRPr>
          </a:p>
        </p:txBody>
      </p:sp>
    </p:spTree>
    <p:extLst>
      <p:ext uri="{BB962C8B-B14F-4D97-AF65-F5344CB8AC3E}">
        <p14:creationId xmlns:p14="http://schemas.microsoft.com/office/powerpoint/2010/main" val="201586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21:34-40  Paul’s Request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Did the chief captain get an answer? (34) </a:t>
            </a:r>
            <a:endParaRPr lang="en-US" sz="2800" dirty="0">
              <a:ea typeface="Gulim" pitchFamily="34" charset="-127"/>
            </a:endParaRPr>
          </a:p>
          <a:p>
            <a:pPr lvl="1" eaLnBrk="1" hangingPunct="1">
              <a:buFont typeface="Arial" pitchFamily="34" charset="0"/>
              <a:buChar char="•"/>
              <a:defRPr/>
            </a:pPr>
            <a:r>
              <a:rPr lang="en-US" sz="2400" dirty="0" smtClean="0">
                <a:ea typeface="Gulim" pitchFamily="34" charset="-127"/>
              </a:rPr>
              <a:t>So what did he command? (34)</a:t>
            </a:r>
          </a:p>
          <a:p>
            <a:pPr lvl="1" eaLnBrk="1" hangingPunct="1">
              <a:buFont typeface="Arial" pitchFamily="34" charset="0"/>
              <a:buChar char="•"/>
              <a:defRPr/>
            </a:pPr>
            <a:r>
              <a:rPr lang="en-US" sz="2600" dirty="0" smtClean="0">
                <a:ea typeface="Gulim" pitchFamily="34" charset="-127"/>
              </a:rPr>
              <a:t>How violent was the crowd? (35-36)</a:t>
            </a:r>
          </a:p>
          <a:p>
            <a:pPr lvl="1" eaLnBrk="1" hangingPunct="1">
              <a:buFont typeface="Arial" pitchFamily="34" charset="0"/>
              <a:buChar char="•"/>
              <a:defRPr/>
            </a:pPr>
            <a:r>
              <a:rPr lang="en-US" sz="2600" dirty="0" smtClean="0">
                <a:ea typeface="Gulim" pitchFamily="34" charset="-127"/>
              </a:rPr>
              <a:t>What surprised the chief captain? (37)</a:t>
            </a:r>
          </a:p>
          <a:p>
            <a:pPr lvl="1" eaLnBrk="1" hangingPunct="1">
              <a:buFont typeface="Arial" pitchFamily="34" charset="0"/>
              <a:buChar char="•"/>
              <a:defRPr/>
            </a:pPr>
            <a:r>
              <a:rPr lang="en-US" sz="2600" dirty="0" smtClean="0">
                <a:ea typeface="Gulim" pitchFamily="34" charset="-127"/>
              </a:rPr>
              <a:t>Who did he think Paul was? (38)</a:t>
            </a:r>
          </a:p>
          <a:p>
            <a:pPr eaLnBrk="1" hangingPunct="1">
              <a:buFont typeface="Arial" pitchFamily="34" charset="0"/>
              <a:buChar char="•"/>
              <a:defRPr/>
            </a:pPr>
            <a:r>
              <a:rPr lang="en-US" sz="2800" dirty="0" smtClean="0">
                <a:ea typeface="Gulim" pitchFamily="34" charset="-127"/>
              </a:rPr>
              <a:t>What was Paul’s response? (39)</a:t>
            </a:r>
          </a:p>
          <a:p>
            <a:pPr lvl="1" eaLnBrk="1" hangingPunct="1">
              <a:buFont typeface="Arial" pitchFamily="34" charset="0"/>
              <a:buChar char="•"/>
              <a:defRPr/>
            </a:pPr>
            <a:r>
              <a:rPr lang="en-US" sz="2600" dirty="0" smtClean="0">
                <a:ea typeface="Gulim" pitchFamily="34" charset="-127"/>
              </a:rPr>
              <a:t>What does it mean “no mean city?” (39) </a:t>
            </a:r>
          </a:p>
          <a:p>
            <a:pPr lvl="1" eaLnBrk="1" hangingPunct="1">
              <a:buFont typeface="Arial" pitchFamily="34" charset="0"/>
              <a:buChar char="•"/>
              <a:defRPr/>
            </a:pPr>
            <a:r>
              <a:rPr lang="en-US" sz="2600" dirty="0" smtClean="0">
                <a:ea typeface="Gulim" pitchFamily="34" charset="-127"/>
              </a:rPr>
              <a:t>Why didn’t Paul claim to be a Roman? (39)</a:t>
            </a:r>
          </a:p>
          <a:p>
            <a:pPr lvl="1" eaLnBrk="1" hangingPunct="1">
              <a:buFont typeface="Arial" pitchFamily="34" charset="0"/>
              <a:buChar char="•"/>
              <a:defRPr/>
            </a:pPr>
            <a:r>
              <a:rPr lang="en-US" sz="2800" dirty="0" smtClean="0">
                <a:ea typeface="Gulim" pitchFamily="34" charset="-127"/>
              </a:rPr>
              <a:t>How did Paul get the crowd’s attention? (40)</a:t>
            </a:r>
            <a:endParaRPr lang="en-US" sz="2000" dirty="0" smtClean="0">
              <a:ea typeface="Gulim" pitchFamily="34" charset="-127"/>
            </a:endParaRPr>
          </a:p>
        </p:txBody>
      </p:sp>
    </p:spTree>
    <p:extLst>
      <p:ext uri="{BB962C8B-B14F-4D97-AF65-F5344CB8AC3E}">
        <p14:creationId xmlns:p14="http://schemas.microsoft.com/office/powerpoint/2010/main" val="191569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45153"/>
            <a:ext cx="8153400" cy="2616101"/>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22</a:t>
            </a:r>
          </a:p>
        </p:txBody>
      </p:sp>
    </p:spTree>
    <p:extLst>
      <p:ext uri="{BB962C8B-B14F-4D97-AF65-F5344CB8AC3E}">
        <p14:creationId xmlns:p14="http://schemas.microsoft.com/office/powerpoint/2010/main" val="8814053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22:1-9  Defense before Jews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got their attention? (1,2) </a:t>
            </a:r>
            <a:endParaRPr lang="en-US" sz="2800" dirty="0">
              <a:ea typeface="Gulim" pitchFamily="34" charset="-127"/>
            </a:endParaRPr>
          </a:p>
          <a:p>
            <a:pPr lvl="1" eaLnBrk="1" hangingPunct="1">
              <a:buFont typeface="Arial" pitchFamily="34" charset="0"/>
              <a:buChar char="•"/>
              <a:defRPr/>
            </a:pPr>
            <a:r>
              <a:rPr lang="en-US" sz="2400" dirty="0" smtClean="0">
                <a:ea typeface="Gulim" pitchFamily="34" charset="-127"/>
              </a:rPr>
              <a:t>Who was </a:t>
            </a:r>
            <a:r>
              <a:rPr lang="en-US" sz="2400" dirty="0" err="1" smtClean="0">
                <a:ea typeface="Gulim" pitchFamily="34" charset="-127"/>
              </a:rPr>
              <a:t>Gamaliel</a:t>
            </a:r>
            <a:r>
              <a:rPr lang="en-US" sz="2400" dirty="0" smtClean="0">
                <a:ea typeface="Gulim" pitchFamily="34" charset="-127"/>
              </a:rPr>
              <a:t>? (3)  Why mention him?</a:t>
            </a:r>
          </a:p>
          <a:p>
            <a:pPr lvl="1" eaLnBrk="1" hangingPunct="1">
              <a:buFont typeface="Arial" pitchFamily="34" charset="0"/>
              <a:buChar char="•"/>
              <a:defRPr/>
            </a:pPr>
            <a:r>
              <a:rPr lang="en-US" sz="2600" dirty="0" smtClean="0">
                <a:ea typeface="Gulim" pitchFamily="34" charset="-127"/>
              </a:rPr>
              <a:t>How harsh had Paul persecuted “the Way?” (</a:t>
            </a:r>
            <a:r>
              <a:rPr lang="en-US" sz="2600" dirty="0">
                <a:ea typeface="Gulim" pitchFamily="34" charset="-127"/>
              </a:rPr>
              <a:t>4</a:t>
            </a:r>
            <a:r>
              <a:rPr lang="en-US" sz="2600" dirty="0" smtClean="0">
                <a:ea typeface="Gulim" pitchFamily="34" charset="-127"/>
              </a:rPr>
              <a:t>)</a:t>
            </a:r>
          </a:p>
          <a:p>
            <a:pPr lvl="1" eaLnBrk="1" hangingPunct="1">
              <a:buFont typeface="Arial" pitchFamily="34" charset="0"/>
              <a:buChar char="•"/>
              <a:defRPr/>
            </a:pPr>
            <a:r>
              <a:rPr lang="en-US" sz="2600" dirty="0" smtClean="0">
                <a:ea typeface="Gulim" pitchFamily="34" charset="-127"/>
              </a:rPr>
              <a:t>What was evidence of Paul’s zeal? (</a:t>
            </a:r>
            <a:r>
              <a:rPr lang="en-US" sz="2600" dirty="0">
                <a:ea typeface="Gulim" pitchFamily="34" charset="-127"/>
              </a:rPr>
              <a:t>5</a:t>
            </a:r>
            <a:r>
              <a:rPr lang="en-US" sz="2600" dirty="0" smtClean="0">
                <a:ea typeface="Gulim" pitchFamily="34" charset="-127"/>
              </a:rPr>
              <a:t>)</a:t>
            </a:r>
          </a:p>
          <a:p>
            <a:pPr eaLnBrk="1" hangingPunct="1">
              <a:buFont typeface="Arial" pitchFamily="34" charset="0"/>
              <a:buChar char="•"/>
              <a:defRPr/>
            </a:pPr>
            <a:r>
              <a:rPr lang="en-US" sz="2800" dirty="0" smtClean="0">
                <a:ea typeface="Gulim" pitchFamily="34" charset="-127"/>
              </a:rPr>
              <a:t>What does Paul attest to? (6-8)</a:t>
            </a:r>
          </a:p>
          <a:p>
            <a:pPr marL="457200" lvl="1" indent="0" eaLnBrk="1" hangingPunct="1">
              <a:buNone/>
              <a:defRPr/>
            </a:pPr>
            <a:r>
              <a:rPr lang="en-US" sz="2600" dirty="0" smtClean="0">
                <a:ea typeface="Gulim" pitchFamily="34" charset="-127"/>
              </a:rPr>
              <a:t>Compare 9:7 with 22:9   The men with Saul … </a:t>
            </a:r>
          </a:p>
          <a:p>
            <a:pPr marL="457200" lvl="1" indent="0" eaLnBrk="1" hangingPunct="1">
              <a:buNone/>
              <a:defRPr/>
            </a:pPr>
            <a:r>
              <a:rPr lang="en-US" sz="2400" dirty="0" smtClean="0">
                <a:solidFill>
                  <a:srgbClr val="FFFF00"/>
                </a:solidFill>
                <a:ea typeface="Gulim" pitchFamily="34" charset="-127"/>
              </a:rPr>
              <a:t>9:7  … hearing a voice but seeing no man.</a:t>
            </a:r>
          </a:p>
          <a:p>
            <a:pPr marL="457200" lvl="1" indent="0" eaLnBrk="1" hangingPunct="1">
              <a:buNone/>
              <a:defRPr/>
            </a:pPr>
            <a:r>
              <a:rPr lang="en-US" sz="2400" dirty="0" smtClean="0">
                <a:solidFill>
                  <a:srgbClr val="FFFF00"/>
                </a:solidFill>
                <a:ea typeface="Gulim" pitchFamily="34" charset="-127"/>
              </a:rPr>
              <a:t>22:9  … saw the light but heard not the voice</a:t>
            </a:r>
          </a:p>
          <a:p>
            <a:pPr marL="457200" lvl="1" indent="0" eaLnBrk="1" hangingPunct="1">
              <a:buNone/>
              <a:defRPr/>
            </a:pPr>
            <a:r>
              <a:rPr lang="en-US" sz="2400" b="1" dirty="0" err="1" smtClean="0">
                <a:solidFill>
                  <a:srgbClr val="FFC000"/>
                </a:solidFill>
                <a:ea typeface="Gulim" pitchFamily="34" charset="-127"/>
              </a:rPr>
              <a:t>akouo</a:t>
            </a:r>
            <a:r>
              <a:rPr lang="en-US" sz="2400" dirty="0" smtClean="0">
                <a:ea typeface="Gulim" pitchFamily="34" charset="-127"/>
              </a:rPr>
              <a:t> - to hear </a:t>
            </a:r>
            <a:r>
              <a:rPr lang="en-US" sz="2400" dirty="0">
                <a:ea typeface="Gulim" pitchFamily="34" charset="-127"/>
              </a:rPr>
              <a:t>(in various senses</a:t>
            </a:r>
            <a:r>
              <a:rPr lang="en-US" sz="2400" dirty="0" smtClean="0">
                <a:ea typeface="Gulim" pitchFamily="34" charset="-127"/>
              </a:rPr>
              <a:t>): give </a:t>
            </a:r>
            <a:r>
              <a:rPr lang="en-US" sz="2400" dirty="0">
                <a:ea typeface="Gulim" pitchFamily="34" charset="-127"/>
              </a:rPr>
              <a:t>(in the) audience (of), </a:t>
            </a:r>
            <a:r>
              <a:rPr lang="en-US" sz="2400" b="1" dirty="0">
                <a:solidFill>
                  <a:srgbClr val="FFC000"/>
                </a:solidFill>
                <a:ea typeface="Gulim" pitchFamily="34" charset="-127"/>
              </a:rPr>
              <a:t>come (to the ears)</a:t>
            </a:r>
            <a:r>
              <a:rPr lang="en-US" sz="2400" dirty="0">
                <a:ea typeface="Gulim" pitchFamily="34" charset="-127"/>
              </a:rPr>
              <a:t>, ([shall]) hear (-</a:t>
            </a:r>
            <a:r>
              <a:rPr lang="en-US" sz="2400" dirty="0" err="1">
                <a:ea typeface="Gulim" pitchFamily="34" charset="-127"/>
              </a:rPr>
              <a:t>er</a:t>
            </a:r>
            <a:r>
              <a:rPr lang="en-US" sz="2400" dirty="0">
                <a:ea typeface="Gulim" pitchFamily="34" charset="-127"/>
              </a:rPr>
              <a:t>, -ken), be noised, be reported, </a:t>
            </a:r>
            <a:r>
              <a:rPr lang="en-US" sz="2400" b="1" dirty="0">
                <a:solidFill>
                  <a:srgbClr val="FFC000"/>
                </a:solidFill>
                <a:ea typeface="Gulim" pitchFamily="34" charset="-127"/>
              </a:rPr>
              <a:t>understand</a:t>
            </a:r>
            <a:r>
              <a:rPr lang="en-US" sz="2400" dirty="0">
                <a:ea typeface="Gulim" pitchFamily="34" charset="-127"/>
              </a:rPr>
              <a:t>.</a:t>
            </a:r>
          </a:p>
          <a:p>
            <a:pPr marL="457200" lvl="1" indent="0" eaLnBrk="1" hangingPunct="1">
              <a:buNone/>
              <a:defRPr/>
            </a:pPr>
            <a:r>
              <a:rPr lang="en-US" dirty="0">
                <a:ea typeface="Gulim" pitchFamily="34" charset="-127"/>
              </a:rPr>
              <a:t>(</a:t>
            </a:r>
            <a:r>
              <a:rPr lang="en-US" dirty="0" err="1">
                <a:ea typeface="Gulim" pitchFamily="34" charset="-127"/>
              </a:rPr>
              <a:t>Biblesoft's</a:t>
            </a:r>
            <a:r>
              <a:rPr lang="en-US" dirty="0">
                <a:ea typeface="Gulim" pitchFamily="34" charset="-127"/>
              </a:rPr>
              <a:t> New Exhaustive Strong's Numbers and Concordance with Expanded Greek-Hebrew Dictionary. Copyright © 1994, 2003 </a:t>
            </a:r>
            <a:r>
              <a:rPr lang="en-US" dirty="0" err="1" smtClean="0">
                <a:ea typeface="Gulim" pitchFamily="34" charset="-127"/>
              </a:rPr>
              <a:t>Biblesoft</a:t>
            </a:r>
            <a:r>
              <a:rPr lang="en-US" dirty="0" smtClean="0">
                <a:ea typeface="Gulim" pitchFamily="34" charset="-127"/>
              </a:rPr>
              <a:t>) </a:t>
            </a:r>
            <a:endParaRPr lang="en-US" sz="2600" dirty="0">
              <a:ea typeface="Gulim" pitchFamily="34" charset="-127"/>
            </a:endParaRPr>
          </a:p>
          <a:p>
            <a:pPr marL="457200" lvl="1" indent="0" eaLnBrk="1" hangingPunct="1">
              <a:buNone/>
              <a:defRPr/>
            </a:pPr>
            <a:endParaRPr lang="en-US" sz="2600" dirty="0">
              <a:ea typeface="Gulim" pitchFamily="34" charset="-127"/>
            </a:endParaRP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38270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22:10-16  Conversion of Saul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spoke to Saul?  What was said? (1</a:t>
            </a:r>
            <a:r>
              <a:rPr lang="en-US" sz="2800" dirty="0">
                <a:ea typeface="Gulim" pitchFamily="34" charset="-127"/>
              </a:rPr>
              <a:t>0</a:t>
            </a:r>
            <a:r>
              <a:rPr lang="en-US" sz="2800" dirty="0" smtClean="0">
                <a:ea typeface="Gulim" pitchFamily="34" charset="-127"/>
              </a:rPr>
              <a:t>) </a:t>
            </a:r>
            <a:endParaRPr lang="en-US" sz="2800" dirty="0">
              <a:ea typeface="Gulim" pitchFamily="34" charset="-127"/>
            </a:endParaRPr>
          </a:p>
          <a:p>
            <a:pPr lvl="1" eaLnBrk="1" hangingPunct="1">
              <a:buFont typeface="Arial" pitchFamily="34" charset="0"/>
              <a:buChar char="•"/>
              <a:defRPr/>
            </a:pPr>
            <a:r>
              <a:rPr lang="en-US" sz="2400" dirty="0" smtClean="0">
                <a:ea typeface="Gulim" pitchFamily="34" charset="-127"/>
              </a:rPr>
              <a:t>What reputation did Ananias have? (12)</a:t>
            </a:r>
          </a:p>
          <a:p>
            <a:pPr lvl="1" eaLnBrk="1" hangingPunct="1">
              <a:buFont typeface="Arial" pitchFamily="34" charset="0"/>
              <a:buChar char="•"/>
              <a:defRPr/>
            </a:pPr>
            <a:r>
              <a:rPr lang="en-US" sz="2600" dirty="0" smtClean="0">
                <a:ea typeface="Gulim" pitchFamily="34" charset="-127"/>
              </a:rPr>
              <a:t>In what sense was Saul his brother? (13)</a:t>
            </a:r>
          </a:p>
          <a:p>
            <a:pPr lvl="1" eaLnBrk="1" hangingPunct="1">
              <a:buFont typeface="Arial" pitchFamily="34" charset="0"/>
              <a:buChar char="•"/>
              <a:defRPr/>
            </a:pPr>
            <a:r>
              <a:rPr lang="en-US" sz="2600" dirty="0" smtClean="0">
                <a:ea typeface="Gulim" pitchFamily="34" charset="-127"/>
              </a:rPr>
              <a:t>What three things was Paul appointed to? (14)</a:t>
            </a:r>
          </a:p>
          <a:p>
            <a:pPr lvl="2" eaLnBrk="1" hangingPunct="1">
              <a:buFont typeface="Arial" pitchFamily="34" charset="0"/>
              <a:buChar char="•"/>
              <a:defRPr/>
            </a:pPr>
            <a:r>
              <a:rPr lang="en-US" sz="2400" dirty="0" smtClean="0">
                <a:ea typeface="Gulim" pitchFamily="34" charset="-127"/>
              </a:rPr>
              <a:t>Know His will</a:t>
            </a:r>
          </a:p>
          <a:p>
            <a:pPr lvl="2" eaLnBrk="1" hangingPunct="1">
              <a:buFont typeface="Arial" pitchFamily="34" charset="0"/>
              <a:buChar char="•"/>
              <a:defRPr/>
            </a:pPr>
            <a:r>
              <a:rPr lang="en-US" sz="2400" dirty="0" smtClean="0">
                <a:ea typeface="Gulim" pitchFamily="34" charset="-127"/>
              </a:rPr>
              <a:t>See the Righteous One</a:t>
            </a:r>
          </a:p>
          <a:p>
            <a:pPr lvl="2" eaLnBrk="1" hangingPunct="1">
              <a:buFont typeface="Arial" pitchFamily="34" charset="0"/>
              <a:buChar char="•"/>
              <a:defRPr/>
            </a:pPr>
            <a:r>
              <a:rPr lang="en-US" sz="2400" dirty="0" smtClean="0">
                <a:ea typeface="Gulim" pitchFamily="34" charset="-127"/>
              </a:rPr>
              <a:t>Hear voice from his mouth</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What would Saul be able to witness? (15)</a:t>
            </a:r>
          </a:p>
          <a:p>
            <a:pPr lvl="1" eaLnBrk="1" hangingPunct="1">
              <a:buFont typeface="Arial" pitchFamily="34" charset="0"/>
              <a:buChar char="•"/>
              <a:defRPr/>
            </a:pPr>
            <a:r>
              <a:rPr lang="en-US" sz="2600" dirty="0" smtClean="0">
                <a:ea typeface="Gulim" pitchFamily="34" charset="-127"/>
              </a:rPr>
              <a:t>What would wash away Saul’s sins? (16)</a:t>
            </a:r>
          </a:p>
          <a:p>
            <a:pPr lvl="2" eaLnBrk="1" hangingPunct="1">
              <a:buFont typeface="Arial" pitchFamily="34" charset="0"/>
              <a:buChar char="•"/>
              <a:defRPr/>
            </a:pPr>
            <a:r>
              <a:rPr lang="en-US" sz="2400" dirty="0" smtClean="0">
                <a:ea typeface="Gulim" pitchFamily="34" charset="-127"/>
              </a:rPr>
              <a:t>What does “wash away thy sins” imply? (16)</a:t>
            </a:r>
          </a:p>
          <a:p>
            <a:pPr lvl="3" eaLnBrk="1" hangingPunct="1">
              <a:buFont typeface="Arial" pitchFamily="34" charset="0"/>
              <a:buChar char="•"/>
              <a:defRPr/>
            </a:pPr>
            <a:r>
              <a:rPr lang="en-US" sz="2400" dirty="0" smtClean="0">
                <a:ea typeface="Gulim" pitchFamily="34" charset="-127"/>
              </a:rPr>
              <a:t>… about Paul’s current condition</a:t>
            </a:r>
          </a:p>
          <a:p>
            <a:pPr lvl="3" eaLnBrk="1" hangingPunct="1">
              <a:buFont typeface="Arial" pitchFamily="34" charset="0"/>
              <a:buChar char="•"/>
              <a:defRPr/>
            </a:pPr>
            <a:r>
              <a:rPr lang="en-US" sz="2400" dirty="0" smtClean="0">
                <a:ea typeface="Gulim" pitchFamily="34" charset="-127"/>
              </a:rPr>
              <a:t>… about salvation</a:t>
            </a:r>
          </a:p>
        </p:txBody>
      </p:sp>
    </p:spTree>
    <p:extLst>
      <p:ext uri="{BB962C8B-B14F-4D97-AF65-F5344CB8AC3E}">
        <p14:creationId xmlns:p14="http://schemas.microsoft.com/office/powerpoint/2010/main" val="107604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22:17-21  </a:t>
            </a:r>
            <a:r>
              <a:rPr lang="en-US" sz="2800" dirty="0"/>
              <a:t>S</a:t>
            </a:r>
            <a:r>
              <a:rPr lang="en-US" sz="2800" dirty="0" smtClean="0"/>
              <a:t>aul’s Trance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Where did the trance occur? (17)</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Do you recall when? (Gal. 1:17-18)  </a:t>
            </a:r>
          </a:p>
          <a:p>
            <a:pPr lvl="1" eaLnBrk="1" hangingPunct="1">
              <a:buFont typeface="Arial" pitchFamily="34" charset="0"/>
              <a:buChar char="•"/>
              <a:defRPr/>
            </a:pPr>
            <a:r>
              <a:rPr lang="en-US" sz="2600" dirty="0" smtClean="0">
                <a:ea typeface="Gulim" pitchFamily="34" charset="-127"/>
              </a:rPr>
              <a:t>What was he doing when it occurred? (17)</a:t>
            </a:r>
          </a:p>
          <a:p>
            <a:pPr lvl="1" eaLnBrk="1" hangingPunct="1">
              <a:buFont typeface="Arial" pitchFamily="34" charset="0"/>
              <a:buChar char="•"/>
              <a:defRPr/>
            </a:pPr>
            <a:r>
              <a:rPr lang="en-US" sz="2600" dirty="0" smtClean="0">
                <a:ea typeface="Gulim" pitchFamily="34" charset="-127"/>
              </a:rPr>
              <a:t>What were Jesus’ instructions? (18)</a:t>
            </a:r>
          </a:p>
          <a:p>
            <a:pPr lvl="2" eaLnBrk="1" hangingPunct="1">
              <a:buFont typeface="Arial" pitchFamily="34" charset="0"/>
              <a:buChar char="•"/>
              <a:defRPr/>
            </a:pPr>
            <a:r>
              <a:rPr lang="en-US" sz="2600" dirty="0" smtClean="0">
                <a:ea typeface="Gulim" pitchFamily="34" charset="-127"/>
              </a:rPr>
              <a:t>What reason did he give? (18)</a:t>
            </a:r>
          </a:p>
          <a:p>
            <a:pPr lvl="1" eaLnBrk="1" hangingPunct="1">
              <a:buFont typeface="Arial" pitchFamily="34" charset="0"/>
              <a:buChar char="•"/>
              <a:defRPr/>
            </a:pPr>
            <a:r>
              <a:rPr lang="en-US" sz="2600" dirty="0" smtClean="0">
                <a:ea typeface="Gulim" pitchFamily="34" charset="-127"/>
              </a:rPr>
              <a:t>What did </a:t>
            </a:r>
            <a:r>
              <a:rPr lang="en-US" sz="2600" dirty="0">
                <a:ea typeface="Gulim" pitchFamily="34" charset="-127"/>
              </a:rPr>
              <a:t>S</a:t>
            </a:r>
            <a:r>
              <a:rPr lang="en-US" sz="2600" dirty="0" smtClean="0">
                <a:ea typeface="Gulim" pitchFamily="34" charset="-127"/>
              </a:rPr>
              <a:t>aul assert? (19-20)</a:t>
            </a:r>
          </a:p>
          <a:p>
            <a:pPr lvl="1" eaLnBrk="1" hangingPunct="1">
              <a:buFont typeface="Arial" pitchFamily="34" charset="0"/>
              <a:buChar char="•"/>
              <a:defRPr/>
            </a:pPr>
            <a:r>
              <a:rPr lang="en-US" sz="2600" dirty="0" smtClean="0">
                <a:ea typeface="Gulim" pitchFamily="34" charset="-127"/>
              </a:rPr>
              <a:t>What did Jesus command? (21)</a:t>
            </a:r>
          </a:p>
        </p:txBody>
      </p:sp>
    </p:spTree>
    <p:extLst>
      <p:ext uri="{BB962C8B-B14F-4D97-AF65-F5344CB8AC3E}">
        <p14:creationId xmlns:p14="http://schemas.microsoft.com/office/powerpoint/2010/main" val="137254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bwMode="auto">
          <a:xfrm flipH="1">
            <a:off x="6477000" y="6629400"/>
            <a:ext cx="800099" cy="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2"/>
          <a:srcRect l="4533" t="15592" r="29431" b="20370"/>
          <a:stretch/>
        </p:blipFill>
        <p:spPr>
          <a:xfrm>
            <a:off x="1953986" y="0"/>
            <a:ext cx="6324601" cy="6946692"/>
          </a:xfrm>
          <a:prstGeom prst="rect">
            <a:avLst/>
          </a:prstGeom>
        </p:spPr>
      </p:pic>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a:off x="2895600" y="1295400"/>
            <a:ext cx="1066800" cy="276285"/>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52400" y="733485"/>
            <a:ext cx="4572000" cy="4524315"/>
          </a:xfrm>
          <a:prstGeom prst="rect">
            <a:avLst/>
          </a:prstGeom>
        </p:spPr>
        <p:txBody>
          <a:bodyPr>
            <a:spAutoFit/>
          </a:bodyPr>
          <a:lstStyle/>
          <a:p>
            <a:r>
              <a:rPr lang="en-US" b="1" dirty="0" smtClean="0">
                <a:solidFill>
                  <a:schemeClr val="bg1"/>
                </a:solidFill>
              </a:rPr>
              <a:t>Forbidden</a:t>
            </a:r>
          </a:p>
          <a:p>
            <a:r>
              <a:rPr lang="en-US" b="1" dirty="0" smtClean="0">
                <a:solidFill>
                  <a:schemeClr val="bg1"/>
                </a:solidFill>
              </a:rPr>
              <a:t>To go to</a:t>
            </a:r>
          </a:p>
          <a:p>
            <a:r>
              <a:rPr lang="en-US" b="1" dirty="0" smtClean="0">
                <a:solidFill>
                  <a:schemeClr val="bg1"/>
                </a:solidFill>
              </a:rPr>
              <a:t>Asia</a:t>
            </a:r>
          </a:p>
          <a:p>
            <a:endParaRPr lang="en-US" b="1" dirty="0" smtClean="0">
              <a:solidFill>
                <a:schemeClr val="bg1"/>
              </a:solidFill>
            </a:endParaRPr>
          </a:p>
          <a:p>
            <a:r>
              <a:rPr lang="en-US" b="1" dirty="0" smtClean="0">
                <a:solidFill>
                  <a:schemeClr val="bg1"/>
                </a:solidFill>
              </a:rPr>
              <a:t>New</a:t>
            </a:r>
          </a:p>
          <a:p>
            <a:r>
              <a:rPr lang="en-US" b="1" dirty="0" smtClean="0">
                <a:solidFill>
                  <a:schemeClr val="bg1"/>
                </a:solidFill>
              </a:rPr>
              <a:t>Testament</a:t>
            </a:r>
          </a:p>
          <a:p>
            <a:r>
              <a:rPr lang="en-US" b="1" dirty="0" smtClean="0">
                <a:solidFill>
                  <a:schemeClr val="bg1"/>
                </a:solidFill>
              </a:rPr>
              <a:t>“Asia”</a:t>
            </a:r>
          </a:p>
          <a:p>
            <a:endParaRPr lang="en-US" b="1" dirty="0">
              <a:solidFill>
                <a:schemeClr val="bg1"/>
              </a:solidFill>
            </a:endParaRPr>
          </a:p>
          <a:p>
            <a:r>
              <a:rPr lang="en-US" b="1" dirty="0" smtClean="0">
                <a:solidFill>
                  <a:schemeClr val="bg1"/>
                </a:solidFill>
              </a:rPr>
              <a:t>Acts 16:6</a:t>
            </a:r>
          </a:p>
          <a:p>
            <a:endParaRPr lang="en-US" b="1" dirty="0">
              <a:solidFill>
                <a:schemeClr val="bg1"/>
              </a:solidFill>
            </a:endParaRPr>
          </a:p>
          <a:p>
            <a:r>
              <a:rPr lang="en-US" b="1" dirty="0" smtClean="0">
                <a:solidFill>
                  <a:schemeClr val="bg1"/>
                </a:solidFill>
              </a:rPr>
              <a:t>Included:</a:t>
            </a:r>
          </a:p>
          <a:p>
            <a:r>
              <a:rPr lang="en-US" b="1" dirty="0" err="1" smtClean="0">
                <a:solidFill>
                  <a:schemeClr val="bg1"/>
                </a:solidFill>
              </a:rPr>
              <a:t>Mysia</a:t>
            </a:r>
            <a:endParaRPr lang="en-US" b="1" dirty="0" smtClean="0">
              <a:solidFill>
                <a:schemeClr val="bg1"/>
              </a:solidFill>
            </a:endParaRPr>
          </a:p>
          <a:p>
            <a:r>
              <a:rPr lang="en-US" b="1" dirty="0" smtClean="0">
                <a:solidFill>
                  <a:schemeClr val="bg1"/>
                </a:solidFill>
              </a:rPr>
              <a:t>Lydia</a:t>
            </a:r>
          </a:p>
          <a:p>
            <a:r>
              <a:rPr lang="en-US" b="1" dirty="0" smtClean="0">
                <a:solidFill>
                  <a:schemeClr val="bg1"/>
                </a:solidFill>
              </a:rPr>
              <a:t>Caria</a:t>
            </a:r>
          </a:p>
          <a:p>
            <a:r>
              <a:rPr lang="en-US" b="1" dirty="0">
                <a:solidFill>
                  <a:schemeClr val="bg1"/>
                </a:solidFill>
              </a:rPr>
              <a:t>a</a:t>
            </a:r>
            <a:r>
              <a:rPr lang="en-US" b="1" dirty="0" smtClean="0">
                <a:solidFill>
                  <a:schemeClr val="bg1"/>
                </a:solidFill>
              </a:rPr>
              <a:t>nd part of</a:t>
            </a:r>
          </a:p>
          <a:p>
            <a:r>
              <a:rPr lang="en-US" b="1" dirty="0" smtClean="0">
                <a:solidFill>
                  <a:schemeClr val="bg1"/>
                </a:solidFill>
              </a:rPr>
              <a:t>Phrygia</a:t>
            </a:r>
            <a:endParaRPr lang="en-US" b="1" dirty="0">
              <a:solidFill>
                <a:schemeClr val="bg1"/>
              </a:solidFill>
            </a:endParaRPr>
          </a:p>
        </p:txBody>
      </p:sp>
      <p:cxnSp>
        <p:nvCxnSpPr>
          <p:cNvPr id="9" name="Straight Arrow Connector 8"/>
          <p:cNvCxnSpPr/>
          <p:nvPr/>
        </p:nvCxnSpPr>
        <p:spPr bwMode="auto">
          <a:xfrm>
            <a:off x="3546281" y="3473346"/>
            <a:ext cx="1101919" cy="260454"/>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flipH="1">
            <a:off x="1981200" y="1078468"/>
            <a:ext cx="1219200" cy="369332"/>
          </a:xfrm>
          <a:prstGeom prst="rect">
            <a:avLst/>
          </a:prstGeom>
          <a:noFill/>
        </p:spPr>
        <p:txBody>
          <a:bodyPr wrap="square" rtlCol="0">
            <a:spAutoFit/>
          </a:bodyPr>
          <a:lstStyle/>
          <a:p>
            <a:r>
              <a:rPr lang="en-US" b="1" dirty="0">
                <a:solidFill>
                  <a:srgbClr val="FF0000"/>
                </a:solidFill>
              </a:rPr>
              <a:t>Troas</a:t>
            </a:r>
          </a:p>
        </p:txBody>
      </p:sp>
      <p:sp>
        <p:nvSpPr>
          <p:cNvPr id="11" name="Rectangle 10"/>
          <p:cNvSpPr/>
          <p:nvPr/>
        </p:nvSpPr>
        <p:spPr>
          <a:xfrm>
            <a:off x="2286000" y="3200400"/>
            <a:ext cx="1260281" cy="369332"/>
          </a:xfrm>
          <a:prstGeom prst="rect">
            <a:avLst/>
          </a:prstGeom>
        </p:spPr>
        <p:txBody>
          <a:bodyPr wrap="none">
            <a:spAutoFit/>
          </a:bodyPr>
          <a:lstStyle/>
          <a:p>
            <a:r>
              <a:rPr lang="en-US" b="1" dirty="0" smtClean="0">
                <a:solidFill>
                  <a:srgbClr val="FF0000"/>
                </a:solidFill>
              </a:rPr>
              <a:t>Ephesus</a:t>
            </a:r>
            <a:endParaRPr lang="en-US" dirty="0"/>
          </a:p>
        </p:txBody>
      </p:sp>
    </p:spTree>
    <p:extLst>
      <p:ext uri="{BB962C8B-B14F-4D97-AF65-F5344CB8AC3E}">
        <p14:creationId xmlns:p14="http://schemas.microsoft.com/office/powerpoint/2010/main" val="41943578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22:22-30  “Gentiles”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word provoked the Jews? (22)</a:t>
            </a:r>
            <a:endParaRPr lang="en-US" sz="2800" dirty="0">
              <a:ea typeface="Gulim" pitchFamily="34" charset="-127"/>
            </a:endParaRPr>
          </a:p>
          <a:p>
            <a:pPr lvl="1" eaLnBrk="1" hangingPunct="1">
              <a:buFont typeface="Arial" pitchFamily="34" charset="0"/>
              <a:buChar char="•"/>
              <a:defRPr/>
            </a:pPr>
            <a:r>
              <a:rPr lang="en-US" sz="2400" dirty="0" smtClean="0">
                <a:ea typeface="Gulim" pitchFamily="34" charset="-127"/>
              </a:rPr>
              <a:t>How did they express themselves? (23)</a:t>
            </a:r>
          </a:p>
          <a:p>
            <a:pPr lvl="1" eaLnBrk="1" hangingPunct="1">
              <a:buFont typeface="Arial" pitchFamily="34" charset="0"/>
              <a:buChar char="•"/>
              <a:defRPr/>
            </a:pPr>
            <a:r>
              <a:rPr lang="en-US" sz="2600" dirty="0" smtClean="0">
                <a:ea typeface="Gulim" pitchFamily="34" charset="-127"/>
              </a:rPr>
              <a:t>What did the chief captain intend to do? (24)</a:t>
            </a:r>
          </a:p>
          <a:p>
            <a:pPr lvl="1" eaLnBrk="1" hangingPunct="1">
              <a:buFont typeface="Arial" pitchFamily="34" charset="0"/>
              <a:buChar char="•"/>
              <a:defRPr/>
            </a:pPr>
            <a:r>
              <a:rPr lang="en-US" sz="2600" dirty="0" smtClean="0">
                <a:ea typeface="Gulim" pitchFamily="34" charset="-127"/>
              </a:rPr>
              <a:t>What did Paul say to the Centurion? (25)</a:t>
            </a:r>
          </a:p>
          <a:p>
            <a:pPr lvl="1" eaLnBrk="1" hangingPunct="1">
              <a:buFont typeface="Arial" pitchFamily="34" charset="0"/>
              <a:buChar char="•"/>
              <a:defRPr/>
            </a:pPr>
            <a:r>
              <a:rPr lang="en-US" sz="2600" dirty="0" smtClean="0">
                <a:ea typeface="Gulim" pitchFamily="34" charset="-127"/>
              </a:rPr>
              <a:t>What was the response of the Centurion? (26)</a:t>
            </a:r>
          </a:p>
          <a:p>
            <a:pPr eaLnBrk="1" hangingPunct="1">
              <a:buFont typeface="Arial" pitchFamily="34" charset="0"/>
              <a:buChar char="•"/>
              <a:defRPr/>
            </a:pPr>
            <a:r>
              <a:rPr lang="en-US" sz="2800" dirty="0" smtClean="0">
                <a:ea typeface="Gulim" pitchFamily="34" charset="-127"/>
              </a:rPr>
              <a:t>Actions of the Chief Captain (27-30)</a:t>
            </a:r>
          </a:p>
          <a:p>
            <a:pPr lvl="1" eaLnBrk="1" hangingPunct="1">
              <a:buFont typeface="Arial" pitchFamily="34" charset="0"/>
              <a:buChar char="•"/>
              <a:defRPr/>
            </a:pPr>
            <a:r>
              <a:rPr lang="en-US" sz="2600" dirty="0" smtClean="0">
                <a:ea typeface="Gulim" pitchFamily="34" charset="-127"/>
              </a:rPr>
              <a:t>What did he ask Paul? (27)    Implicitly? (28)</a:t>
            </a:r>
          </a:p>
          <a:p>
            <a:pPr lvl="1" eaLnBrk="1" hangingPunct="1">
              <a:buFont typeface="Arial" pitchFamily="34" charset="0"/>
              <a:buChar char="•"/>
              <a:defRPr/>
            </a:pPr>
            <a:r>
              <a:rPr lang="en-US" sz="2600" dirty="0" smtClean="0">
                <a:ea typeface="Gulim" pitchFamily="34" charset="-127"/>
              </a:rPr>
              <a:t>What fear did the Chief Captain have? (29)</a:t>
            </a:r>
          </a:p>
          <a:p>
            <a:pPr lvl="1" eaLnBrk="1" hangingPunct="1">
              <a:buFont typeface="Arial" pitchFamily="34" charset="0"/>
              <a:buChar char="•"/>
              <a:defRPr/>
            </a:pPr>
            <a:r>
              <a:rPr lang="en-US" sz="2600" dirty="0" smtClean="0">
                <a:ea typeface="Gulim" pitchFamily="34" charset="-127"/>
              </a:rPr>
              <a:t>So how did he proceed? (30)</a:t>
            </a:r>
          </a:p>
          <a:p>
            <a:pPr lvl="2" eaLnBrk="1" hangingPunct="1">
              <a:buFont typeface="Arial" pitchFamily="34" charset="0"/>
              <a:buChar char="•"/>
              <a:defRPr/>
            </a:pPr>
            <a:r>
              <a:rPr lang="en-US" sz="2400" dirty="0" smtClean="0">
                <a:ea typeface="Gulim" pitchFamily="34" charset="-127"/>
              </a:rPr>
              <a:t>What did he command? (30)</a:t>
            </a:r>
          </a:p>
          <a:p>
            <a:pPr lvl="2" eaLnBrk="1" hangingPunct="1">
              <a:buFont typeface="Arial" pitchFamily="34" charset="0"/>
              <a:buChar char="•"/>
              <a:defRPr/>
            </a:pPr>
            <a:r>
              <a:rPr lang="en-US" sz="2400" dirty="0" smtClean="0">
                <a:ea typeface="Gulim" pitchFamily="34" charset="-127"/>
              </a:rPr>
              <a:t>Who would Paul stand before next? (30)</a:t>
            </a:r>
          </a:p>
        </p:txBody>
      </p:sp>
    </p:spTree>
    <p:extLst>
      <p:ext uri="{BB962C8B-B14F-4D97-AF65-F5344CB8AC3E}">
        <p14:creationId xmlns:p14="http://schemas.microsoft.com/office/powerpoint/2010/main" val="341481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45153"/>
            <a:ext cx="8153400" cy="3293209"/>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23</a:t>
            </a:r>
          </a:p>
          <a:p>
            <a:pPr algn="ctr"/>
            <a:endParaRPr lang="en-US" altLang="en-US" sz="4400" b="1" kern="0" dirty="0" smtClean="0">
              <a:solidFill>
                <a:srgbClr val="FFFFFF"/>
              </a:solidFill>
              <a:effectLst>
                <a:outerShdw blurRad="38100" dist="38100" dir="2700000" algn="tl">
                  <a:srgbClr val="000000"/>
                </a:outerShdw>
              </a:effectLst>
              <a:ea typeface="Gulim" pitchFamily="34" charset="-127"/>
              <a:cs typeface="+mj-cs"/>
            </a:endParaRPr>
          </a:p>
        </p:txBody>
      </p:sp>
    </p:spTree>
    <p:extLst>
      <p:ext uri="{BB962C8B-B14F-4D97-AF65-F5344CB8AC3E}">
        <p14:creationId xmlns:p14="http://schemas.microsoft.com/office/powerpoint/2010/main" val="22905975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23:1-10 Defense Before Council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did Paul assert? (</a:t>
            </a:r>
            <a:r>
              <a:rPr lang="en-US" sz="2800" dirty="0">
                <a:ea typeface="Gulim" pitchFamily="34" charset="-127"/>
              </a:rPr>
              <a:t>1</a:t>
            </a:r>
            <a:r>
              <a:rPr lang="en-US" sz="2800" dirty="0" smtClean="0">
                <a:ea typeface="Gulim" pitchFamily="34" charset="-127"/>
              </a:rPr>
              <a:t>)</a:t>
            </a:r>
            <a:endParaRPr lang="en-US" sz="2800" dirty="0">
              <a:ea typeface="Gulim" pitchFamily="34" charset="-127"/>
            </a:endParaRPr>
          </a:p>
          <a:p>
            <a:pPr lvl="1" eaLnBrk="1" hangingPunct="1">
              <a:buFont typeface="Arial" pitchFamily="34" charset="0"/>
              <a:buChar char="•"/>
              <a:defRPr/>
            </a:pPr>
            <a:r>
              <a:rPr lang="en-US" sz="2400" dirty="0" smtClean="0">
                <a:ea typeface="Gulim" pitchFamily="34" charset="-127"/>
              </a:rPr>
              <a:t>What did Ananias </a:t>
            </a:r>
            <a:r>
              <a:rPr lang="en-US" sz="2400" dirty="0" err="1" smtClean="0">
                <a:ea typeface="Gulim" pitchFamily="34" charset="-127"/>
              </a:rPr>
              <a:t>commnd</a:t>
            </a:r>
            <a:r>
              <a:rPr lang="en-US" sz="2400" dirty="0" smtClean="0">
                <a:ea typeface="Gulim" pitchFamily="34" charset="-127"/>
              </a:rPr>
              <a:t>? (2)</a:t>
            </a:r>
          </a:p>
          <a:p>
            <a:pPr lvl="1" eaLnBrk="1" hangingPunct="1">
              <a:buFont typeface="Arial" pitchFamily="34" charset="0"/>
              <a:buChar char="•"/>
              <a:defRPr/>
            </a:pPr>
            <a:r>
              <a:rPr lang="en-US" sz="2600" dirty="0" smtClean="0">
                <a:ea typeface="Gulim" pitchFamily="34" charset="-127"/>
              </a:rPr>
              <a:t>What were Paul’s words? (</a:t>
            </a:r>
            <a:r>
              <a:rPr lang="en-US" sz="2600" dirty="0">
                <a:ea typeface="Gulim" pitchFamily="34" charset="-127"/>
              </a:rPr>
              <a:t>3</a:t>
            </a:r>
            <a:r>
              <a:rPr lang="en-US" sz="2600" dirty="0" smtClean="0">
                <a:ea typeface="Gulim" pitchFamily="34" charset="-127"/>
              </a:rPr>
              <a:t>)</a:t>
            </a:r>
          </a:p>
          <a:p>
            <a:pPr lvl="1" eaLnBrk="1" hangingPunct="1">
              <a:buFont typeface="Arial" pitchFamily="34" charset="0"/>
              <a:buChar char="•"/>
              <a:defRPr/>
            </a:pPr>
            <a:r>
              <a:rPr lang="en-US" sz="2600" dirty="0" smtClean="0">
                <a:ea typeface="Gulim" pitchFamily="34" charset="-127"/>
              </a:rPr>
              <a:t>What did Paul not realize? (4-5)</a:t>
            </a:r>
          </a:p>
          <a:p>
            <a:pPr lvl="1" eaLnBrk="1" hangingPunct="1">
              <a:buFont typeface="Arial" pitchFamily="34" charset="0"/>
              <a:buChar char="•"/>
              <a:defRPr/>
            </a:pPr>
            <a:r>
              <a:rPr lang="en-US" sz="2600" dirty="0" smtClean="0">
                <a:ea typeface="Gulim" pitchFamily="34" charset="-127"/>
              </a:rPr>
              <a:t>What did Paul state to defend himself? (6)</a:t>
            </a:r>
          </a:p>
          <a:p>
            <a:pPr eaLnBrk="1" hangingPunct="1">
              <a:buFont typeface="Arial" pitchFamily="34" charset="0"/>
              <a:buChar char="•"/>
              <a:defRPr/>
            </a:pPr>
            <a:r>
              <a:rPr lang="en-US" sz="2800" dirty="0" smtClean="0">
                <a:ea typeface="Gulim" pitchFamily="34" charset="-127"/>
              </a:rPr>
              <a:t>What did this cause? (7)</a:t>
            </a:r>
          </a:p>
          <a:p>
            <a:pPr lvl="1" eaLnBrk="1" hangingPunct="1">
              <a:buFont typeface="Arial" pitchFamily="34" charset="0"/>
              <a:buChar char="•"/>
              <a:defRPr/>
            </a:pPr>
            <a:r>
              <a:rPr lang="en-US" sz="2600" dirty="0" smtClean="0">
                <a:ea typeface="Gulim" pitchFamily="34" charset="-127"/>
              </a:rPr>
              <a:t>What were the basic doctrines of the P &amp; S? (8)</a:t>
            </a:r>
          </a:p>
          <a:p>
            <a:pPr lvl="1" eaLnBrk="1" hangingPunct="1">
              <a:buFont typeface="Arial" pitchFamily="34" charset="0"/>
              <a:buChar char="•"/>
              <a:defRPr/>
            </a:pPr>
            <a:r>
              <a:rPr lang="en-US" sz="2600" dirty="0" smtClean="0">
                <a:ea typeface="Gulim" pitchFamily="34" charset="-127"/>
              </a:rPr>
              <a:t>Who defended Paul? (9)</a:t>
            </a:r>
          </a:p>
          <a:p>
            <a:pPr lvl="1" eaLnBrk="1" hangingPunct="1">
              <a:buFont typeface="Arial" pitchFamily="34" charset="0"/>
              <a:buChar char="•"/>
              <a:defRPr/>
            </a:pPr>
            <a:r>
              <a:rPr lang="en-US" sz="2600" dirty="0" smtClean="0">
                <a:ea typeface="Gulim" pitchFamily="34" charset="-127"/>
              </a:rPr>
              <a:t>When had the Sadducees persecuted before?</a:t>
            </a:r>
          </a:p>
          <a:p>
            <a:pPr lvl="1" eaLnBrk="1" hangingPunct="1">
              <a:buFont typeface="Arial" pitchFamily="34" charset="0"/>
              <a:buChar char="•"/>
              <a:defRPr/>
            </a:pPr>
            <a:r>
              <a:rPr lang="en-US" sz="2600" dirty="0" smtClean="0">
                <a:ea typeface="Gulim" pitchFamily="34" charset="-127"/>
              </a:rPr>
              <a:t>What did the chief captain command? (10) </a:t>
            </a:r>
          </a:p>
        </p:txBody>
      </p:sp>
    </p:spTree>
    <p:extLst>
      <p:ext uri="{BB962C8B-B14F-4D97-AF65-F5344CB8AC3E}">
        <p14:creationId xmlns:p14="http://schemas.microsoft.com/office/powerpoint/2010/main" val="146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23:11-24  Conspiracy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did the Lord say to Paul? (11)</a:t>
            </a:r>
            <a:endParaRPr lang="en-US" sz="2800" dirty="0">
              <a:ea typeface="Gulim" pitchFamily="34" charset="-127"/>
            </a:endParaRPr>
          </a:p>
          <a:p>
            <a:pPr lvl="1" eaLnBrk="1" hangingPunct="1">
              <a:buFont typeface="Arial" pitchFamily="34" charset="0"/>
              <a:buChar char="•"/>
              <a:defRPr/>
            </a:pPr>
            <a:r>
              <a:rPr lang="en-US" sz="2400" dirty="0" smtClean="0">
                <a:ea typeface="Gulim" pitchFamily="34" charset="-127"/>
              </a:rPr>
              <a:t>Does this show the Lord’s approval? </a:t>
            </a:r>
          </a:p>
          <a:p>
            <a:pPr lvl="1" eaLnBrk="1" hangingPunct="1">
              <a:buFont typeface="Arial" pitchFamily="34" charset="0"/>
              <a:buChar char="•"/>
              <a:defRPr/>
            </a:pPr>
            <a:r>
              <a:rPr lang="en-US" sz="2600" dirty="0" smtClean="0">
                <a:ea typeface="Gulim" pitchFamily="34" charset="-127"/>
              </a:rPr>
              <a:t>Was this consistent with Paul’s desire? </a:t>
            </a:r>
          </a:p>
          <a:p>
            <a:pPr eaLnBrk="1" hangingPunct="1">
              <a:buFont typeface="Arial" pitchFamily="34" charset="0"/>
              <a:buChar char="•"/>
              <a:defRPr/>
            </a:pPr>
            <a:r>
              <a:rPr lang="en-US" sz="2800" dirty="0" smtClean="0">
                <a:ea typeface="Gulim" pitchFamily="34" charset="-127"/>
              </a:rPr>
              <a:t>What was the curse?  How many? </a:t>
            </a:r>
            <a:r>
              <a:rPr lang="en-US" sz="2400" dirty="0" smtClean="0">
                <a:ea typeface="Gulim" pitchFamily="34" charset="-127"/>
              </a:rPr>
              <a:t>(12-13)</a:t>
            </a:r>
            <a:endParaRPr lang="en-US" sz="2800" dirty="0" smtClean="0">
              <a:ea typeface="Gulim" pitchFamily="34" charset="-127"/>
            </a:endParaRPr>
          </a:p>
          <a:p>
            <a:pPr lvl="1" eaLnBrk="1" hangingPunct="1">
              <a:buFont typeface="Arial" pitchFamily="34" charset="0"/>
              <a:buChar char="•"/>
              <a:defRPr/>
            </a:pPr>
            <a:r>
              <a:rPr lang="en-US" sz="2600" dirty="0" smtClean="0">
                <a:ea typeface="Gulim" pitchFamily="34" charset="-127"/>
              </a:rPr>
              <a:t>Did the chief priest/elders agree? (14)</a:t>
            </a:r>
          </a:p>
          <a:p>
            <a:pPr lvl="1" eaLnBrk="1" hangingPunct="1">
              <a:buFont typeface="Arial" pitchFamily="34" charset="0"/>
              <a:buChar char="•"/>
              <a:defRPr/>
            </a:pPr>
            <a:r>
              <a:rPr lang="en-US" sz="2600" dirty="0" smtClean="0">
                <a:ea typeface="Gulim" pitchFamily="34" charset="-127"/>
              </a:rPr>
              <a:t>What was their plan? (15)</a:t>
            </a:r>
          </a:p>
          <a:p>
            <a:pPr lvl="1" eaLnBrk="1" hangingPunct="1">
              <a:buFont typeface="Arial" pitchFamily="34" charset="0"/>
              <a:buChar char="•"/>
              <a:defRPr/>
            </a:pPr>
            <a:r>
              <a:rPr lang="en-US" sz="2600" dirty="0" smtClean="0">
                <a:ea typeface="Gulim" pitchFamily="34" charset="-127"/>
              </a:rPr>
              <a:t>Who heard about it? (16)</a:t>
            </a:r>
          </a:p>
          <a:p>
            <a:pPr lvl="2" eaLnBrk="1" hangingPunct="1">
              <a:buFont typeface="Arial" pitchFamily="34" charset="0"/>
              <a:buChar char="•"/>
              <a:defRPr/>
            </a:pPr>
            <a:r>
              <a:rPr lang="en-US" sz="2400" dirty="0" smtClean="0">
                <a:ea typeface="Gulim" pitchFamily="34" charset="-127"/>
              </a:rPr>
              <a:t>Did he have access to Paul?</a:t>
            </a:r>
          </a:p>
          <a:p>
            <a:pPr lvl="2" eaLnBrk="1" hangingPunct="1">
              <a:buFont typeface="Arial" pitchFamily="34" charset="0"/>
              <a:buChar char="•"/>
              <a:defRPr/>
            </a:pPr>
            <a:r>
              <a:rPr lang="en-US" sz="2400" dirty="0" smtClean="0">
                <a:ea typeface="Gulim" pitchFamily="34" charset="-127"/>
              </a:rPr>
              <a:t>Did the chief captain listen to him? (18-22)</a:t>
            </a:r>
          </a:p>
          <a:p>
            <a:pPr lvl="1" eaLnBrk="1" hangingPunct="1">
              <a:buFont typeface="Arial" pitchFamily="34" charset="0"/>
              <a:buChar char="•"/>
              <a:defRPr/>
            </a:pPr>
            <a:r>
              <a:rPr lang="en-US" sz="2600" dirty="0" smtClean="0">
                <a:ea typeface="Gulim" pitchFamily="34" charset="-127"/>
              </a:rPr>
              <a:t>So, what force did he command? (23-24) </a:t>
            </a:r>
          </a:p>
          <a:p>
            <a:pPr lvl="1" eaLnBrk="1" hangingPunct="1">
              <a:buFont typeface="Arial" pitchFamily="34" charset="0"/>
              <a:buChar char="•"/>
              <a:defRPr/>
            </a:pPr>
            <a:r>
              <a:rPr lang="en-US" sz="2600" dirty="0" smtClean="0">
                <a:ea typeface="Gulim" pitchFamily="34" charset="-127"/>
              </a:rPr>
              <a:t>To whom would Paul go next? (24)</a:t>
            </a:r>
          </a:p>
        </p:txBody>
      </p:sp>
    </p:spTree>
    <p:extLst>
      <p:ext uri="{BB962C8B-B14F-4D97-AF65-F5344CB8AC3E}">
        <p14:creationId xmlns:p14="http://schemas.microsoft.com/office/powerpoint/2010/main" val="21697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23:25-35  The Letter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is the implication of vs. 27</a:t>
            </a:r>
            <a:r>
              <a:rPr lang="en-US" sz="2800" dirty="0">
                <a:ea typeface="Gulim" pitchFamily="34" charset="-127"/>
              </a:rPr>
              <a:t>?</a:t>
            </a:r>
          </a:p>
          <a:p>
            <a:pPr lvl="1" eaLnBrk="1" hangingPunct="1">
              <a:buFont typeface="Arial" pitchFamily="34" charset="0"/>
              <a:buChar char="•"/>
              <a:defRPr/>
            </a:pPr>
            <a:r>
              <a:rPr lang="en-US" sz="2400" dirty="0" smtClean="0">
                <a:ea typeface="Gulim" pitchFamily="34" charset="-127"/>
              </a:rPr>
              <a:t>Would he have saved Paul if he were not Roman? </a:t>
            </a:r>
          </a:p>
          <a:p>
            <a:pPr lvl="1" eaLnBrk="1" hangingPunct="1">
              <a:buFont typeface="Arial" pitchFamily="34" charset="0"/>
              <a:buChar char="•"/>
              <a:defRPr/>
            </a:pPr>
            <a:r>
              <a:rPr lang="en-US" sz="2600" dirty="0" smtClean="0">
                <a:ea typeface="Gulim" pitchFamily="34" charset="-127"/>
              </a:rPr>
              <a:t>Did he? </a:t>
            </a:r>
          </a:p>
          <a:p>
            <a:pPr eaLnBrk="1" hangingPunct="1">
              <a:buFont typeface="Arial" pitchFamily="34" charset="0"/>
              <a:buChar char="•"/>
              <a:defRPr/>
            </a:pPr>
            <a:r>
              <a:rPr lang="en-US" sz="2800" dirty="0" smtClean="0">
                <a:ea typeface="Gulim" pitchFamily="34" charset="-127"/>
              </a:rPr>
              <a:t>What was his judgment of Paul? </a:t>
            </a:r>
            <a:r>
              <a:rPr lang="en-US" sz="2400" dirty="0" smtClean="0">
                <a:ea typeface="Gulim" pitchFamily="34" charset="-127"/>
              </a:rPr>
              <a:t>(29)</a:t>
            </a:r>
            <a:endParaRPr lang="en-US" sz="2800" dirty="0" smtClean="0">
              <a:ea typeface="Gulim" pitchFamily="34" charset="-127"/>
            </a:endParaRPr>
          </a:p>
          <a:p>
            <a:pPr lvl="1" eaLnBrk="1" hangingPunct="1">
              <a:buFont typeface="Arial" pitchFamily="34" charset="0"/>
              <a:buChar char="•"/>
              <a:defRPr/>
            </a:pPr>
            <a:r>
              <a:rPr lang="en-US" sz="2600" dirty="0" smtClean="0">
                <a:ea typeface="Gulim" pitchFamily="34" charset="-127"/>
              </a:rPr>
              <a:t>Then why not just let him go?</a:t>
            </a:r>
          </a:p>
          <a:p>
            <a:pPr lvl="1" eaLnBrk="1" hangingPunct="1">
              <a:buFont typeface="Arial" pitchFamily="34" charset="0"/>
              <a:buChar char="•"/>
              <a:defRPr/>
            </a:pPr>
            <a:r>
              <a:rPr lang="en-US" sz="2600" dirty="0" smtClean="0">
                <a:ea typeface="Gulim" pitchFamily="34" charset="-127"/>
              </a:rPr>
              <a:t>What reason is given for Felix’ involvement? </a:t>
            </a:r>
            <a:r>
              <a:rPr lang="en-US" sz="2000" dirty="0" smtClean="0">
                <a:ea typeface="Gulim" pitchFamily="34" charset="-127"/>
              </a:rPr>
              <a:t>(30)</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Did it all play out as expected? (31-33)</a:t>
            </a:r>
            <a:endParaRPr lang="en-US" sz="2400" dirty="0" smtClean="0">
              <a:ea typeface="Gulim" pitchFamily="34" charset="-127"/>
            </a:endParaRPr>
          </a:p>
          <a:p>
            <a:pPr lvl="1" eaLnBrk="1" hangingPunct="1">
              <a:buFont typeface="Arial" pitchFamily="34" charset="0"/>
              <a:buChar char="•"/>
              <a:defRPr/>
            </a:pPr>
            <a:r>
              <a:rPr lang="en-US" sz="2600" dirty="0" smtClean="0">
                <a:ea typeface="Gulim" pitchFamily="34" charset="-127"/>
              </a:rPr>
              <a:t>Why the concern about the province? (34) </a:t>
            </a:r>
          </a:p>
          <a:p>
            <a:pPr lvl="1" eaLnBrk="1" hangingPunct="1">
              <a:buFont typeface="Arial" pitchFamily="34" charset="0"/>
              <a:buChar char="•"/>
              <a:defRPr/>
            </a:pPr>
            <a:r>
              <a:rPr lang="en-US" sz="2600" dirty="0" smtClean="0">
                <a:ea typeface="Gulim" pitchFamily="34" charset="-127"/>
              </a:rPr>
              <a:t>Did Felix seem eager to hear the case? (35)</a:t>
            </a:r>
          </a:p>
        </p:txBody>
      </p:sp>
    </p:spTree>
    <p:extLst>
      <p:ext uri="{BB962C8B-B14F-4D97-AF65-F5344CB8AC3E}">
        <p14:creationId xmlns:p14="http://schemas.microsoft.com/office/powerpoint/2010/main" val="326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45153"/>
            <a:ext cx="8153400" cy="3293209"/>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24</a:t>
            </a:r>
          </a:p>
          <a:p>
            <a:pPr algn="ctr"/>
            <a:endParaRPr lang="en-US" altLang="en-US" sz="4400" b="1" kern="0" dirty="0" smtClean="0">
              <a:solidFill>
                <a:srgbClr val="FFFFFF"/>
              </a:solidFill>
              <a:effectLst>
                <a:outerShdw blurRad="38100" dist="38100" dir="2700000" algn="tl">
                  <a:srgbClr val="000000"/>
                </a:outerShdw>
              </a:effectLst>
              <a:ea typeface="Gulim" pitchFamily="34" charset="-127"/>
              <a:cs typeface="+mj-cs"/>
            </a:endParaRPr>
          </a:p>
        </p:txBody>
      </p:sp>
    </p:spTree>
    <p:extLst>
      <p:ext uri="{BB962C8B-B14F-4D97-AF65-F5344CB8AC3E}">
        <p14:creationId xmlns:p14="http://schemas.microsoft.com/office/powerpoint/2010/main" val="93191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24:1-9  </a:t>
            </a:r>
            <a:r>
              <a:rPr lang="en-US" sz="2800" dirty="0" err="1" smtClean="0"/>
              <a:t>Tertullus</a:t>
            </a:r>
            <a:r>
              <a:rPr lang="en-US" sz="2800" dirty="0" smtClean="0"/>
              <a:t>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was </a:t>
            </a:r>
            <a:r>
              <a:rPr lang="en-US" sz="2800" dirty="0" err="1" smtClean="0">
                <a:ea typeface="Gulim" pitchFamily="34" charset="-127"/>
              </a:rPr>
              <a:t>Tertullus</a:t>
            </a:r>
            <a:r>
              <a:rPr lang="en-US" sz="2800" dirty="0" smtClean="0">
                <a:ea typeface="Gulim" pitchFamily="34" charset="-127"/>
              </a:rPr>
              <a:t>’ claim to fame? (1)</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were his introductory words? (2-4)</a:t>
            </a:r>
          </a:p>
          <a:p>
            <a:pPr lvl="1" eaLnBrk="1" hangingPunct="1">
              <a:buFont typeface="Arial" pitchFamily="34" charset="0"/>
              <a:buChar char="•"/>
              <a:defRPr/>
            </a:pPr>
            <a:r>
              <a:rPr lang="en-US" sz="2600" dirty="0" smtClean="0">
                <a:ea typeface="Gulim" pitchFamily="34" charset="-127"/>
              </a:rPr>
              <a:t>What were the charges against Paul? (5-6)</a:t>
            </a:r>
          </a:p>
          <a:p>
            <a:pPr lvl="2" eaLnBrk="1" hangingPunct="1">
              <a:buFont typeface="Arial" pitchFamily="34" charset="0"/>
              <a:buChar char="•"/>
              <a:defRPr/>
            </a:pPr>
            <a:r>
              <a:rPr lang="en-US" sz="2400" dirty="0" smtClean="0">
                <a:ea typeface="Gulim" pitchFamily="34" charset="-127"/>
              </a:rPr>
              <a:t>Pestilent</a:t>
            </a:r>
          </a:p>
          <a:p>
            <a:pPr lvl="2" eaLnBrk="1" hangingPunct="1">
              <a:buFont typeface="Arial" pitchFamily="34" charset="0"/>
              <a:buChar char="•"/>
              <a:defRPr/>
            </a:pPr>
            <a:r>
              <a:rPr lang="en-US" sz="2400" dirty="0" smtClean="0">
                <a:ea typeface="Gulim" pitchFamily="34" charset="-127"/>
              </a:rPr>
              <a:t>Mover of insurrection</a:t>
            </a:r>
          </a:p>
          <a:p>
            <a:pPr lvl="2" eaLnBrk="1" hangingPunct="1">
              <a:buFont typeface="Arial" pitchFamily="34" charset="0"/>
              <a:buChar char="•"/>
              <a:defRPr/>
            </a:pPr>
            <a:r>
              <a:rPr lang="en-US" sz="2400" dirty="0" smtClean="0">
                <a:ea typeface="Gulim" pitchFamily="34" charset="-127"/>
              </a:rPr>
              <a:t>Ringleader of the sect of the Nazarenes</a:t>
            </a:r>
          </a:p>
          <a:p>
            <a:pPr lvl="2" eaLnBrk="1" hangingPunct="1">
              <a:buFont typeface="Arial" pitchFamily="34" charset="0"/>
              <a:buChar char="•"/>
              <a:defRPr/>
            </a:pPr>
            <a:r>
              <a:rPr lang="en-US" sz="2400" dirty="0" smtClean="0">
                <a:ea typeface="Gulim" pitchFamily="34" charset="-127"/>
              </a:rPr>
              <a:t>Assayed to profane the temple </a:t>
            </a:r>
            <a:r>
              <a:rPr lang="en-US" sz="2800" dirty="0" smtClean="0">
                <a:ea typeface="Gulim" pitchFamily="34" charset="-127"/>
              </a:rPr>
              <a:t> </a:t>
            </a:r>
            <a:endParaRPr lang="en-US" sz="2600" dirty="0" smtClean="0">
              <a:ea typeface="Gulim" pitchFamily="34" charset="-127"/>
            </a:endParaRPr>
          </a:p>
          <a:p>
            <a:pPr eaLnBrk="1" hangingPunct="1">
              <a:buFont typeface="Arial" pitchFamily="34" charset="0"/>
              <a:buChar char="•"/>
              <a:defRPr/>
            </a:pPr>
            <a:r>
              <a:rPr lang="en-US" sz="2800" dirty="0" smtClean="0">
                <a:ea typeface="Gulim" pitchFamily="34" charset="-127"/>
              </a:rPr>
              <a:t>What did he inadvertently admit? </a:t>
            </a:r>
            <a:r>
              <a:rPr lang="en-US" sz="2400" dirty="0" smtClean="0">
                <a:ea typeface="Gulim" pitchFamily="34" charset="-127"/>
              </a:rPr>
              <a:t>(6-8)</a:t>
            </a:r>
            <a:endParaRPr lang="en-US" sz="2800" dirty="0" smtClean="0">
              <a:ea typeface="Gulim" pitchFamily="34" charset="-127"/>
            </a:endParaRPr>
          </a:p>
          <a:p>
            <a:pPr lvl="1" eaLnBrk="1" hangingPunct="1">
              <a:buFont typeface="Arial" pitchFamily="34" charset="0"/>
              <a:buChar char="•"/>
              <a:defRPr/>
            </a:pPr>
            <a:r>
              <a:rPr lang="en-US" sz="2600" dirty="0" smtClean="0">
                <a:ea typeface="Gulim" pitchFamily="34" charset="-127"/>
              </a:rPr>
              <a:t>Who does he seem to blame? (7)</a:t>
            </a:r>
          </a:p>
          <a:p>
            <a:pPr lvl="1" eaLnBrk="1" hangingPunct="1">
              <a:buFont typeface="Arial" pitchFamily="34" charset="0"/>
              <a:buChar char="•"/>
              <a:defRPr/>
            </a:pPr>
            <a:r>
              <a:rPr lang="en-US" sz="2600" dirty="0" smtClean="0">
                <a:ea typeface="Gulim" pitchFamily="34" charset="-127"/>
              </a:rPr>
              <a:t>Did the Jewish leaders agree? (9)</a:t>
            </a:r>
            <a:endParaRPr lang="en-US" sz="2400" dirty="0" smtClean="0">
              <a:ea typeface="Gulim" pitchFamily="34" charset="-127"/>
            </a:endParaRP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241786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24:11-19  Paul’s “Defense”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Did Paul respect Felix? (10)</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How long had Paul been in Jerusalem? (11)</a:t>
            </a:r>
          </a:p>
          <a:p>
            <a:pPr lvl="2" eaLnBrk="1" hangingPunct="1">
              <a:buFont typeface="Arial" pitchFamily="34" charset="0"/>
              <a:buChar char="•"/>
              <a:defRPr/>
            </a:pPr>
            <a:r>
              <a:rPr lang="en-US" sz="2600" dirty="0" smtClean="0">
                <a:ea typeface="Gulim" pitchFamily="34" charset="-127"/>
              </a:rPr>
              <a:t>What was the logic of his defense?</a:t>
            </a:r>
          </a:p>
          <a:p>
            <a:pPr lvl="2" eaLnBrk="1" hangingPunct="1">
              <a:buFont typeface="Arial" pitchFamily="34" charset="0"/>
              <a:buChar char="•"/>
              <a:defRPr/>
            </a:pPr>
            <a:r>
              <a:rPr lang="en-US" sz="2600" dirty="0" smtClean="0">
                <a:ea typeface="Gulim" pitchFamily="34" charset="-127"/>
              </a:rPr>
              <a:t>Too short a time, and they have no proof</a:t>
            </a:r>
          </a:p>
          <a:p>
            <a:pPr lvl="1" eaLnBrk="1" hangingPunct="1">
              <a:buFont typeface="Arial" pitchFamily="34" charset="0"/>
              <a:buChar char="•"/>
              <a:defRPr/>
            </a:pPr>
            <a:r>
              <a:rPr lang="en-US" sz="2600" dirty="0" smtClean="0">
                <a:ea typeface="Gulim" pitchFamily="34" charset="-127"/>
              </a:rPr>
              <a:t>What did Paul confess? (14-15)</a:t>
            </a:r>
          </a:p>
          <a:p>
            <a:pPr lvl="2" eaLnBrk="1" hangingPunct="1">
              <a:buFont typeface="Arial" pitchFamily="34" charset="0"/>
              <a:buChar char="•"/>
              <a:defRPr/>
            </a:pPr>
            <a:r>
              <a:rPr lang="en-US" sz="2400" dirty="0" smtClean="0">
                <a:ea typeface="Gulim" pitchFamily="34" charset="-127"/>
              </a:rPr>
              <a:t>Serves God after “the Way”</a:t>
            </a:r>
          </a:p>
          <a:p>
            <a:pPr lvl="2" eaLnBrk="1" hangingPunct="1">
              <a:buFont typeface="Arial" pitchFamily="34" charset="0"/>
              <a:buChar char="•"/>
              <a:defRPr/>
            </a:pPr>
            <a:r>
              <a:rPr lang="en-US" sz="2400" dirty="0">
                <a:ea typeface="Gulim" pitchFamily="34" charset="-127"/>
              </a:rPr>
              <a:t>B</a:t>
            </a:r>
            <a:r>
              <a:rPr lang="en-US" sz="2400" dirty="0" smtClean="0">
                <a:ea typeface="Gulim" pitchFamily="34" charset="-127"/>
              </a:rPr>
              <a:t>elief in resurrection of the just and the unjust</a:t>
            </a:r>
          </a:p>
          <a:p>
            <a:pPr lvl="1" eaLnBrk="1" hangingPunct="1">
              <a:buFont typeface="Arial" pitchFamily="34" charset="0"/>
              <a:buChar char="•"/>
              <a:defRPr/>
            </a:pPr>
            <a:r>
              <a:rPr lang="en-US" sz="2600" dirty="0" smtClean="0">
                <a:ea typeface="Gulim" pitchFamily="34" charset="-127"/>
              </a:rPr>
              <a:t>What did this lead Paul to have? (16)</a:t>
            </a:r>
          </a:p>
          <a:p>
            <a:pPr eaLnBrk="1" hangingPunct="1">
              <a:buFont typeface="Arial" pitchFamily="34" charset="0"/>
              <a:buChar char="•"/>
              <a:defRPr/>
            </a:pPr>
            <a:r>
              <a:rPr lang="en-US" sz="2800" dirty="0" smtClean="0">
                <a:ea typeface="Gulim" pitchFamily="34" charset="-127"/>
              </a:rPr>
              <a:t>Why was Paul in Jerusalem? (17)</a:t>
            </a:r>
          </a:p>
          <a:p>
            <a:pPr lvl="1" eaLnBrk="1" hangingPunct="1">
              <a:buFont typeface="Arial" pitchFamily="34" charset="0"/>
              <a:buChar char="•"/>
              <a:defRPr/>
            </a:pPr>
            <a:r>
              <a:rPr lang="en-US" sz="2600" dirty="0" smtClean="0">
                <a:ea typeface="Gulim" pitchFamily="34" charset="-127"/>
              </a:rPr>
              <a:t>What was he doing when first accused? (18)</a:t>
            </a:r>
          </a:p>
          <a:p>
            <a:pPr lvl="1" eaLnBrk="1" hangingPunct="1">
              <a:buFont typeface="Arial" pitchFamily="34" charset="0"/>
              <a:buChar char="•"/>
              <a:defRPr/>
            </a:pPr>
            <a:r>
              <a:rPr lang="en-US" sz="2600" dirty="0" smtClean="0">
                <a:ea typeface="Gulim" pitchFamily="34" charset="-127"/>
              </a:rPr>
              <a:t>Who should have been accusing Paul? (19)</a:t>
            </a:r>
            <a:endParaRPr lang="en-US" sz="2400" dirty="0" smtClean="0">
              <a:ea typeface="Gulim" pitchFamily="34" charset="-127"/>
            </a:endParaRP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18197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24:20-24  Felix’ Non-Decision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offense did Paul admit? (20-21)</a:t>
            </a:r>
          </a:p>
          <a:p>
            <a:pPr eaLnBrk="1" hangingPunct="1">
              <a:buFont typeface="Arial" pitchFamily="34" charset="0"/>
              <a:buChar char="•"/>
              <a:defRPr/>
            </a:pPr>
            <a:r>
              <a:rPr lang="en-US" sz="2800" dirty="0" smtClean="0">
                <a:ea typeface="Gulim" pitchFamily="34" charset="-127"/>
              </a:rPr>
              <a:t>Why did Felix defer judgment? (22)</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Perhaps influence of Drusilla? (24)</a:t>
            </a:r>
          </a:p>
          <a:p>
            <a:pPr lvl="1" eaLnBrk="1" hangingPunct="1">
              <a:buFont typeface="Arial" pitchFamily="34" charset="0"/>
              <a:buChar char="•"/>
              <a:defRPr/>
            </a:pPr>
            <a:r>
              <a:rPr lang="en-US" sz="2600" dirty="0" smtClean="0">
                <a:ea typeface="Gulim" pitchFamily="34" charset="-127"/>
              </a:rPr>
              <a:t>Until what time? (22)</a:t>
            </a:r>
          </a:p>
          <a:p>
            <a:pPr eaLnBrk="1" hangingPunct="1">
              <a:buFont typeface="Arial" pitchFamily="34" charset="0"/>
              <a:buChar char="•"/>
              <a:defRPr/>
            </a:pPr>
            <a:r>
              <a:rPr lang="en-US" sz="2800" dirty="0" smtClean="0">
                <a:ea typeface="Gulim" pitchFamily="34" charset="-127"/>
              </a:rPr>
              <a:t>Who came to hear Paul with Felix? (24)</a:t>
            </a:r>
            <a:endParaRPr lang="en-US" sz="2600" dirty="0" smtClean="0">
              <a:ea typeface="Gulim" pitchFamily="34" charset="-127"/>
            </a:endParaRPr>
          </a:p>
          <a:p>
            <a:pPr marL="0" indent="0" eaLnBrk="1" hangingPunct="1">
              <a:buNone/>
              <a:defRPr/>
            </a:pPr>
            <a:r>
              <a:rPr lang="en-US" sz="2600" b="0" dirty="0" smtClean="0">
                <a:ea typeface="Gulim" pitchFamily="34" charset="-127"/>
              </a:rPr>
              <a:t>The </a:t>
            </a:r>
            <a:r>
              <a:rPr lang="en-US" sz="2600" b="0" dirty="0">
                <a:ea typeface="Gulim" pitchFamily="34" charset="-127"/>
              </a:rPr>
              <a:t>fair but loose daughter of Herod Agrippa I </a:t>
            </a:r>
            <a:r>
              <a:rPr lang="en-US" sz="2600" b="0" dirty="0" smtClean="0">
                <a:ea typeface="Gulim" pitchFamily="34" charset="-127"/>
              </a:rPr>
              <a:t>(Acts </a:t>
            </a:r>
            <a:r>
              <a:rPr lang="en-US" sz="2600" b="0" dirty="0">
                <a:ea typeface="Gulim" pitchFamily="34" charset="-127"/>
              </a:rPr>
              <a:t>12); sister of Herod Agrippa II; married to </a:t>
            </a:r>
            <a:r>
              <a:rPr lang="en-US" sz="2600" b="0" dirty="0" err="1">
                <a:ea typeface="Gulim" pitchFamily="34" charset="-127"/>
              </a:rPr>
              <a:t>Azizus</a:t>
            </a:r>
            <a:r>
              <a:rPr lang="en-US" sz="2600" b="0" dirty="0">
                <a:ea typeface="Gulim" pitchFamily="34" charset="-127"/>
              </a:rPr>
              <a:t>, king of </a:t>
            </a:r>
            <a:r>
              <a:rPr lang="en-US" sz="2600" b="0" dirty="0" err="1">
                <a:ea typeface="Gulim" pitchFamily="34" charset="-127"/>
              </a:rPr>
              <a:t>Emesa</a:t>
            </a:r>
            <a:r>
              <a:rPr lang="en-US" sz="2600" b="0" dirty="0">
                <a:ea typeface="Gulim" pitchFamily="34" charset="-127"/>
              </a:rPr>
              <a:t>, on his becoming a Jew; seduced by Felix, procurator of Judea, through Simon the Cyprian sorcerer (Josephus, Ant. 20:7, section 2). Present at Paul's hearing before Felix at Caesarea. </a:t>
            </a:r>
            <a:r>
              <a:rPr lang="en-US" sz="2400" b="0" dirty="0" smtClean="0">
                <a:ea typeface="Gulim" pitchFamily="34" charset="-127"/>
              </a:rPr>
              <a:t>(</a:t>
            </a:r>
            <a:r>
              <a:rPr lang="en-US" sz="2400" b="0" dirty="0">
                <a:ea typeface="Gulim" pitchFamily="34" charset="-127"/>
              </a:rPr>
              <a:t>from </a:t>
            </a:r>
            <a:r>
              <a:rPr lang="en-US" sz="2400" b="0" dirty="0" err="1">
                <a:ea typeface="Gulim" pitchFamily="34" charset="-127"/>
              </a:rPr>
              <a:t>Fausset's</a:t>
            </a:r>
            <a:r>
              <a:rPr lang="en-US" sz="2400" b="0" dirty="0">
                <a:ea typeface="Gulim" pitchFamily="34" charset="-127"/>
              </a:rPr>
              <a:t> Bible Dictionary, Electronic Database Copyright (c)1998, 2003 by </a:t>
            </a:r>
            <a:r>
              <a:rPr lang="en-US" sz="2400" b="0" dirty="0" err="1">
                <a:ea typeface="Gulim" pitchFamily="34" charset="-127"/>
              </a:rPr>
              <a:t>Biblesoft</a:t>
            </a:r>
            <a:r>
              <a:rPr lang="en-US" sz="2400" b="0" dirty="0">
                <a:ea typeface="Gulim" pitchFamily="34" charset="-127"/>
              </a:rPr>
              <a:t>)</a:t>
            </a: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19570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24:24-27  Terrified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did Paul speak concerning? (24)</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did it include? (25)</a:t>
            </a:r>
          </a:p>
          <a:p>
            <a:pPr lvl="2" eaLnBrk="1" hangingPunct="1">
              <a:buFont typeface="Arial" pitchFamily="34" charset="0"/>
              <a:buChar char="•"/>
              <a:defRPr/>
            </a:pPr>
            <a:r>
              <a:rPr lang="en-US" sz="2600" dirty="0" smtClean="0">
                <a:ea typeface="Gulim" pitchFamily="34" charset="-127"/>
              </a:rPr>
              <a:t>Righteousness</a:t>
            </a:r>
          </a:p>
          <a:p>
            <a:pPr lvl="2" eaLnBrk="1" hangingPunct="1">
              <a:buFont typeface="Arial" pitchFamily="34" charset="0"/>
              <a:buChar char="•"/>
              <a:defRPr/>
            </a:pPr>
            <a:r>
              <a:rPr lang="en-US" sz="2600" dirty="0" smtClean="0">
                <a:ea typeface="Gulim" pitchFamily="34" charset="-127"/>
              </a:rPr>
              <a:t>Self-control</a:t>
            </a:r>
          </a:p>
          <a:p>
            <a:pPr lvl="2" eaLnBrk="1" hangingPunct="1">
              <a:buFont typeface="Arial" pitchFamily="34" charset="0"/>
              <a:buChar char="•"/>
              <a:defRPr/>
            </a:pPr>
            <a:r>
              <a:rPr lang="en-US" sz="2600" dirty="0" smtClean="0">
                <a:ea typeface="Gulim" pitchFamily="34" charset="-127"/>
              </a:rPr>
              <a:t>Judgment to come</a:t>
            </a:r>
          </a:p>
          <a:p>
            <a:pPr eaLnBrk="1" hangingPunct="1">
              <a:buFont typeface="Arial" pitchFamily="34" charset="0"/>
              <a:buChar char="•"/>
              <a:defRPr/>
            </a:pPr>
            <a:r>
              <a:rPr lang="en-US" sz="2800" dirty="0" smtClean="0">
                <a:ea typeface="Gulim" pitchFamily="34" charset="-127"/>
              </a:rPr>
              <a:t>What </a:t>
            </a:r>
            <a:r>
              <a:rPr lang="en-US" sz="2800" dirty="0" err="1" smtClean="0">
                <a:ea typeface="Gulim" pitchFamily="34" charset="-127"/>
              </a:rPr>
              <a:t>what</a:t>
            </a:r>
            <a:r>
              <a:rPr lang="en-US" sz="2800" dirty="0" smtClean="0">
                <a:ea typeface="Gulim" pitchFamily="34" charset="-127"/>
              </a:rPr>
              <a:t> the effect on Felix? (25)</a:t>
            </a:r>
          </a:p>
          <a:p>
            <a:pPr lvl="1" eaLnBrk="1" hangingPunct="1">
              <a:buFont typeface="Arial" pitchFamily="34" charset="0"/>
              <a:buChar char="•"/>
              <a:defRPr/>
            </a:pPr>
            <a:r>
              <a:rPr lang="en-US" sz="2600" dirty="0" smtClean="0">
                <a:ea typeface="Gulim" pitchFamily="34" charset="-127"/>
              </a:rPr>
              <a:t>So, what did he command of Paul? (25)</a:t>
            </a:r>
          </a:p>
          <a:p>
            <a:pPr lvl="1" eaLnBrk="1" hangingPunct="1">
              <a:buFont typeface="Arial" pitchFamily="34" charset="0"/>
              <a:buChar char="•"/>
              <a:defRPr/>
            </a:pPr>
            <a:r>
              <a:rPr lang="en-US" sz="2600" dirty="0" smtClean="0">
                <a:ea typeface="Gulim" pitchFamily="34" charset="-127"/>
              </a:rPr>
              <a:t>What was his real motive? (26)</a:t>
            </a:r>
          </a:p>
          <a:p>
            <a:pPr lvl="1" eaLnBrk="1" hangingPunct="1">
              <a:buFont typeface="Arial" pitchFamily="34" charset="0"/>
              <a:buChar char="•"/>
              <a:defRPr/>
            </a:pPr>
            <a:r>
              <a:rPr lang="en-US" sz="2600" dirty="0" smtClean="0">
                <a:ea typeface="Gulim" pitchFamily="34" charset="-127"/>
              </a:rPr>
              <a:t>How many years was Paul incarcerated? (27)</a:t>
            </a:r>
          </a:p>
          <a:p>
            <a:pPr lvl="1" eaLnBrk="1" hangingPunct="1">
              <a:buFont typeface="Arial" pitchFamily="34" charset="0"/>
              <a:buChar char="•"/>
              <a:defRPr/>
            </a:pPr>
            <a:r>
              <a:rPr lang="en-US" sz="2600" dirty="0" smtClean="0">
                <a:ea typeface="Gulim" pitchFamily="34" charset="-127"/>
              </a:rPr>
              <a:t>Who succeeded Felix? (27)</a:t>
            </a:r>
          </a:p>
          <a:p>
            <a:pPr lvl="1" eaLnBrk="1" hangingPunct="1">
              <a:buFont typeface="Arial" pitchFamily="34" charset="0"/>
              <a:buChar char="•"/>
              <a:defRPr/>
            </a:pPr>
            <a:r>
              <a:rPr lang="en-US" sz="2600" dirty="0" smtClean="0">
                <a:ea typeface="Gulim" pitchFamily="34" charset="-127"/>
              </a:rPr>
              <a:t>Did the Jews attain their purpose?</a:t>
            </a:r>
            <a:endParaRPr lang="en-US" sz="2400" dirty="0" smtClean="0">
              <a:ea typeface="Gulim" pitchFamily="34" charset="-127"/>
            </a:endParaRP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26569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97" t="15592" r="27267" b="28972"/>
          <a:stretch/>
        </p:blipFill>
        <p:spPr>
          <a:xfrm>
            <a:off x="1828799" y="-1"/>
            <a:ext cx="7239001" cy="6882983"/>
          </a:xfrm>
          <a:prstGeom prst="rect">
            <a:avLst/>
          </a:prstGeom>
        </p:spPr>
      </p:pic>
      <p:cxnSp>
        <p:nvCxnSpPr>
          <p:cNvPr id="10" name="Straight Arrow Connector 9"/>
          <p:cNvCxnSpPr/>
          <p:nvPr/>
        </p:nvCxnSpPr>
        <p:spPr bwMode="auto">
          <a:xfrm flipH="1">
            <a:off x="7543801" y="685800"/>
            <a:ext cx="304799" cy="6858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bwMode="auto">
          <a:xfrm>
            <a:off x="6248400" y="4495800"/>
            <a:ext cx="228600" cy="3810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 name="Straight Arrow Connector 7"/>
          <p:cNvCxnSpPr/>
          <p:nvPr/>
        </p:nvCxnSpPr>
        <p:spPr bwMode="auto">
          <a:xfrm>
            <a:off x="457200" y="1371600"/>
            <a:ext cx="0" cy="1828800"/>
          </a:xfrm>
          <a:prstGeom prst="straightConnector1">
            <a:avLst/>
          </a:prstGeom>
          <a:blipFill dpi="0" rotWithShape="0">
            <a:blip r:embed="rId3"/>
            <a:srcRect/>
            <a:tile tx="0" ty="0" sx="100000" sy="100000" flip="none" algn="tl"/>
          </a:blipFill>
          <a:ln w="9525" cap="flat" cmpd="sng" algn="ctr">
            <a:noFill/>
            <a:prstDash val="solid"/>
            <a:round/>
            <a:headEnd type="none" w="med" len="med"/>
            <a:tailEnd type="triangle"/>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TextBox 1"/>
          <p:cNvSpPr txBox="1"/>
          <p:nvPr/>
        </p:nvSpPr>
        <p:spPr>
          <a:xfrm>
            <a:off x="0" y="609600"/>
            <a:ext cx="184731" cy="646331"/>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p:txBody>
      </p:sp>
      <p:cxnSp>
        <p:nvCxnSpPr>
          <p:cNvPr id="7" name="Straight Arrow Connector 6"/>
          <p:cNvCxnSpPr/>
          <p:nvPr/>
        </p:nvCxnSpPr>
        <p:spPr bwMode="auto">
          <a:xfrm flipH="1" flipV="1">
            <a:off x="5791200" y="2209800"/>
            <a:ext cx="685800" cy="152400"/>
          </a:xfrm>
          <a:prstGeom prst="straightConnector1">
            <a:avLst/>
          </a:prstGeom>
          <a:ln w="57150">
            <a:solidFill>
              <a:srgbClr val="C0000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427672"/>
            <a:ext cx="4572000" cy="3970318"/>
          </a:xfrm>
          <a:prstGeom prst="rect">
            <a:avLst/>
          </a:prstGeom>
          <a:ln>
            <a:noFill/>
          </a:ln>
        </p:spPr>
        <p:txBody>
          <a:bodyPr>
            <a:spAutoFit/>
          </a:bodyPr>
          <a:lstStyle/>
          <a:p>
            <a:r>
              <a:rPr lang="en-US" b="1" dirty="0" smtClean="0">
                <a:solidFill>
                  <a:srgbClr val="C00000"/>
                </a:solidFill>
              </a:rPr>
              <a:t>Forbidden</a:t>
            </a:r>
          </a:p>
          <a:p>
            <a:r>
              <a:rPr lang="en-US" b="1" dirty="0" smtClean="0">
                <a:solidFill>
                  <a:srgbClr val="00B050"/>
                </a:solidFill>
              </a:rPr>
              <a:t>Acceptable</a:t>
            </a:r>
            <a:endParaRPr lang="en-US" b="1" dirty="0">
              <a:solidFill>
                <a:srgbClr val="00B050"/>
              </a:solidFill>
            </a:endParaRPr>
          </a:p>
          <a:p>
            <a:r>
              <a:rPr lang="en-US" b="1" dirty="0" smtClean="0">
                <a:solidFill>
                  <a:schemeClr val="bg1"/>
                </a:solidFill>
              </a:rPr>
              <a:t>Macedonia</a:t>
            </a:r>
          </a:p>
          <a:p>
            <a:endParaRPr lang="en-US" b="1" dirty="0">
              <a:solidFill>
                <a:schemeClr val="bg1"/>
              </a:solidFill>
            </a:endParaRPr>
          </a:p>
          <a:p>
            <a:r>
              <a:rPr lang="en-US" b="1" dirty="0" smtClean="0">
                <a:solidFill>
                  <a:schemeClr val="bg1"/>
                </a:solidFill>
              </a:rPr>
              <a:t>Acts 16:7-12</a:t>
            </a:r>
          </a:p>
          <a:p>
            <a:r>
              <a:rPr lang="en-US" b="1" dirty="0" err="1" smtClean="0">
                <a:solidFill>
                  <a:schemeClr val="bg1"/>
                </a:solidFill>
              </a:rPr>
              <a:t>Mysia</a:t>
            </a:r>
            <a:endParaRPr lang="en-US" b="1" dirty="0" smtClean="0">
              <a:solidFill>
                <a:schemeClr val="bg1"/>
              </a:solidFill>
            </a:endParaRPr>
          </a:p>
          <a:p>
            <a:r>
              <a:rPr lang="en-US" b="1" dirty="0" err="1" smtClean="0">
                <a:solidFill>
                  <a:schemeClr val="bg1"/>
                </a:solidFill>
              </a:rPr>
              <a:t>Bithinia</a:t>
            </a:r>
            <a:endParaRPr lang="en-US" b="1" dirty="0" smtClean="0">
              <a:solidFill>
                <a:schemeClr val="bg1"/>
              </a:solidFill>
            </a:endParaRPr>
          </a:p>
          <a:p>
            <a:endParaRPr lang="en-US" b="1" dirty="0">
              <a:solidFill>
                <a:schemeClr val="bg1"/>
              </a:solidFill>
            </a:endParaRPr>
          </a:p>
          <a:p>
            <a:r>
              <a:rPr lang="en-US" b="1" dirty="0" smtClean="0">
                <a:solidFill>
                  <a:schemeClr val="bg1"/>
                </a:solidFill>
              </a:rPr>
              <a:t>Troas</a:t>
            </a:r>
          </a:p>
          <a:p>
            <a:r>
              <a:rPr lang="en-US" b="1" dirty="0" smtClean="0">
                <a:solidFill>
                  <a:schemeClr val="bg1"/>
                </a:solidFill>
              </a:rPr>
              <a:t>Samothrace</a:t>
            </a:r>
          </a:p>
          <a:p>
            <a:r>
              <a:rPr lang="en-US" b="1" dirty="0" err="1" smtClean="0">
                <a:solidFill>
                  <a:schemeClr val="bg1"/>
                </a:solidFill>
              </a:rPr>
              <a:t>Neapolis</a:t>
            </a:r>
            <a:endParaRPr lang="en-US" b="1" dirty="0" smtClean="0">
              <a:solidFill>
                <a:schemeClr val="bg1"/>
              </a:solidFill>
            </a:endParaRPr>
          </a:p>
          <a:p>
            <a:r>
              <a:rPr lang="en-US" b="1" dirty="0" smtClean="0">
                <a:solidFill>
                  <a:srgbClr val="00B050"/>
                </a:solidFill>
              </a:rPr>
              <a:t>Philippi</a:t>
            </a:r>
          </a:p>
          <a:p>
            <a:endParaRPr lang="en-US" b="1" dirty="0">
              <a:solidFill>
                <a:schemeClr val="bg1"/>
              </a:solidFill>
            </a:endParaRPr>
          </a:p>
          <a:p>
            <a:endParaRPr lang="en-US" b="1" dirty="0">
              <a:solidFill>
                <a:schemeClr val="bg1"/>
              </a:solidFill>
            </a:endParaRPr>
          </a:p>
        </p:txBody>
      </p:sp>
      <p:cxnSp>
        <p:nvCxnSpPr>
          <p:cNvPr id="12" name="Straight Arrow Connector 11"/>
          <p:cNvCxnSpPr/>
          <p:nvPr/>
        </p:nvCxnSpPr>
        <p:spPr bwMode="auto">
          <a:xfrm flipV="1">
            <a:off x="3886200" y="2209800"/>
            <a:ext cx="685800" cy="457200"/>
          </a:xfrm>
          <a:prstGeom prst="straightConnector1">
            <a:avLst/>
          </a:prstGeom>
          <a:ln w="57150">
            <a:solidFill>
              <a:srgbClr val="0070C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flipV="1">
            <a:off x="1556329" y="1143000"/>
            <a:ext cx="348671" cy="23336"/>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662228" y="1828800"/>
            <a:ext cx="348172" cy="369332"/>
          </a:xfrm>
          <a:prstGeom prst="rect">
            <a:avLst/>
          </a:prstGeom>
          <a:noFill/>
        </p:spPr>
        <p:txBody>
          <a:bodyPr wrap="none" rtlCol="0">
            <a:spAutoFit/>
          </a:bodyPr>
          <a:lstStyle/>
          <a:p>
            <a:r>
              <a:rPr lang="en-US" b="1" dirty="0"/>
              <a:t>7</a:t>
            </a:r>
          </a:p>
        </p:txBody>
      </p:sp>
      <p:sp>
        <p:nvSpPr>
          <p:cNvPr id="6" name="Rectangle 5"/>
          <p:cNvSpPr/>
          <p:nvPr/>
        </p:nvSpPr>
        <p:spPr>
          <a:xfrm>
            <a:off x="4757228" y="1840468"/>
            <a:ext cx="348172" cy="369332"/>
          </a:xfrm>
          <a:prstGeom prst="rect">
            <a:avLst/>
          </a:prstGeom>
        </p:spPr>
        <p:txBody>
          <a:bodyPr wrap="none">
            <a:spAutoFit/>
          </a:bodyPr>
          <a:lstStyle/>
          <a:p>
            <a:r>
              <a:rPr lang="en-US" b="1" dirty="0" smtClean="0"/>
              <a:t>8</a:t>
            </a:r>
            <a:endParaRPr lang="en-US" b="1" dirty="0"/>
          </a:p>
        </p:txBody>
      </p:sp>
      <p:sp>
        <p:nvSpPr>
          <p:cNvPr id="9" name="Rectangle 8"/>
          <p:cNvSpPr/>
          <p:nvPr/>
        </p:nvSpPr>
        <p:spPr>
          <a:xfrm>
            <a:off x="1905000" y="381000"/>
            <a:ext cx="785793" cy="369332"/>
          </a:xfrm>
          <a:prstGeom prst="rect">
            <a:avLst/>
          </a:prstGeom>
        </p:spPr>
        <p:txBody>
          <a:bodyPr wrap="none">
            <a:spAutoFit/>
          </a:bodyPr>
          <a:lstStyle/>
          <a:p>
            <a:r>
              <a:rPr lang="en-US" b="1" dirty="0" smtClean="0"/>
              <a:t>9-10</a:t>
            </a:r>
            <a:endParaRPr lang="en-US" b="1" dirty="0"/>
          </a:p>
        </p:txBody>
      </p:sp>
      <p:sp>
        <p:nvSpPr>
          <p:cNvPr id="11" name="Rectangle 10"/>
          <p:cNvSpPr/>
          <p:nvPr/>
        </p:nvSpPr>
        <p:spPr>
          <a:xfrm>
            <a:off x="3886200" y="1154668"/>
            <a:ext cx="511679" cy="369332"/>
          </a:xfrm>
          <a:prstGeom prst="rect">
            <a:avLst/>
          </a:prstGeom>
        </p:spPr>
        <p:txBody>
          <a:bodyPr wrap="none">
            <a:spAutoFit/>
          </a:bodyPr>
          <a:lstStyle/>
          <a:p>
            <a:r>
              <a:rPr lang="en-US" b="1" dirty="0" smtClean="0"/>
              <a:t>11</a:t>
            </a:r>
            <a:endParaRPr lang="en-US" b="1" dirty="0"/>
          </a:p>
        </p:txBody>
      </p:sp>
      <p:cxnSp>
        <p:nvCxnSpPr>
          <p:cNvPr id="16" name="Straight Arrow Connector 15"/>
          <p:cNvCxnSpPr/>
          <p:nvPr/>
        </p:nvCxnSpPr>
        <p:spPr bwMode="auto">
          <a:xfrm flipH="1">
            <a:off x="4191000" y="762000"/>
            <a:ext cx="1502314" cy="152400"/>
          </a:xfrm>
          <a:prstGeom prst="straightConnector1">
            <a:avLst/>
          </a:prstGeom>
          <a:ln w="57150">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638800" y="533400"/>
            <a:ext cx="1157689" cy="369332"/>
          </a:xfrm>
          <a:prstGeom prst="rect">
            <a:avLst/>
          </a:prstGeom>
        </p:spPr>
        <p:txBody>
          <a:bodyPr wrap="none">
            <a:spAutoFit/>
          </a:bodyPr>
          <a:lstStyle/>
          <a:p>
            <a:r>
              <a:rPr lang="en-US" b="1" dirty="0">
                <a:solidFill>
                  <a:srgbClr val="00B050"/>
                </a:solidFill>
              </a:rPr>
              <a:t>Philippi</a:t>
            </a:r>
            <a:endParaRPr lang="en-US" dirty="0"/>
          </a:p>
        </p:txBody>
      </p:sp>
      <p:sp>
        <p:nvSpPr>
          <p:cNvPr id="18" name="Rectangle 17"/>
          <p:cNvSpPr/>
          <p:nvPr/>
        </p:nvSpPr>
        <p:spPr>
          <a:xfrm>
            <a:off x="4876800" y="457200"/>
            <a:ext cx="511679" cy="369332"/>
          </a:xfrm>
          <a:prstGeom prst="rect">
            <a:avLst/>
          </a:prstGeom>
        </p:spPr>
        <p:txBody>
          <a:bodyPr wrap="none">
            <a:spAutoFit/>
          </a:bodyPr>
          <a:lstStyle/>
          <a:p>
            <a:r>
              <a:rPr lang="en-US" b="1" dirty="0" smtClean="0"/>
              <a:t>12</a:t>
            </a:r>
            <a:endParaRPr lang="en-US" b="1" dirty="0"/>
          </a:p>
        </p:txBody>
      </p:sp>
    </p:spTree>
    <p:extLst>
      <p:ext uri="{BB962C8B-B14F-4D97-AF65-F5344CB8AC3E}">
        <p14:creationId xmlns:p14="http://schemas.microsoft.com/office/powerpoint/2010/main" val="26209826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45153"/>
            <a:ext cx="8153400" cy="3293209"/>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24</a:t>
            </a:r>
          </a:p>
          <a:p>
            <a:pPr algn="ctr"/>
            <a:endParaRPr lang="en-US" altLang="en-US" sz="4400" b="1" kern="0" dirty="0" smtClean="0">
              <a:solidFill>
                <a:srgbClr val="FFFFFF"/>
              </a:solidFill>
              <a:effectLst>
                <a:outerShdw blurRad="38100" dist="38100" dir="2700000" algn="tl">
                  <a:srgbClr val="000000"/>
                </a:outerShdw>
              </a:effectLst>
              <a:ea typeface="Gulim" pitchFamily="34" charset="-127"/>
              <a:cs typeface="+mj-cs"/>
            </a:endParaRPr>
          </a:p>
        </p:txBody>
      </p:sp>
    </p:spTree>
    <p:extLst>
      <p:ext uri="{BB962C8B-B14F-4D97-AF65-F5344CB8AC3E}">
        <p14:creationId xmlns:p14="http://schemas.microsoft.com/office/powerpoint/2010/main" val="33328872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24:1-9  </a:t>
            </a:r>
            <a:r>
              <a:rPr lang="en-US" sz="2800" dirty="0" err="1" smtClean="0"/>
              <a:t>Tertullus</a:t>
            </a:r>
            <a:r>
              <a:rPr lang="en-US" sz="2800" dirty="0" smtClean="0"/>
              <a:t>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was </a:t>
            </a:r>
            <a:r>
              <a:rPr lang="en-US" sz="2800" dirty="0" err="1" smtClean="0">
                <a:ea typeface="Gulim" pitchFamily="34" charset="-127"/>
              </a:rPr>
              <a:t>Tertullus</a:t>
            </a:r>
            <a:r>
              <a:rPr lang="en-US" sz="2800" dirty="0" smtClean="0">
                <a:ea typeface="Gulim" pitchFamily="34" charset="-127"/>
              </a:rPr>
              <a:t>’ claim to fame? (1)</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were his introductory words? (2-4)</a:t>
            </a:r>
          </a:p>
          <a:p>
            <a:pPr lvl="1" eaLnBrk="1" hangingPunct="1">
              <a:buFont typeface="Arial" pitchFamily="34" charset="0"/>
              <a:buChar char="•"/>
              <a:defRPr/>
            </a:pPr>
            <a:r>
              <a:rPr lang="en-US" sz="2600" dirty="0" smtClean="0">
                <a:ea typeface="Gulim" pitchFamily="34" charset="-127"/>
              </a:rPr>
              <a:t>What were the charges against Paul? (5-6)</a:t>
            </a:r>
          </a:p>
          <a:p>
            <a:pPr lvl="2" eaLnBrk="1" hangingPunct="1">
              <a:buFont typeface="Arial" pitchFamily="34" charset="0"/>
              <a:buChar char="•"/>
              <a:defRPr/>
            </a:pPr>
            <a:r>
              <a:rPr lang="en-US" sz="2400" dirty="0" smtClean="0">
                <a:ea typeface="Gulim" pitchFamily="34" charset="-127"/>
              </a:rPr>
              <a:t>Pestilent</a:t>
            </a:r>
          </a:p>
          <a:p>
            <a:pPr lvl="2" eaLnBrk="1" hangingPunct="1">
              <a:buFont typeface="Arial" pitchFamily="34" charset="0"/>
              <a:buChar char="•"/>
              <a:defRPr/>
            </a:pPr>
            <a:r>
              <a:rPr lang="en-US" sz="2400" dirty="0" smtClean="0">
                <a:ea typeface="Gulim" pitchFamily="34" charset="-127"/>
              </a:rPr>
              <a:t>Mover of insurrection</a:t>
            </a:r>
          </a:p>
          <a:p>
            <a:pPr lvl="2" eaLnBrk="1" hangingPunct="1">
              <a:buFont typeface="Arial" pitchFamily="34" charset="0"/>
              <a:buChar char="•"/>
              <a:defRPr/>
            </a:pPr>
            <a:r>
              <a:rPr lang="en-US" sz="2400" dirty="0" smtClean="0">
                <a:ea typeface="Gulim" pitchFamily="34" charset="-127"/>
              </a:rPr>
              <a:t>Ringleader of the sect of the Nazarenes</a:t>
            </a:r>
          </a:p>
          <a:p>
            <a:pPr lvl="2" eaLnBrk="1" hangingPunct="1">
              <a:buFont typeface="Arial" pitchFamily="34" charset="0"/>
              <a:buChar char="•"/>
              <a:defRPr/>
            </a:pPr>
            <a:r>
              <a:rPr lang="en-US" sz="2400" dirty="0" smtClean="0">
                <a:ea typeface="Gulim" pitchFamily="34" charset="-127"/>
              </a:rPr>
              <a:t>Assayed to profane the temple </a:t>
            </a:r>
            <a:r>
              <a:rPr lang="en-US" sz="2800" dirty="0" smtClean="0">
                <a:ea typeface="Gulim" pitchFamily="34" charset="-127"/>
              </a:rPr>
              <a:t> </a:t>
            </a:r>
            <a:endParaRPr lang="en-US" sz="2600" dirty="0" smtClean="0">
              <a:ea typeface="Gulim" pitchFamily="34" charset="-127"/>
            </a:endParaRPr>
          </a:p>
          <a:p>
            <a:pPr eaLnBrk="1" hangingPunct="1">
              <a:buFont typeface="Arial" pitchFamily="34" charset="0"/>
              <a:buChar char="•"/>
              <a:defRPr/>
            </a:pPr>
            <a:r>
              <a:rPr lang="en-US" sz="2800" dirty="0" smtClean="0">
                <a:ea typeface="Gulim" pitchFamily="34" charset="-127"/>
              </a:rPr>
              <a:t>What did he inadvertently admit? </a:t>
            </a:r>
            <a:r>
              <a:rPr lang="en-US" sz="2400" dirty="0" smtClean="0">
                <a:ea typeface="Gulim" pitchFamily="34" charset="-127"/>
              </a:rPr>
              <a:t>(6-8)</a:t>
            </a:r>
            <a:endParaRPr lang="en-US" sz="2800" dirty="0" smtClean="0">
              <a:ea typeface="Gulim" pitchFamily="34" charset="-127"/>
            </a:endParaRPr>
          </a:p>
          <a:p>
            <a:pPr lvl="1" eaLnBrk="1" hangingPunct="1">
              <a:buFont typeface="Arial" pitchFamily="34" charset="0"/>
              <a:buChar char="•"/>
              <a:defRPr/>
            </a:pPr>
            <a:r>
              <a:rPr lang="en-US" sz="2600" dirty="0" smtClean="0">
                <a:ea typeface="Gulim" pitchFamily="34" charset="-127"/>
              </a:rPr>
              <a:t>Who does he seem to blame? (7)</a:t>
            </a:r>
          </a:p>
          <a:p>
            <a:pPr lvl="1" eaLnBrk="1" hangingPunct="1">
              <a:buFont typeface="Arial" pitchFamily="34" charset="0"/>
              <a:buChar char="•"/>
              <a:defRPr/>
            </a:pPr>
            <a:r>
              <a:rPr lang="en-US" sz="2600" dirty="0" smtClean="0">
                <a:ea typeface="Gulim" pitchFamily="34" charset="-127"/>
              </a:rPr>
              <a:t>Did the Jewish leaders agree? (9)</a:t>
            </a:r>
            <a:endParaRPr lang="en-US" sz="2400" dirty="0" smtClean="0">
              <a:ea typeface="Gulim" pitchFamily="34" charset="-127"/>
            </a:endParaRP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42875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24:11-19  Paul’s “Defense”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Did Paul respect Felix? (10)</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How long had Paul been in Jerusalem? (11)</a:t>
            </a:r>
          </a:p>
          <a:p>
            <a:pPr lvl="2" eaLnBrk="1" hangingPunct="1">
              <a:buFont typeface="Arial" pitchFamily="34" charset="0"/>
              <a:buChar char="•"/>
              <a:defRPr/>
            </a:pPr>
            <a:r>
              <a:rPr lang="en-US" sz="2600" dirty="0" smtClean="0">
                <a:ea typeface="Gulim" pitchFamily="34" charset="-127"/>
              </a:rPr>
              <a:t>What was the logic of his defense?</a:t>
            </a:r>
          </a:p>
          <a:p>
            <a:pPr lvl="2" eaLnBrk="1" hangingPunct="1">
              <a:buFont typeface="Arial" pitchFamily="34" charset="0"/>
              <a:buChar char="•"/>
              <a:defRPr/>
            </a:pPr>
            <a:r>
              <a:rPr lang="en-US" sz="2600" dirty="0" smtClean="0">
                <a:ea typeface="Gulim" pitchFamily="34" charset="-127"/>
              </a:rPr>
              <a:t>Too short a time, and they have no proof</a:t>
            </a:r>
          </a:p>
          <a:p>
            <a:pPr lvl="1" eaLnBrk="1" hangingPunct="1">
              <a:buFont typeface="Arial" pitchFamily="34" charset="0"/>
              <a:buChar char="•"/>
              <a:defRPr/>
            </a:pPr>
            <a:r>
              <a:rPr lang="en-US" sz="2600" dirty="0" smtClean="0">
                <a:ea typeface="Gulim" pitchFamily="34" charset="-127"/>
              </a:rPr>
              <a:t>What did Paul confess? (14-15)</a:t>
            </a:r>
          </a:p>
          <a:p>
            <a:pPr lvl="2" eaLnBrk="1" hangingPunct="1">
              <a:buFont typeface="Arial" pitchFamily="34" charset="0"/>
              <a:buChar char="•"/>
              <a:defRPr/>
            </a:pPr>
            <a:r>
              <a:rPr lang="en-US" sz="2400" dirty="0" smtClean="0">
                <a:ea typeface="Gulim" pitchFamily="34" charset="-127"/>
              </a:rPr>
              <a:t>Serves God after “the Way”</a:t>
            </a:r>
          </a:p>
          <a:p>
            <a:pPr lvl="2" eaLnBrk="1" hangingPunct="1">
              <a:buFont typeface="Arial" pitchFamily="34" charset="0"/>
              <a:buChar char="•"/>
              <a:defRPr/>
            </a:pPr>
            <a:r>
              <a:rPr lang="en-US" sz="2400" dirty="0" smtClean="0">
                <a:ea typeface="Gulim" pitchFamily="34" charset="-127"/>
              </a:rPr>
              <a:t>Belief in the law and the prophets</a:t>
            </a:r>
          </a:p>
          <a:p>
            <a:pPr lvl="2" eaLnBrk="1" hangingPunct="1">
              <a:buFont typeface="Arial" pitchFamily="34" charset="0"/>
              <a:buChar char="•"/>
              <a:defRPr/>
            </a:pPr>
            <a:r>
              <a:rPr lang="en-US" sz="2400" dirty="0">
                <a:ea typeface="Gulim" pitchFamily="34" charset="-127"/>
              </a:rPr>
              <a:t>B</a:t>
            </a:r>
            <a:r>
              <a:rPr lang="en-US" sz="2400" dirty="0" smtClean="0">
                <a:ea typeface="Gulim" pitchFamily="34" charset="-127"/>
              </a:rPr>
              <a:t>elief in resurrection of the just and the unjust</a:t>
            </a:r>
          </a:p>
          <a:p>
            <a:pPr lvl="1" eaLnBrk="1" hangingPunct="1">
              <a:buFont typeface="Arial" pitchFamily="34" charset="0"/>
              <a:buChar char="•"/>
              <a:defRPr/>
            </a:pPr>
            <a:r>
              <a:rPr lang="en-US" sz="2600" dirty="0" smtClean="0">
                <a:ea typeface="Gulim" pitchFamily="34" charset="-127"/>
              </a:rPr>
              <a:t>What did this lead Paul to have? (16)</a:t>
            </a:r>
          </a:p>
          <a:p>
            <a:pPr eaLnBrk="1" hangingPunct="1">
              <a:buFont typeface="Arial" pitchFamily="34" charset="0"/>
              <a:buChar char="•"/>
              <a:defRPr/>
            </a:pPr>
            <a:r>
              <a:rPr lang="en-US" sz="2800" smtClean="0">
                <a:ea typeface="Gulim" pitchFamily="34" charset="-127"/>
              </a:rPr>
              <a:t>Why had Paul been </a:t>
            </a:r>
            <a:r>
              <a:rPr lang="en-US" sz="2800" dirty="0" smtClean="0">
                <a:ea typeface="Gulim" pitchFamily="34" charset="-127"/>
              </a:rPr>
              <a:t>in Jerusalem? (17)</a:t>
            </a:r>
          </a:p>
          <a:p>
            <a:pPr lvl="1" eaLnBrk="1" hangingPunct="1">
              <a:buFont typeface="Arial" pitchFamily="34" charset="0"/>
              <a:buChar char="•"/>
              <a:defRPr/>
            </a:pPr>
            <a:r>
              <a:rPr lang="en-US" sz="2600" dirty="0" smtClean="0">
                <a:ea typeface="Gulim" pitchFamily="34" charset="-127"/>
              </a:rPr>
              <a:t>What was he doing when first accused? (18)</a:t>
            </a:r>
          </a:p>
          <a:p>
            <a:pPr lvl="1" eaLnBrk="1" hangingPunct="1">
              <a:buFont typeface="Arial" pitchFamily="34" charset="0"/>
              <a:buChar char="•"/>
              <a:defRPr/>
            </a:pPr>
            <a:r>
              <a:rPr lang="en-US" sz="2600" dirty="0" smtClean="0">
                <a:ea typeface="Gulim" pitchFamily="34" charset="-127"/>
              </a:rPr>
              <a:t>Who should have been accusing Paul? (19)</a:t>
            </a:r>
            <a:endParaRPr lang="en-US" sz="2400" dirty="0" smtClean="0">
              <a:ea typeface="Gulim" pitchFamily="34" charset="-127"/>
            </a:endParaRP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379183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24:20-24  Felix’ Non-Decision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offense did Paul admit? (20-21)</a:t>
            </a:r>
          </a:p>
          <a:p>
            <a:pPr eaLnBrk="1" hangingPunct="1">
              <a:buFont typeface="Arial" pitchFamily="34" charset="0"/>
              <a:buChar char="•"/>
              <a:defRPr/>
            </a:pPr>
            <a:r>
              <a:rPr lang="en-US" sz="2800" dirty="0" smtClean="0">
                <a:ea typeface="Gulim" pitchFamily="34" charset="-127"/>
              </a:rPr>
              <a:t>Why did Felix defer judgment? (22)</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More exact than who? (22)</a:t>
            </a:r>
          </a:p>
          <a:p>
            <a:pPr lvl="1" eaLnBrk="1" hangingPunct="1">
              <a:buFont typeface="Arial" pitchFamily="34" charset="0"/>
              <a:buChar char="•"/>
              <a:defRPr/>
            </a:pPr>
            <a:r>
              <a:rPr lang="en-US" sz="2600" dirty="0" smtClean="0">
                <a:ea typeface="Gulim" pitchFamily="34" charset="-127"/>
              </a:rPr>
              <a:t>Until what time? (22)</a:t>
            </a:r>
          </a:p>
          <a:p>
            <a:pPr eaLnBrk="1" hangingPunct="1">
              <a:buFont typeface="Arial" pitchFamily="34" charset="0"/>
              <a:buChar char="•"/>
              <a:defRPr/>
            </a:pPr>
            <a:r>
              <a:rPr lang="en-US" sz="2800" dirty="0" smtClean="0">
                <a:ea typeface="Gulim" pitchFamily="34" charset="-127"/>
              </a:rPr>
              <a:t>Who came to hear Paul with Felix? (24)</a:t>
            </a:r>
            <a:endParaRPr lang="en-US" sz="2600" dirty="0" smtClean="0">
              <a:ea typeface="Gulim" pitchFamily="34" charset="-127"/>
            </a:endParaRPr>
          </a:p>
          <a:p>
            <a:pPr marL="0" indent="0" eaLnBrk="1" hangingPunct="1">
              <a:buNone/>
              <a:defRPr/>
            </a:pPr>
            <a:r>
              <a:rPr lang="en-US" sz="2600" b="0" dirty="0" smtClean="0">
                <a:ea typeface="Gulim" pitchFamily="34" charset="-127"/>
              </a:rPr>
              <a:t>The </a:t>
            </a:r>
            <a:r>
              <a:rPr lang="en-US" sz="2600" b="0" dirty="0">
                <a:ea typeface="Gulim" pitchFamily="34" charset="-127"/>
              </a:rPr>
              <a:t>fair but loose daughter of Herod Agrippa I </a:t>
            </a:r>
            <a:r>
              <a:rPr lang="en-US" sz="2600" b="0" dirty="0" smtClean="0">
                <a:ea typeface="Gulim" pitchFamily="34" charset="-127"/>
              </a:rPr>
              <a:t>(Acts </a:t>
            </a:r>
            <a:r>
              <a:rPr lang="en-US" sz="2600" b="0" dirty="0">
                <a:ea typeface="Gulim" pitchFamily="34" charset="-127"/>
              </a:rPr>
              <a:t>12); sister of Herod Agrippa II; married to </a:t>
            </a:r>
            <a:r>
              <a:rPr lang="en-US" sz="2600" b="0" dirty="0" err="1">
                <a:ea typeface="Gulim" pitchFamily="34" charset="-127"/>
              </a:rPr>
              <a:t>Azizus</a:t>
            </a:r>
            <a:r>
              <a:rPr lang="en-US" sz="2600" b="0" dirty="0">
                <a:ea typeface="Gulim" pitchFamily="34" charset="-127"/>
              </a:rPr>
              <a:t>, king of </a:t>
            </a:r>
            <a:r>
              <a:rPr lang="en-US" sz="2600" b="0" dirty="0" err="1">
                <a:ea typeface="Gulim" pitchFamily="34" charset="-127"/>
              </a:rPr>
              <a:t>Emesa</a:t>
            </a:r>
            <a:r>
              <a:rPr lang="en-US" sz="2600" b="0" dirty="0">
                <a:ea typeface="Gulim" pitchFamily="34" charset="-127"/>
              </a:rPr>
              <a:t>, on his becoming a Jew; seduced by Felix, procurator of Judea, through Simon the Cyprian sorcerer (Josephus, Ant. 20:7, section 2). Present at Paul's hearing before Felix at Caesarea. </a:t>
            </a:r>
            <a:r>
              <a:rPr lang="en-US" sz="2400" b="0" dirty="0" smtClean="0">
                <a:ea typeface="Gulim" pitchFamily="34" charset="-127"/>
              </a:rPr>
              <a:t>(</a:t>
            </a:r>
            <a:r>
              <a:rPr lang="en-US" sz="2400" b="0" dirty="0">
                <a:ea typeface="Gulim" pitchFamily="34" charset="-127"/>
              </a:rPr>
              <a:t>from </a:t>
            </a:r>
            <a:r>
              <a:rPr lang="en-US" sz="2400" b="0" dirty="0" err="1">
                <a:ea typeface="Gulim" pitchFamily="34" charset="-127"/>
              </a:rPr>
              <a:t>Fausset's</a:t>
            </a:r>
            <a:r>
              <a:rPr lang="en-US" sz="2400" b="0" dirty="0">
                <a:ea typeface="Gulim" pitchFamily="34" charset="-127"/>
              </a:rPr>
              <a:t> Bible Dictionary, Electronic Database Copyright (c)1998, 2003 by </a:t>
            </a:r>
            <a:r>
              <a:rPr lang="en-US" sz="2400" b="0" dirty="0" err="1">
                <a:ea typeface="Gulim" pitchFamily="34" charset="-127"/>
              </a:rPr>
              <a:t>Biblesoft</a:t>
            </a:r>
            <a:r>
              <a:rPr lang="en-US" sz="2400" b="0" dirty="0">
                <a:ea typeface="Gulim" pitchFamily="34" charset="-127"/>
              </a:rPr>
              <a:t>)</a:t>
            </a: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40137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24:24-27  Terrified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did Paul speak concerning? (24)</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did it include? (25)</a:t>
            </a:r>
          </a:p>
          <a:p>
            <a:pPr lvl="2" eaLnBrk="1" hangingPunct="1">
              <a:buFont typeface="Arial" pitchFamily="34" charset="0"/>
              <a:buChar char="•"/>
              <a:defRPr/>
            </a:pPr>
            <a:r>
              <a:rPr lang="en-US" sz="2600" dirty="0" smtClean="0">
                <a:ea typeface="Gulim" pitchFamily="34" charset="-127"/>
              </a:rPr>
              <a:t>Righteousness</a:t>
            </a:r>
          </a:p>
          <a:p>
            <a:pPr lvl="2" eaLnBrk="1" hangingPunct="1">
              <a:buFont typeface="Arial" pitchFamily="34" charset="0"/>
              <a:buChar char="•"/>
              <a:defRPr/>
            </a:pPr>
            <a:r>
              <a:rPr lang="en-US" sz="2600" dirty="0" smtClean="0">
                <a:ea typeface="Gulim" pitchFamily="34" charset="-127"/>
              </a:rPr>
              <a:t>Self-control</a:t>
            </a:r>
          </a:p>
          <a:p>
            <a:pPr lvl="2" eaLnBrk="1" hangingPunct="1">
              <a:buFont typeface="Arial" pitchFamily="34" charset="0"/>
              <a:buChar char="•"/>
              <a:defRPr/>
            </a:pPr>
            <a:r>
              <a:rPr lang="en-US" sz="2600" dirty="0" smtClean="0">
                <a:ea typeface="Gulim" pitchFamily="34" charset="-127"/>
              </a:rPr>
              <a:t>Judgment to come</a:t>
            </a:r>
          </a:p>
          <a:p>
            <a:pPr eaLnBrk="1" hangingPunct="1">
              <a:buFont typeface="Arial" pitchFamily="34" charset="0"/>
              <a:buChar char="•"/>
              <a:defRPr/>
            </a:pPr>
            <a:r>
              <a:rPr lang="en-US" sz="2800" dirty="0" smtClean="0">
                <a:ea typeface="Gulim" pitchFamily="34" charset="-127"/>
              </a:rPr>
              <a:t>What was the effect on Felix? (25)</a:t>
            </a:r>
          </a:p>
          <a:p>
            <a:pPr lvl="1" eaLnBrk="1" hangingPunct="1">
              <a:buFont typeface="Arial" pitchFamily="34" charset="0"/>
              <a:buChar char="•"/>
              <a:defRPr/>
            </a:pPr>
            <a:r>
              <a:rPr lang="en-US" sz="2600" dirty="0" smtClean="0">
                <a:ea typeface="Gulim" pitchFamily="34" charset="-127"/>
              </a:rPr>
              <a:t>So, what did he command of Paul? (25)</a:t>
            </a:r>
          </a:p>
          <a:p>
            <a:pPr lvl="1" eaLnBrk="1" hangingPunct="1">
              <a:buFont typeface="Arial" pitchFamily="34" charset="0"/>
              <a:buChar char="•"/>
              <a:defRPr/>
            </a:pPr>
            <a:r>
              <a:rPr lang="en-US" sz="2600" dirty="0" smtClean="0">
                <a:ea typeface="Gulim" pitchFamily="34" charset="-127"/>
              </a:rPr>
              <a:t>What was his real motive? (26)</a:t>
            </a:r>
          </a:p>
          <a:p>
            <a:pPr lvl="1" eaLnBrk="1" hangingPunct="1">
              <a:buFont typeface="Arial" pitchFamily="34" charset="0"/>
              <a:buChar char="•"/>
              <a:defRPr/>
            </a:pPr>
            <a:r>
              <a:rPr lang="en-US" sz="2600" dirty="0" smtClean="0">
                <a:ea typeface="Gulim" pitchFamily="34" charset="-127"/>
              </a:rPr>
              <a:t>How many years was Paul incarcerated? (27)</a:t>
            </a:r>
          </a:p>
          <a:p>
            <a:pPr lvl="1" eaLnBrk="1" hangingPunct="1">
              <a:buFont typeface="Arial" pitchFamily="34" charset="0"/>
              <a:buChar char="•"/>
              <a:defRPr/>
            </a:pPr>
            <a:r>
              <a:rPr lang="en-US" sz="2600" dirty="0" smtClean="0">
                <a:ea typeface="Gulim" pitchFamily="34" charset="-127"/>
              </a:rPr>
              <a:t>Who succeeded Felix? (27)</a:t>
            </a:r>
          </a:p>
          <a:p>
            <a:pPr lvl="1" eaLnBrk="1" hangingPunct="1">
              <a:buFont typeface="Arial" pitchFamily="34" charset="0"/>
              <a:buChar char="•"/>
              <a:defRPr/>
            </a:pPr>
            <a:r>
              <a:rPr lang="en-US" sz="2600" dirty="0" smtClean="0">
                <a:ea typeface="Gulim" pitchFamily="34" charset="-127"/>
              </a:rPr>
              <a:t>Did the Jews attain their purpose?</a:t>
            </a:r>
          </a:p>
          <a:p>
            <a:pPr lvl="1" eaLnBrk="1" hangingPunct="1">
              <a:buFont typeface="Arial" pitchFamily="34" charset="0"/>
              <a:buChar char="•"/>
              <a:defRPr/>
            </a:pPr>
            <a:r>
              <a:rPr lang="en-US" sz="2600" dirty="0" smtClean="0">
                <a:ea typeface="Gulim" pitchFamily="34" charset="-127"/>
              </a:rPr>
              <a:t>Did God attain His purpose?</a:t>
            </a:r>
          </a:p>
          <a:p>
            <a:pPr lvl="1" eaLnBrk="1" hangingPunct="1">
              <a:buFont typeface="Arial" pitchFamily="34" charset="0"/>
              <a:buChar char="•"/>
              <a:defRPr/>
            </a:pPr>
            <a:endParaRPr lang="en-US" sz="2400" dirty="0" smtClean="0">
              <a:ea typeface="Gulim" pitchFamily="34" charset="-127"/>
            </a:endParaRP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64468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45153"/>
            <a:ext cx="8153400" cy="3293209"/>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25</a:t>
            </a:r>
          </a:p>
          <a:p>
            <a:pPr algn="ctr"/>
            <a:endParaRPr lang="en-US" altLang="en-US" sz="4400" b="1" kern="0" dirty="0" smtClean="0">
              <a:solidFill>
                <a:srgbClr val="FFFFFF"/>
              </a:solidFill>
              <a:effectLst>
                <a:outerShdw blurRad="38100" dist="38100" dir="2700000" algn="tl">
                  <a:srgbClr val="000000"/>
                </a:outerShdw>
              </a:effectLst>
              <a:ea typeface="Gulim" pitchFamily="34" charset="-127"/>
              <a:cs typeface="+mj-cs"/>
            </a:endParaRPr>
          </a:p>
        </p:txBody>
      </p:sp>
    </p:spTree>
    <p:extLst>
      <p:ext uri="{BB962C8B-B14F-4D97-AF65-F5344CB8AC3E}">
        <p14:creationId xmlns:p14="http://schemas.microsoft.com/office/powerpoint/2010/main" val="10003288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25:1-12  Festus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Where did Festus go first thing? (</a:t>
            </a:r>
            <a:r>
              <a:rPr lang="en-US" sz="2800" dirty="0">
                <a:ea typeface="Gulim" pitchFamily="34" charset="-127"/>
              </a:rPr>
              <a:t>1</a:t>
            </a:r>
            <a:r>
              <a:rPr lang="en-US" sz="2800" dirty="0" smtClean="0">
                <a:ea typeface="Gulim" pitchFamily="34" charset="-127"/>
              </a:rPr>
              <a:t>)</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did the Jews want from him? (2-3)</a:t>
            </a:r>
          </a:p>
          <a:p>
            <a:pPr lvl="1" eaLnBrk="1" hangingPunct="1">
              <a:buFont typeface="Arial" pitchFamily="34" charset="0"/>
              <a:buChar char="•"/>
              <a:defRPr/>
            </a:pPr>
            <a:r>
              <a:rPr lang="en-US" sz="2600" dirty="0" smtClean="0">
                <a:ea typeface="Gulim" pitchFamily="34" charset="-127"/>
              </a:rPr>
              <a:t>What was his response? (4-5)</a:t>
            </a:r>
          </a:p>
          <a:p>
            <a:pPr lvl="1" eaLnBrk="1" hangingPunct="1">
              <a:buFont typeface="Arial" pitchFamily="34" charset="0"/>
              <a:buChar char="•"/>
              <a:defRPr/>
            </a:pPr>
            <a:r>
              <a:rPr lang="en-US" sz="2600" dirty="0" smtClean="0">
                <a:ea typeface="Gulim" pitchFamily="34" charset="-127"/>
              </a:rPr>
              <a:t>Where did he go in 8-10 days? For what? (6)</a:t>
            </a:r>
          </a:p>
          <a:p>
            <a:pPr lvl="1" eaLnBrk="1" hangingPunct="1">
              <a:buFont typeface="Arial" pitchFamily="34" charset="0"/>
              <a:buChar char="•"/>
              <a:defRPr/>
            </a:pPr>
            <a:r>
              <a:rPr lang="en-US" sz="2600" dirty="0" smtClean="0">
                <a:ea typeface="Gulim" pitchFamily="34" charset="-127"/>
              </a:rPr>
              <a:t>Does it appear a bit disorderly? (7-8)</a:t>
            </a:r>
          </a:p>
          <a:p>
            <a:pPr lvl="1" eaLnBrk="1" hangingPunct="1">
              <a:buFont typeface="Arial" pitchFamily="34" charset="0"/>
              <a:buChar char="•"/>
              <a:defRPr/>
            </a:pPr>
            <a:r>
              <a:rPr lang="en-US" sz="2600" dirty="0" smtClean="0">
                <a:ea typeface="Gulim" pitchFamily="34" charset="-127"/>
              </a:rPr>
              <a:t>What did Festus propose?  Why? (9)</a:t>
            </a:r>
            <a:endParaRPr lang="en-US" sz="2600" dirty="0">
              <a:ea typeface="Gulim" pitchFamily="34" charset="-127"/>
            </a:endParaRPr>
          </a:p>
          <a:p>
            <a:pPr eaLnBrk="1" hangingPunct="1">
              <a:buFont typeface="Arial" pitchFamily="34" charset="0"/>
              <a:buChar char="•"/>
              <a:defRPr/>
            </a:pPr>
            <a:r>
              <a:rPr lang="en-US" sz="2800" dirty="0" smtClean="0">
                <a:ea typeface="Gulim" pitchFamily="34" charset="-127"/>
              </a:rPr>
              <a:t>What was Paul’s response to this?</a:t>
            </a:r>
            <a:r>
              <a:rPr lang="en-US" sz="2400" dirty="0" smtClean="0">
                <a:ea typeface="Gulim" pitchFamily="34" charset="-127"/>
              </a:rPr>
              <a:t> (10-11)</a:t>
            </a:r>
            <a:endParaRPr lang="en-US" sz="2600" dirty="0">
              <a:ea typeface="Gulim" pitchFamily="34" charset="-127"/>
            </a:endParaRPr>
          </a:p>
          <a:p>
            <a:pPr lvl="1" eaLnBrk="1" hangingPunct="1">
              <a:buFont typeface="Arial" pitchFamily="34" charset="0"/>
              <a:buChar char="•"/>
              <a:defRPr/>
            </a:pPr>
            <a:r>
              <a:rPr lang="en-US" sz="2600" dirty="0" smtClean="0">
                <a:ea typeface="Gulim" pitchFamily="34" charset="-127"/>
              </a:rPr>
              <a:t>Who did Festus confer with? (12)</a:t>
            </a:r>
          </a:p>
          <a:p>
            <a:pPr lvl="1" eaLnBrk="1" hangingPunct="1">
              <a:buFont typeface="Arial" pitchFamily="34" charset="0"/>
              <a:buChar char="•"/>
              <a:defRPr/>
            </a:pPr>
            <a:r>
              <a:rPr lang="en-US" sz="2600" dirty="0" smtClean="0">
                <a:ea typeface="Gulim" pitchFamily="34" charset="-127"/>
              </a:rPr>
              <a:t>Why would the council concur? (?)</a:t>
            </a:r>
          </a:p>
        </p:txBody>
      </p:sp>
    </p:spTree>
    <p:extLst>
      <p:ext uri="{BB962C8B-B14F-4D97-AF65-F5344CB8AC3E}">
        <p14:creationId xmlns:p14="http://schemas.microsoft.com/office/powerpoint/2010/main" val="38508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25:13  Agrippa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came to “salute” Festus? (13)</a:t>
            </a:r>
            <a:r>
              <a:rPr lang="en-US" sz="2400" dirty="0" smtClean="0">
                <a:ea typeface="Gulim" pitchFamily="34" charset="-127"/>
              </a:rPr>
              <a:t> </a:t>
            </a:r>
          </a:p>
          <a:p>
            <a:pPr marL="457200" lvl="1" indent="0" eaLnBrk="1" hangingPunct="1">
              <a:buNone/>
              <a:defRPr/>
            </a:pPr>
            <a:r>
              <a:rPr lang="en-US" sz="2600" dirty="0" smtClean="0">
                <a:ea typeface="Gulim" pitchFamily="34" charset="-127"/>
              </a:rPr>
              <a:t>BERNICE:  Oldest </a:t>
            </a:r>
            <a:r>
              <a:rPr lang="en-US" sz="2600" dirty="0">
                <a:ea typeface="Gulim" pitchFamily="34" charset="-127"/>
              </a:rPr>
              <a:t>daughter of Herod Agrippa I (Acts 12:1). Married to her uncle Herod, king of Chalcis. Suspected after his death of intimacy with her own brother, Agrippa II, with whom she visited Festus, on his appointment as procurator of Judea, and heard Paul's defense (Acts 25:13,23; 26:30). Next, she was married to </a:t>
            </a:r>
            <a:r>
              <a:rPr lang="en-US" sz="2600" dirty="0" err="1">
                <a:ea typeface="Gulim" pitchFamily="34" charset="-127"/>
              </a:rPr>
              <a:t>Polemon</a:t>
            </a:r>
            <a:r>
              <a:rPr lang="en-US" sz="2600" dirty="0">
                <a:ea typeface="Gulim" pitchFamily="34" charset="-127"/>
              </a:rPr>
              <a:t>, king of Cilicia; but left him for her brother. Subsequently, she was mistress of Vespasian, then of Titus, who, when emperor, cast her off.</a:t>
            </a:r>
          </a:p>
          <a:p>
            <a:pPr marL="457200" lvl="1" indent="0" eaLnBrk="1" hangingPunct="1">
              <a:buNone/>
              <a:defRPr/>
            </a:pPr>
            <a:r>
              <a:rPr lang="en-US" sz="2600" dirty="0">
                <a:ea typeface="Gulim" pitchFamily="34" charset="-127"/>
              </a:rPr>
              <a:t>(from </a:t>
            </a:r>
            <a:r>
              <a:rPr lang="en-US" sz="2600" dirty="0" err="1">
                <a:ea typeface="Gulim" pitchFamily="34" charset="-127"/>
              </a:rPr>
              <a:t>Fausset's</a:t>
            </a:r>
            <a:r>
              <a:rPr lang="en-US" sz="2600" dirty="0">
                <a:ea typeface="Gulim" pitchFamily="34" charset="-127"/>
              </a:rPr>
              <a:t> Bible Dictionary, Electronic Database Copyright (c)1998, 2003 by </a:t>
            </a:r>
            <a:r>
              <a:rPr lang="en-US" sz="2600" dirty="0" err="1">
                <a:ea typeface="Gulim" pitchFamily="34" charset="-127"/>
              </a:rPr>
              <a:t>Biblesoft</a:t>
            </a:r>
            <a:r>
              <a:rPr lang="en-US" sz="2600" dirty="0">
                <a:ea typeface="Gulim" pitchFamily="34" charset="-127"/>
              </a:rPr>
              <a:t>)</a:t>
            </a:r>
          </a:p>
          <a:p>
            <a:pPr marL="457200" lvl="1" indent="0" eaLnBrk="1" hangingPunct="1">
              <a:buNone/>
              <a:defRPr/>
            </a:pPr>
            <a:endParaRPr lang="en-US" sz="2600" dirty="0" smtClean="0">
              <a:ea typeface="Gulim" pitchFamily="34" charset="-127"/>
            </a:endParaRPr>
          </a:p>
        </p:txBody>
      </p:sp>
    </p:spTree>
    <p:extLst>
      <p:ext uri="{BB962C8B-B14F-4D97-AF65-F5344CB8AC3E}">
        <p14:creationId xmlns:p14="http://schemas.microsoft.com/office/powerpoint/2010/main" val="9870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25:14-27  Festus and Agrippa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did Festus tell Agrippa about? (14)</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Was this story basically true? (15-17)</a:t>
            </a:r>
          </a:p>
          <a:p>
            <a:pPr lvl="1" eaLnBrk="1" hangingPunct="1">
              <a:buFont typeface="Arial" pitchFamily="34" charset="0"/>
              <a:buChar char="•"/>
              <a:defRPr/>
            </a:pPr>
            <a:r>
              <a:rPr lang="en-US" sz="2600" dirty="0" smtClean="0">
                <a:ea typeface="Gulim" pitchFamily="34" charset="-127"/>
              </a:rPr>
              <a:t>What charge was Festus expecting? (18-19)</a:t>
            </a:r>
          </a:p>
          <a:p>
            <a:pPr lvl="2" eaLnBrk="1" hangingPunct="1">
              <a:buFont typeface="Arial" pitchFamily="34" charset="0"/>
              <a:buChar char="•"/>
              <a:defRPr/>
            </a:pPr>
            <a:r>
              <a:rPr lang="en-US" sz="2600" dirty="0" smtClean="0">
                <a:ea typeface="Gulim" pitchFamily="34" charset="-127"/>
              </a:rPr>
              <a:t>Did Festus understand Jesus’ resurrection?</a:t>
            </a:r>
          </a:p>
          <a:p>
            <a:pPr lvl="1" eaLnBrk="1" hangingPunct="1">
              <a:buFont typeface="Arial" pitchFamily="34" charset="0"/>
              <a:buChar char="•"/>
              <a:defRPr/>
            </a:pPr>
            <a:r>
              <a:rPr lang="en-US" sz="2600" dirty="0" smtClean="0">
                <a:ea typeface="Gulim" pitchFamily="34" charset="-127"/>
              </a:rPr>
              <a:t>Why did Festus suggest Jerusalem venue? (20)</a:t>
            </a:r>
          </a:p>
          <a:p>
            <a:pPr lvl="1" eaLnBrk="1" hangingPunct="1">
              <a:buFont typeface="Arial" pitchFamily="34" charset="0"/>
              <a:buChar char="•"/>
              <a:defRPr/>
            </a:pPr>
            <a:r>
              <a:rPr lang="en-US" sz="2600" dirty="0" smtClean="0">
                <a:ea typeface="Gulim" pitchFamily="34" charset="-127"/>
              </a:rPr>
              <a:t>Did Festus yield to Paul’s request? (21)</a:t>
            </a:r>
          </a:p>
          <a:p>
            <a:pPr eaLnBrk="1" hangingPunct="1">
              <a:buFont typeface="Arial" pitchFamily="34" charset="0"/>
              <a:buChar char="•"/>
              <a:defRPr/>
            </a:pPr>
            <a:r>
              <a:rPr lang="en-US" sz="2800" dirty="0" smtClean="0">
                <a:ea typeface="Gulim" pitchFamily="34" charset="-127"/>
              </a:rPr>
              <a:t>What was Agrippa’s interest? (22)</a:t>
            </a:r>
          </a:p>
          <a:p>
            <a:pPr lvl="1" eaLnBrk="1" hangingPunct="1">
              <a:buFont typeface="Arial" pitchFamily="34" charset="0"/>
              <a:buChar char="•"/>
              <a:defRPr/>
            </a:pPr>
            <a:r>
              <a:rPr lang="en-US" sz="2600" dirty="0">
                <a:ea typeface="Gulim" pitchFamily="34" charset="-127"/>
              </a:rPr>
              <a:t>D</a:t>
            </a:r>
            <a:r>
              <a:rPr lang="en-US" sz="2600" dirty="0" smtClean="0">
                <a:ea typeface="Gulim" pitchFamily="34" charset="-127"/>
              </a:rPr>
              <a:t>id Agrippa learn anything from his father? </a:t>
            </a:r>
            <a:r>
              <a:rPr lang="en-US" sz="2400" dirty="0" smtClean="0">
                <a:ea typeface="Gulim" pitchFamily="34" charset="-127"/>
              </a:rPr>
              <a:t>(23)</a:t>
            </a:r>
            <a:r>
              <a:rPr lang="en-US" sz="2600" dirty="0" smtClean="0">
                <a:ea typeface="Gulim" pitchFamily="34" charset="-127"/>
              </a:rPr>
              <a:t> </a:t>
            </a:r>
          </a:p>
          <a:p>
            <a:pPr lvl="2" eaLnBrk="1" hangingPunct="1">
              <a:buFont typeface="Arial" pitchFamily="34" charset="0"/>
              <a:buChar char="•"/>
              <a:defRPr/>
            </a:pPr>
            <a:r>
              <a:rPr lang="en-US" sz="2600" dirty="0" smtClean="0">
                <a:ea typeface="Gulim" pitchFamily="34" charset="-127"/>
              </a:rPr>
              <a:t>Recall Acts 12</a:t>
            </a:r>
          </a:p>
          <a:p>
            <a:pPr lvl="1" eaLnBrk="1" hangingPunct="1">
              <a:buFont typeface="Arial" pitchFamily="34" charset="0"/>
              <a:buChar char="•"/>
              <a:defRPr/>
            </a:pPr>
            <a:r>
              <a:rPr lang="en-US" sz="2600" dirty="0" smtClean="0">
                <a:ea typeface="Gulim" pitchFamily="34" charset="-127"/>
              </a:rPr>
              <a:t>What was Festus’ motive for the hearing? (26)</a:t>
            </a:r>
          </a:p>
          <a:p>
            <a:pPr lvl="1" eaLnBrk="1" hangingPunct="1">
              <a:buFont typeface="Arial" pitchFamily="34" charset="0"/>
              <a:buChar char="•"/>
              <a:defRPr/>
            </a:pPr>
            <a:r>
              <a:rPr lang="en-US" sz="2600" dirty="0" smtClean="0">
                <a:ea typeface="Gulim" pitchFamily="34" charset="-127"/>
              </a:rPr>
              <a:t>What opportunity did this give to Paul?</a:t>
            </a:r>
          </a:p>
        </p:txBody>
      </p:sp>
    </p:spTree>
    <p:extLst>
      <p:ext uri="{BB962C8B-B14F-4D97-AF65-F5344CB8AC3E}">
        <p14:creationId xmlns:p14="http://schemas.microsoft.com/office/powerpoint/2010/main" val="16245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45153"/>
            <a:ext cx="8153400" cy="3293209"/>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26</a:t>
            </a:r>
          </a:p>
          <a:p>
            <a:pPr algn="ctr"/>
            <a:endParaRPr lang="en-US" altLang="en-US" sz="4400" b="1" kern="0" dirty="0" smtClean="0">
              <a:solidFill>
                <a:srgbClr val="FFFFFF"/>
              </a:solidFill>
              <a:effectLst>
                <a:outerShdw blurRad="38100" dist="38100" dir="2700000" algn="tl">
                  <a:srgbClr val="000000"/>
                </a:outerShdw>
              </a:effectLst>
              <a:ea typeface="Gulim" pitchFamily="34" charset="-127"/>
              <a:cs typeface="+mj-cs"/>
            </a:endParaRPr>
          </a:p>
        </p:txBody>
      </p:sp>
    </p:spTree>
    <p:extLst>
      <p:ext uri="{BB962C8B-B14F-4D97-AF65-F5344CB8AC3E}">
        <p14:creationId xmlns:p14="http://schemas.microsoft.com/office/powerpoint/2010/main" val="1902143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16:6-12  – Second M-Journey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forbade them to go to Asia? (6)</a:t>
            </a:r>
          </a:p>
          <a:p>
            <a:pPr eaLnBrk="1" hangingPunct="1">
              <a:buFont typeface="Arial" pitchFamily="34" charset="0"/>
              <a:buChar char="•"/>
              <a:defRPr/>
            </a:pPr>
            <a:r>
              <a:rPr lang="en-US" sz="2800" dirty="0" smtClean="0">
                <a:ea typeface="Gulim" pitchFamily="34" charset="-127"/>
              </a:rPr>
              <a:t>Where else were they forbidden to go?</a:t>
            </a:r>
            <a:r>
              <a:rPr lang="en-US" sz="3600" dirty="0">
                <a:ea typeface="Gulim" pitchFamily="34" charset="-127"/>
              </a:rPr>
              <a:t> </a:t>
            </a:r>
            <a:r>
              <a:rPr lang="en-US" dirty="0">
                <a:ea typeface="Gulim" pitchFamily="34" charset="-127"/>
              </a:rPr>
              <a:t>(7)</a:t>
            </a:r>
            <a:endParaRPr lang="en-US" sz="2800" dirty="0" smtClean="0">
              <a:ea typeface="Gulim" pitchFamily="34" charset="-127"/>
            </a:endParaRPr>
          </a:p>
          <a:p>
            <a:pPr eaLnBrk="1" hangingPunct="1">
              <a:buFont typeface="Arial" pitchFamily="34" charset="0"/>
              <a:buChar char="•"/>
              <a:defRPr/>
            </a:pPr>
            <a:r>
              <a:rPr lang="en-US" sz="2800" dirty="0" smtClean="0">
                <a:ea typeface="Gulim" pitchFamily="34" charset="-127"/>
              </a:rPr>
              <a:t>What vision did Paul have at Troas? (9) </a:t>
            </a:r>
          </a:p>
          <a:p>
            <a:pPr lvl="1" eaLnBrk="1" hangingPunct="1">
              <a:buFont typeface="Arial" pitchFamily="34" charset="0"/>
              <a:buChar char="•"/>
              <a:defRPr/>
            </a:pPr>
            <a:r>
              <a:rPr lang="en-US" sz="2600" dirty="0" smtClean="0">
                <a:ea typeface="Gulim" pitchFamily="34" charset="-127"/>
              </a:rPr>
              <a:t>How urgent did Paul regard this vision (10-11)</a:t>
            </a:r>
          </a:p>
          <a:p>
            <a:pPr lvl="1" eaLnBrk="1" hangingPunct="1">
              <a:buFont typeface="Arial" pitchFamily="34" charset="0"/>
              <a:buChar char="•"/>
              <a:defRPr/>
            </a:pPr>
            <a:r>
              <a:rPr lang="en-US" sz="2600" dirty="0" smtClean="0">
                <a:ea typeface="Gulim" pitchFamily="34" charset="-127"/>
              </a:rPr>
              <a:t>Where did Luke join Paul? (10)</a:t>
            </a:r>
          </a:p>
          <a:p>
            <a:pPr lvl="1" eaLnBrk="1" hangingPunct="1">
              <a:buFont typeface="Arial" pitchFamily="34" charset="0"/>
              <a:buChar char="•"/>
              <a:defRPr/>
            </a:pPr>
            <a:r>
              <a:rPr lang="en-US" sz="2600" dirty="0" smtClean="0">
                <a:ea typeface="Gulim" pitchFamily="34" charset="-127"/>
              </a:rPr>
              <a:t>Was Luke preaching the gospel? (10)</a:t>
            </a:r>
          </a:p>
          <a:p>
            <a:pPr lvl="1" eaLnBrk="1" hangingPunct="1">
              <a:buFont typeface="Arial" pitchFamily="34" charset="0"/>
              <a:buChar char="•"/>
              <a:defRPr/>
            </a:pPr>
            <a:r>
              <a:rPr lang="en-US" sz="2600" dirty="0" smtClean="0">
                <a:ea typeface="Gulim" pitchFamily="34" charset="-127"/>
              </a:rPr>
              <a:t>Conclusion: there was a church at Troas? (10)</a:t>
            </a:r>
          </a:p>
          <a:p>
            <a:pPr eaLnBrk="1" hangingPunct="1">
              <a:buFont typeface="Arial" pitchFamily="34" charset="0"/>
              <a:buChar char="•"/>
              <a:defRPr/>
            </a:pPr>
            <a:r>
              <a:rPr lang="en-US" sz="2800" dirty="0" smtClean="0">
                <a:ea typeface="Gulim" pitchFamily="34" charset="-127"/>
              </a:rPr>
              <a:t>What was the first city of Macedonia that they came to? (12)</a:t>
            </a:r>
          </a:p>
          <a:p>
            <a:pPr eaLnBrk="1" hangingPunct="1">
              <a:buFont typeface="Arial" pitchFamily="34" charset="0"/>
              <a:buChar char="•"/>
              <a:defRPr/>
            </a:pPr>
            <a:endParaRPr lang="en-US" sz="2800" dirty="0">
              <a:ea typeface="Gulim" pitchFamily="34" charset="-127"/>
            </a:endParaRPr>
          </a:p>
          <a:p>
            <a:pPr marL="0" indent="0" eaLnBrk="1" hangingPunct="1">
              <a:buNone/>
              <a:defRPr/>
            </a:pPr>
            <a:endParaRPr lang="en-US" sz="2800" dirty="0" smtClean="0">
              <a:ea typeface="Gulim" pitchFamily="34" charset="-127"/>
            </a:endParaRPr>
          </a:p>
        </p:txBody>
      </p:sp>
    </p:spTree>
    <p:extLst>
      <p:ext uri="{BB962C8B-B14F-4D97-AF65-F5344CB8AC3E}">
        <p14:creationId xmlns:p14="http://schemas.microsoft.com/office/powerpoint/2010/main" val="2571051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26:1-18  Agrippa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controlled this hearing? (1)</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compliment did Paul give him? (2-3)</a:t>
            </a:r>
          </a:p>
          <a:p>
            <a:pPr lvl="1" eaLnBrk="1" hangingPunct="1">
              <a:buFont typeface="Arial" pitchFamily="34" charset="0"/>
              <a:buChar char="•"/>
              <a:defRPr/>
            </a:pPr>
            <a:r>
              <a:rPr lang="en-US" sz="2600" dirty="0" smtClean="0">
                <a:ea typeface="Gulim" pitchFamily="34" charset="-127"/>
              </a:rPr>
              <a:t>What evidenced Paul’s righteousness? (4-5)</a:t>
            </a:r>
          </a:p>
          <a:p>
            <a:pPr lvl="1" eaLnBrk="1" hangingPunct="1">
              <a:buFont typeface="Arial" pitchFamily="34" charset="0"/>
              <a:buChar char="•"/>
              <a:defRPr/>
            </a:pPr>
            <a:r>
              <a:rPr lang="en-US" sz="2600" dirty="0" smtClean="0">
                <a:ea typeface="Gulim" pitchFamily="34" charset="-127"/>
              </a:rPr>
              <a:t>How can Paul say “our fathers?” (6-7)</a:t>
            </a:r>
          </a:p>
          <a:p>
            <a:pPr lvl="1" eaLnBrk="1" hangingPunct="1">
              <a:buFont typeface="Arial" pitchFamily="34" charset="0"/>
              <a:buChar char="•"/>
              <a:defRPr/>
            </a:pPr>
            <a:r>
              <a:rPr lang="en-US" sz="2600" dirty="0" smtClean="0">
                <a:ea typeface="Gulim" pitchFamily="34" charset="-127"/>
              </a:rPr>
              <a:t>What religious issue did Paul raise? (8)</a:t>
            </a:r>
          </a:p>
          <a:p>
            <a:pPr eaLnBrk="1" hangingPunct="1">
              <a:buFont typeface="Arial" pitchFamily="34" charset="0"/>
              <a:buChar char="•"/>
              <a:defRPr/>
            </a:pPr>
            <a:r>
              <a:rPr lang="en-US" sz="2800" dirty="0" smtClean="0">
                <a:ea typeface="Gulim" pitchFamily="34" charset="-127"/>
              </a:rPr>
              <a:t>What is Paul’s next defensive move?</a:t>
            </a:r>
            <a:r>
              <a:rPr lang="en-US" dirty="0" smtClean="0">
                <a:ea typeface="Gulim" pitchFamily="34" charset="-127"/>
              </a:rPr>
              <a:t> (9-11)</a:t>
            </a:r>
            <a:endParaRPr lang="en-US" sz="2800" dirty="0" smtClean="0">
              <a:ea typeface="Gulim" pitchFamily="34" charset="-127"/>
            </a:endParaRPr>
          </a:p>
          <a:p>
            <a:pPr lvl="1" eaLnBrk="1" hangingPunct="1">
              <a:buFont typeface="Arial" pitchFamily="34" charset="0"/>
              <a:buChar char="•"/>
              <a:defRPr/>
            </a:pPr>
            <a:r>
              <a:rPr lang="en-US" sz="2600" dirty="0" smtClean="0">
                <a:ea typeface="Gulim" pitchFamily="34" charset="-127"/>
              </a:rPr>
              <a:t>Where were Christians being persecuted? (11)</a:t>
            </a:r>
          </a:p>
          <a:p>
            <a:pPr lvl="2" eaLnBrk="1" hangingPunct="1">
              <a:buFont typeface="Arial" pitchFamily="34" charset="0"/>
              <a:buChar char="•"/>
              <a:defRPr/>
            </a:pPr>
            <a:r>
              <a:rPr lang="en-US" sz="2600" dirty="0" smtClean="0">
                <a:ea typeface="Gulim" pitchFamily="34" charset="-127"/>
              </a:rPr>
              <a:t>Remember when this was discussed before?</a:t>
            </a:r>
          </a:p>
          <a:p>
            <a:pPr lvl="1" eaLnBrk="1" hangingPunct="1">
              <a:buFont typeface="Arial" pitchFamily="34" charset="0"/>
              <a:buChar char="•"/>
              <a:defRPr/>
            </a:pPr>
            <a:r>
              <a:rPr lang="en-US" sz="2600" dirty="0" smtClean="0">
                <a:ea typeface="Gulim" pitchFamily="34" charset="-127"/>
              </a:rPr>
              <a:t>What experience does he relate? (12-15)</a:t>
            </a:r>
          </a:p>
          <a:p>
            <a:pPr lvl="1" eaLnBrk="1" hangingPunct="1">
              <a:buFont typeface="Arial" pitchFamily="34" charset="0"/>
              <a:buChar char="•"/>
              <a:defRPr/>
            </a:pPr>
            <a:r>
              <a:rPr lang="en-US" sz="2600" dirty="0" smtClean="0">
                <a:ea typeface="Gulim" pitchFamily="34" charset="-127"/>
              </a:rPr>
              <a:t>What two things would Paul witness to? (16)</a:t>
            </a:r>
          </a:p>
          <a:p>
            <a:pPr lvl="1" eaLnBrk="1" hangingPunct="1">
              <a:buFont typeface="Arial" pitchFamily="34" charset="0"/>
              <a:buChar char="•"/>
              <a:defRPr/>
            </a:pPr>
            <a:r>
              <a:rPr lang="en-US" sz="2600" dirty="0" smtClean="0">
                <a:ea typeface="Gulim" pitchFamily="34" charset="-127"/>
              </a:rPr>
              <a:t>What did Jesus promise? (17)</a:t>
            </a:r>
          </a:p>
          <a:p>
            <a:pPr lvl="1" eaLnBrk="1" hangingPunct="1">
              <a:buFont typeface="Arial" pitchFamily="34" charset="0"/>
              <a:buChar char="•"/>
              <a:defRPr/>
            </a:pPr>
            <a:r>
              <a:rPr lang="en-US" sz="2600" dirty="0" smtClean="0">
                <a:ea typeface="Gulim" pitchFamily="34" charset="-127"/>
              </a:rPr>
              <a:t>Is verse 18 a summary of the plan of salvation?</a:t>
            </a:r>
          </a:p>
          <a:p>
            <a:pPr lvl="1" eaLnBrk="1" hangingPunct="1">
              <a:buFont typeface="Arial" pitchFamily="34" charset="0"/>
              <a:buChar char="•"/>
              <a:defRPr/>
            </a:pPr>
            <a:endParaRPr lang="en-US" sz="2600" dirty="0" smtClean="0">
              <a:ea typeface="Gulim" pitchFamily="34" charset="-127"/>
            </a:endParaRPr>
          </a:p>
        </p:txBody>
      </p:sp>
    </p:spTree>
    <p:extLst>
      <p:ext uri="{BB962C8B-B14F-4D97-AF65-F5344CB8AC3E}">
        <p14:creationId xmlns:p14="http://schemas.microsoft.com/office/powerpoint/2010/main" val="8981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26:19-27  Paul’s Defense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To whom does Paul appeal? (19)</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did this lead him to do? (20)</a:t>
            </a:r>
          </a:p>
          <a:p>
            <a:pPr lvl="1" eaLnBrk="1" hangingPunct="1">
              <a:buFont typeface="Arial" pitchFamily="34" charset="0"/>
              <a:buChar char="•"/>
              <a:defRPr/>
            </a:pPr>
            <a:r>
              <a:rPr lang="en-US" sz="2600" dirty="0" smtClean="0">
                <a:ea typeface="Gulim" pitchFamily="34" charset="-127"/>
              </a:rPr>
              <a:t>What part of this really bothered the Jews? (21)</a:t>
            </a:r>
          </a:p>
          <a:p>
            <a:pPr lvl="1" eaLnBrk="1" hangingPunct="1">
              <a:buFont typeface="Arial" pitchFamily="34" charset="0"/>
              <a:buChar char="•"/>
              <a:defRPr/>
            </a:pPr>
            <a:r>
              <a:rPr lang="en-US" sz="2600" dirty="0" smtClean="0">
                <a:ea typeface="Gulim" pitchFamily="34" charset="-127"/>
              </a:rPr>
              <a:t>Was Paul’s protection providential? (22)</a:t>
            </a:r>
          </a:p>
          <a:p>
            <a:pPr lvl="1" eaLnBrk="1" hangingPunct="1">
              <a:buFont typeface="Arial" pitchFamily="34" charset="0"/>
              <a:buChar char="•"/>
              <a:defRPr/>
            </a:pPr>
            <a:r>
              <a:rPr lang="en-US" sz="2600" dirty="0" smtClean="0">
                <a:ea typeface="Gulim" pitchFamily="34" charset="-127"/>
              </a:rPr>
              <a:t>Why does Paul appeal to prophets/Moses? (22)</a:t>
            </a:r>
          </a:p>
          <a:p>
            <a:pPr lvl="2" eaLnBrk="1" hangingPunct="1">
              <a:buFont typeface="Arial" pitchFamily="34" charset="0"/>
              <a:buChar char="•"/>
              <a:defRPr/>
            </a:pPr>
            <a:r>
              <a:rPr lang="en-US" sz="2600" dirty="0" smtClean="0">
                <a:ea typeface="Gulim" pitchFamily="34" charset="-127"/>
              </a:rPr>
              <a:t>What specifically? (23)</a:t>
            </a:r>
          </a:p>
          <a:p>
            <a:pPr eaLnBrk="1" hangingPunct="1">
              <a:buFont typeface="Arial" pitchFamily="34" charset="0"/>
              <a:buChar char="•"/>
              <a:defRPr/>
            </a:pPr>
            <a:r>
              <a:rPr lang="en-US" sz="2800" dirty="0" smtClean="0">
                <a:ea typeface="Gulim" pitchFamily="34" charset="-127"/>
              </a:rPr>
              <a:t>How did Festus interrupt Paul? (24)</a:t>
            </a:r>
          </a:p>
          <a:p>
            <a:pPr lvl="1" eaLnBrk="1" hangingPunct="1">
              <a:buFont typeface="Arial" pitchFamily="34" charset="0"/>
              <a:buChar char="•"/>
              <a:defRPr/>
            </a:pPr>
            <a:r>
              <a:rPr lang="en-US" sz="2600" dirty="0" smtClean="0">
                <a:ea typeface="Gulim" pitchFamily="34" charset="-127"/>
              </a:rPr>
              <a:t>Did Paul take offense? (25)</a:t>
            </a:r>
          </a:p>
          <a:p>
            <a:pPr lvl="1" eaLnBrk="1" hangingPunct="1">
              <a:buFont typeface="Arial" pitchFamily="34" charset="0"/>
              <a:buChar char="•"/>
              <a:defRPr/>
            </a:pPr>
            <a:r>
              <a:rPr lang="en-US" sz="2600" dirty="0" smtClean="0">
                <a:ea typeface="Gulim" pitchFamily="34" charset="-127"/>
              </a:rPr>
              <a:t>What appeal does he make to Agrippa? (26-27)</a:t>
            </a:r>
          </a:p>
        </p:txBody>
      </p:sp>
    </p:spTree>
    <p:extLst>
      <p:ext uri="{BB962C8B-B14F-4D97-AF65-F5344CB8AC3E}">
        <p14:creationId xmlns:p14="http://schemas.microsoft.com/office/powerpoint/2010/main" val="222621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26:28-32  The Verdict?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was Agrippa’s response? (28)</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Was Paul trying to convert him? (29)</a:t>
            </a:r>
          </a:p>
          <a:p>
            <a:pPr lvl="1" eaLnBrk="1" hangingPunct="1">
              <a:buFont typeface="Arial" pitchFamily="34" charset="0"/>
              <a:buChar char="•"/>
              <a:defRPr/>
            </a:pPr>
            <a:r>
              <a:rPr lang="en-US" sz="2600" dirty="0" smtClean="0">
                <a:ea typeface="Gulim" pitchFamily="34" charset="-127"/>
              </a:rPr>
              <a:t>What was Paul’s hope? (29)</a:t>
            </a:r>
          </a:p>
          <a:p>
            <a:pPr lvl="1" eaLnBrk="1" hangingPunct="1">
              <a:buFont typeface="Arial" pitchFamily="34" charset="0"/>
              <a:buChar char="•"/>
              <a:defRPr/>
            </a:pPr>
            <a:r>
              <a:rPr lang="en-US" sz="2600" dirty="0" smtClean="0">
                <a:ea typeface="Gulim" pitchFamily="34" charset="-127"/>
              </a:rPr>
              <a:t>Is anyone beyond hope?</a:t>
            </a:r>
          </a:p>
          <a:p>
            <a:pPr lvl="1" eaLnBrk="1" hangingPunct="1">
              <a:buFont typeface="Arial" pitchFamily="34" charset="0"/>
              <a:buChar char="•"/>
              <a:defRPr/>
            </a:pPr>
            <a:r>
              <a:rPr lang="en-US" sz="2600" dirty="0" smtClean="0">
                <a:ea typeface="Gulim" pitchFamily="34" charset="-127"/>
              </a:rPr>
              <a:t>Does “rose up” imply the hearing was over? </a:t>
            </a:r>
            <a:r>
              <a:rPr lang="en-US" sz="2000" dirty="0" smtClean="0">
                <a:ea typeface="Gulim" pitchFamily="34" charset="-127"/>
              </a:rPr>
              <a:t>(30)</a:t>
            </a:r>
            <a:endParaRPr lang="en-US" sz="2600" dirty="0" smtClean="0">
              <a:ea typeface="Gulim" pitchFamily="34" charset="-127"/>
            </a:endParaRPr>
          </a:p>
          <a:p>
            <a:pPr eaLnBrk="1" hangingPunct="1">
              <a:buFont typeface="Arial" pitchFamily="34" charset="0"/>
              <a:buChar char="•"/>
              <a:defRPr/>
            </a:pPr>
            <a:r>
              <a:rPr lang="en-US" sz="2800" dirty="0" smtClean="0">
                <a:ea typeface="Gulim" pitchFamily="34" charset="-127"/>
              </a:rPr>
              <a:t>How did the rulers feel about Paul? (31)</a:t>
            </a:r>
          </a:p>
          <a:p>
            <a:pPr lvl="1" eaLnBrk="1" hangingPunct="1">
              <a:buFont typeface="Arial" pitchFamily="34" charset="0"/>
              <a:buChar char="•"/>
              <a:defRPr/>
            </a:pPr>
            <a:r>
              <a:rPr lang="en-US" sz="2600" dirty="0" smtClean="0">
                <a:ea typeface="Gulim" pitchFamily="34" charset="-127"/>
              </a:rPr>
              <a:t>Was it God’s will for Paul to be freed? (32)</a:t>
            </a:r>
          </a:p>
          <a:p>
            <a:pPr lvl="1" eaLnBrk="1" hangingPunct="1">
              <a:buFont typeface="Arial" pitchFamily="34" charset="0"/>
              <a:buChar char="•"/>
              <a:defRPr/>
            </a:pPr>
            <a:r>
              <a:rPr lang="en-US" sz="2600" dirty="0" smtClean="0">
                <a:ea typeface="Gulim" pitchFamily="34" charset="-127"/>
              </a:rPr>
              <a:t>What would have been the consequences?</a:t>
            </a:r>
          </a:p>
          <a:p>
            <a:pPr lvl="2" eaLnBrk="1" hangingPunct="1">
              <a:buFont typeface="Arial" pitchFamily="34" charset="0"/>
              <a:buChar char="•"/>
              <a:defRPr/>
            </a:pPr>
            <a:r>
              <a:rPr lang="en-US" sz="2600" dirty="0" smtClean="0">
                <a:ea typeface="Gulim" pitchFamily="34" charset="-127"/>
              </a:rPr>
              <a:t>… for Paul personally?</a:t>
            </a:r>
          </a:p>
          <a:p>
            <a:pPr lvl="2" eaLnBrk="1" hangingPunct="1">
              <a:buFont typeface="Arial" pitchFamily="34" charset="0"/>
              <a:buChar char="•"/>
              <a:defRPr/>
            </a:pPr>
            <a:r>
              <a:rPr lang="en-US" sz="2600" dirty="0" smtClean="0">
                <a:ea typeface="Gulim" pitchFamily="34" charset="-127"/>
              </a:rPr>
              <a:t>… for the work (the Way)?</a:t>
            </a:r>
          </a:p>
          <a:p>
            <a:pPr lvl="2" eaLnBrk="1" hangingPunct="1">
              <a:buFont typeface="Arial" pitchFamily="34" charset="0"/>
              <a:buChar char="•"/>
              <a:defRPr/>
            </a:pPr>
            <a:r>
              <a:rPr lang="en-US" sz="2600" dirty="0" smtClean="0">
                <a:ea typeface="Gulim" pitchFamily="34" charset="-127"/>
              </a:rPr>
              <a:t>… for Agrippa and Festus?</a:t>
            </a:r>
          </a:p>
        </p:txBody>
      </p:sp>
    </p:spTree>
    <p:extLst>
      <p:ext uri="{BB962C8B-B14F-4D97-AF65-F5344CB8AC3E}">
        <p14:creationId xmlns:p14="http://schemas.microsoft.com/office/powerpoint/2010/main" val="3676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45153"/>
            <a:ext cx="8153400" cy="3293209"/>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26</a:t>
            </a:r>
          </a:p>
          <a:p>
            <a:pPr algn="ctr"/>
            <a:endParaRPr lang="en-US" altLang="en-US" sz="4400" b="1" kern="0" dirty="0" smtClean="0">
              <a:solidFill>
                <a:srgbClr val="FFFFFF"/>
              </a:solidFill>
              <a:effectLst>
                <a:outerShdw blurRad="38100" dist="38100" dir="2700000" algn="tl">
                  <a:srgbClr val="000000"/>
                </a:outerShdw>
              </a:effectLst>
              <a:ea typeface="Gulim" pitchFamily="34" charset="-127"/>
              <a:cs typeface="+mj-cs"/>
            </a:endParaRPr>
          </a:p>
        </p:txBody>
      </p:sp>
    </p:spTree>
    <p:extLst>
      <p:ext uri="{BB962C8B-B14F-4D97-AF65-F5344CB8AC3E}">
        <p14:creationId xmlns:p14="http://schemas.microsoft.com/office/powerpoint/2010/main" val="29282615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26:1-18  Agrippa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controlled this hearing? (1)</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compliment did Paul give him? (2-3)</a:t>
            </a:r>
          </a:p>
          <a:p>
            <a:pPr lvl="1" eaLnBrk="1" hangingPunct="1">
              <a:buFont typeface="Arial" pitchFamily="34" charset="0"/>
              <a:buChar char="•"/>
              <a:defRPr/>
            </a:pPr>
            <a:r>
              <a:rPr lang="en-US" sz="2600" dirty="0" smtClean="0">
                <a:ea typeface="Gulim" pitchFamily="34" charset="-127"/>
              </a:rPr>
              <a:t>What evidenced Paul’s righteousness? (4-5)</a:t>
            </a:r>
          </a:p>
          <a:p>
            <a:pPr lvl="1" eaLnBrk="1" hangingPunct="1">
              <a:buFont typeface="Arial" pitchFamily="34" charset="0"/>
              <a:buChar char="•"/>
              <a:defRPr/>
            </a:pPr>
            <a:r>
              <a:rPr lang="en-US" sz="2600" dirty="0" smtClean="0">
                <a:ea typeface="Gulim" pitchFamily="34" charset="-127"/>
              </a:rPr>
              <a:t>How can Paul say “our fathers?” (6-7)</a:t>
            </a:r>
          </a:p>
          <a:p>
            <a:pPr lvl="1" eaLnBrk="1" hangingPunct="1">
              <a:buFont typeface="Arial" pitchFamily="34" charset="0"/>
              <a:buChar char="•"/>
              <a:defRPr/>
            </a:pPr>
            <a:r>
              <a:rPr lang="en-US" sz="2600" dirty="0" smtClean="0">
                <a:ea typeface="Gulim" pitchFamily="34" charset="-127"/>
              </a:rPr>
              <a:t>What religious issue did Paul raise? (8)</a:t>
            </a:r>
          </a:p>
          <a:p>
            <a:pPr eaLnBrk="1" hangingPunct="1">
              <a:buFont typeface="Arial" pitchFamily="34" charset="0"/>
              <a:buChar char="•"/>
              <a:defRPr/>
            </a:pPr>
            <a:r>
              <a:rPr lang="en-US" sz="2800" dirty="0" smtClean="0">
                <a:ea typeface="Gulim" pitchFamily="34" charset="-127"/>
              </a:rPr>
              <a:t>What is Paul’s next defensive move?</a:t>
            </a:r>
            <a:r>
              <a:rPr lang="en-US" dirty="0" smtClean="0">
                <a:ea typeface="Gulim" pitchFamily="34" charset="-127"/>
              </a:rPr>
              <a:t> (9-11)</a:t>
            </a:r>
            <a:endParaRPr lang="en-US" sz="2800" dirty="0" smtClean="0">
              <a:ea typeface="Gulim" pitchFamily="34" charset="-127"/>
            </a:endParaRPr>
          </a:p>
          <a:p>
            <a:pPr lvl="1" eaLnBrk="1" hangingPunct="1">
              <a:buFont typeface="Arial" pitchFamily="34" charset="0"/>
              <a:buChar char="•"/>
              <a:defRPr/>
            </a:pPr>
            <a:r>
              <a:rPr lang="en-US" sz="2600" dirty="0" smtClean="0">
                <a:ea typeface="Gulim" pitchFamily="34" charset="-127"/>
              </a:rPr>
              <a:t>Where were Christians being persecuted? (11)</a:t>
            </a:r>
          </a:p>
          <a:p>
            <a:pPr lvl="2" eaLnBrk="1" hangingPunct="1">
              <a:buFont typeface="Arial" pitchFamily="34" charset="0"/>
              <a:buChar char="•"/>
              <a:defRPr/>
            </a:pPr>
            <a:r>
              <a:rPr lang="en-US" sz="2600" dirty="0" smtClean="0">
                <a:ea typeface="Gulim" pitchFamily="34" charset="-127"/>
              </a:rPr>
              <a:t>Remember when this was discussed before?</a:t>
            </a:r>
          </a:p>
          <a:p>
            <a:pPr lvl="1" eaLnBrk="1" hangingPunct="1">
              <a:buFont typeface="Arial" pitchFamily="34" charset="0"/>
              <a:buChar char="•"/>
              <a:defRPr/>
            </a:pPr>
            <a:r>
              <a:rPr lang="en-US" sz="2600" dirty="0" smtClean="0">
                <a:ea typeface="Gulim" pitchFamily="34" charset="-127"/>
              </a:rPr>
              <a:t>What experience does he relate? (12-15)</a:t>
            </a:r>
          </a:p>
          <a:p>
            <a:pPr lvl="1" eaLnBrk="1" hangingPunct="1">
              <a:buFont typeface="Arial" pitchFamily="34" charset="0"/>
              <a:buChar char="•"/>
              <a:defRPr/>
            </a:pPr>
            <a:r>
              <a:rPr lang="en-US" sz="2600" dirty="0" smtClean="0">
                <a:ea typeface="Gulim" pitchFamily="34" charset="-127"/>
              </a:rPr>
              <a:t>What two things would Paul witness to? (16)</a:t>
            </a:r>
          </a:p>
          <a:p>
            <a:pPr lvl="1" eaLnBrk="1" hangingPunct="1">
              <a:buFont typeface="Arial" pitchFamily="34" charset="0"/>
              <a:buChar char="•"/>
              <a:defRPr/>
            </a:pPr>
            <a:r>
              <a:rPr lang="en-US" sz="2600" dirty="0" smtClean="0">
                <a:ea typeface="Gulim" pitchFamily="34" charset="-127"/>
              </a:rPr>
              <a:t>What did Jesus promise? (17)</a:t>
            </a:r>
          </a:p>
          <a:p>
            <a:pPr lvl="1" eaLnBrk="1" hangingPunct="1">
              <a:buFont typeface="Arial" pitchFamily="34" charset="0"/>
              <a:buChar char="•"/>
              <a:defRPr/>
            </a:pPr>
            <a:r>
              <a:rPr lang="en-US" sz="2600" dirty="0" smtClean="0">
                <a:ea typeface="Gulim" pitchFamily="34" charset="-127"/>
              </a:rPr>
              <a:t>Is verse 18 a summary of the plan of salvation?</a:t>
            </a:r>
          </a:p>
          <a:p>
            <a:pPr lvl="1" eaLnBrk="1" hangingPunct="1">
              <a:buFont typeface="Arial" pitchFamily="34" charset="0"/>
              <a:buChar char="•"/>
              <a:defRPr/>
            </a:pPr>
            <a:endParaRPr lang="en-US" sz="2600" dirty="0" smtClean="0">
              <a:ea typeface="Gulim" pitchFamily="34" charset="-127"/>
            </a:endParaRPr>
          </a:p>
        </p:txBody>
      </p:sp>
    </p:spTree>
    <p:extLst>
      <p:ext uri="{BB962C8B-B14F-4D97-AF65-F5344CB8AC3E}">
        <p14:creationId xmlns:p14="http://schemas.microsoft.com/office/powerpoint/2010/main" val="160035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26:19-27  Paul’s Defense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To whom does Paul appeal? (19)</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did this lead him to do? (20)</a:t>
            </a:r>
          </a:p>
          <a:p>
            <a:pPr lvl="1" eaLnBrk="1" hangingPunct="1">
              <a:buFont typeface="Arial" pitchFamily="34" charset="0"/>
              <a:buChar char="•"/>
              <a:defRPr/>
            </a:pPr>
            <a:r>
              <a:rPr lang="en-US" sz="2600" dirty="0" smtClean="0">
                <a:ea typeface="Gulim" pitchFamily="34" charset="-127"/>
              </a:rPr>
              <a:t>What “cause” really bothered the Jews? (21)</a:t>
            </a:r>
          </a:p>
          <a:p>
            <a:pPr lvl="1" eaLnBrk="1" hangingPunct="1">
              <a:buFont typeface="Arial" pitchFamily="34" charset="0"/>
              <a:buChar char="•"/>
              <a:defRPr/>
            </a:pPr>
            <a:r>
              <a:rPr lang="en-US" sz="2600" dirty="0" smtClean="0">
                <a:ea typeface="Gulim" pitchFamily="34" charset="-127"/>
              </a:rPr>
              <a:t>Was Paul’s protection providential? (22, 17)</a:t>
            </a:r>
          </a:p>
          <a:p>
            <a:pPr lvl="1" eaLnBrk="1" hangingPunct="1">
              <a:buFont typeface="Arial" pitchFamily="34" charset="0"/>
              <a:buChar char="•"/>
              <a:defRPr/>
            </a:pPr>
            <a:r>
              <a:rPr lang="en-US" sz="2600" dirty="0" smtClean="0">
                <a:ea typeface="Gulim" pitchFamily="34" charset="-127"/>
              </a:rPr>
              <a:t>Why does Paul appeal to prophets/Moses? (22)</a:t>
            </a:r>
          </a:p>
          <a:p>
            <a:pPr lvl="2" eaLnBrk="1" hangingPunct="1">
              <a:buFont typeface="Arial" pitchFamily="34" charset="0"/>
              <a:buChar char="•"/>
              <a:defRPr/>
            </a:pPr>
            <a:r>
              <a:rPr lang="en-US" sz="2600" dirty="0" smtClean="0">
                <a:ea typeface="Gulim" pitchFamily="34" charset="-127"/>
              </a:rPr>
              <a:t>What specifically? (23)</a:t>
            </a:r>
          </a:p>
          <a:p>
            <a:pPr eaLnBrk="1" hangingPunct="1">
              <a:buFont typeface="Arial" pitchFamily="34" charset="0"/>
              <a:buChar char="•"/>
              <a:defRPr/>
            </a:pPr>
            <a:r>
              <a:rPr lang="en-US" sz="2800" dirty="0" smtClean="0">
                <a:ea typeface="Gulim" pitchFamily="34" charset="-127"/>
              </a:rPr>
              <a:t>How did Festus interrupt Paul? (24)</a:t>
            </a:r>
          </a:p>
          <a:p>
            <a:pPr lvl="1" eaLnBrk="1" hangingPunct="1">
              <a:buFont typeface="Arial" pitchFamily="34" charset="0"/>
              <a:buChar char="•"/>
              <a:defRPr/>
            </a:pPr>
            <a:r>
              <a:rPr lang="en-US" sz="2600" dirty="0" smtClean="0">
                <a:ea typeface="Gulim" pitchFamily="34" charset="-127"/>
              </a:rPr>
              <a:t>What word seemed to trigger this reaction?</a:t>
            </a:r>
          </a:p>
          <a:p>
            <a:pPr lvl="1" eaLnBrk="1" hangingPunct="1">
              <a:buFont typeface="Arial" pitchFamily="34" charset="0"/>
              <a:buChar char="•"/>
              <a:defRPr/>
            </a:pPr>
            <a:r>
              <a:rPr lang="en-US" sz="2600" dirty="0" smtClean="0">
                <a:ea typeface="Gulim" pitchFamily="34" charset="-127"/>
              </a:rPr>
              <a:t>Did Paul take offense? (25)</a:t>
            </a:r>
          </a:p>
          <a:p>
            <a:pPr lvl="1" eaLnBrk="1" hangingPunct="1">
              <a:buFont typeface="Arial" pitchFamily="34" charset="0"/>
              <a:buChar char="•"/>
              <a:defRPr/>
            </a:pPr>
            <a:r>
              <a:rPr lang="en-US" sz="2600" dirty="0" smtClean="0">
                <a:ea typeface="Gulim" pitchFamily="34" charset="-127"/>
              </a:rPr>
              <a:t>What appeal does he make to Agrippa? (26-27)</a:t>
            </a:r>
          </a:p>
        </p:txBody>
      </p:sp>
    </p:spTree>
    <p:extLst>
      <p:ext uri="{BB962C8B-B14F-4D97-AF65-F5344CB8AC3E}">
        <p14:creationId xmlns:p14="http://schemas.microsoft.com/office/powerpoint/2010/main" val="42440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26:28-32  The Verdict?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was Agrippa’s response? (28)</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Was Paul trying to convert him? (29)</a:t>
            </a:r>
          </a:p>
          <a:p>
            <a:pPr lvl="1" eaLnBrk="1" hangingPunct="1">
              <a:buFont typeface="Arial" pitchFamily="34" charset="0"/>
              <a:buChar char="•"/>
              <a:defRPr/>
            </a:pPr>
            <a:r>
              <a:rPr lang="en-US" sz="2600" dirty="0" smtClean="0">
                <a:ea typeface="Gulim" pitchFamily="34" charset="-127"/>
              </a:rPr>
              <a:t>What was Paul’s hope? (29)</a:t>
            </a:r>
          </a:p>
          <a:p>
            <a:pPr lvl="1" eaLnBrk="1" hangingPunct="1">
              <a:buFont typeface="Arial" pitchFamily="34" charset="0"/>
              <a:buChar char="•"/>
              <a:defRPr/>
            </a:pPr>
            <a:r>
              <a:rPr lang="en-US" sz="2600" dirty="0" smtClean="0">
                <a:ea typeface="Gulim" pitchFamily="34" charset="-127"/>
              </a:rPr>
              <a:t>Is anyone beyond hope?</a:t>
            </a:r>
          </a:p>
          <a:p>
            <a:pPr lvl="1" eaLnBrk="1" hangingPunct="1">
              <a:buFont typeface="Arial" pitchFamily="34" charset="0"/>
              <a:buChar char="•"/>
              <a:defRPr/>
            </a:pPr>
            <a:r>
              <a:rPr lang="en-US" sz="2600" dirty="0" smtClean="0">
                <a:ea typeface="Gulim" pitchFamily="34" charset="-127"/>
              </a:rPr>
              <a:t>Does “rose up” imply the hearing was over? </a:t>
            </a:r>
            <a:r>
              <a:rPr lang="en-US" sz="2000" dirty="0" smtClean="0">
                <a:ea typeface="Gulim" pitchFamily="34" charset="-127"/>
              </a:rPr>
              <a:t>(30)</a:t>
            </a:r>
            <a:endParaRPr lang="en-US" sz="2600" dirty="0" smtClean="0">
              <a:ea typeface="Gulim" pitchFamily="34" charset="-127"/>
            </a:endParaRPr>
          </a:p>
          <a:p>
            <a:pPr eaLnBrk="1" hangingPunct="1">
              <a:buFont typeface="Arial" pitchFamily="34" charset="0"/>
              <a:buChar char="•"/>
              <a:defRPr/>
            </a:pPr>
            <a:r>
              <a:rPr lang="en-US" sz="2800" dirty="0" smtClean="0">
                <a:ea typeface="Gulim" pitchFamily="34" charset="-127"/>
              </a:rPr>
              <a:t>How did the rulers feel about Paul? (31)</a:t>
            </a:r>
          </a:p>
          <a:p>
            <a:pPr lvl="1" eaLnBrk="1" hangingPunct="1">
              <a:buFont typeface="Arial" pitchFamily="34" charset="0"/>
              <a:buChar char="•"/>
              <a:defRPr/>
            </a:pPr>
            <a:r>
              <a:rPr lang="en-US" sz="2600" dirty="0" smtClean="0">
                <a:ea typeface="Gulim" pitchFamily="34" charset="-127"/>
              </a:rPr>
              <a:t>Was it God’s will for Paul to be freed? (32)</a:t>
            </a:r>
          </a:p>
          <a:p>
            <a:pPr lvl="1" eaLnBrk="1" hangingPunct="1">
              <a:buFont typeface="Arial" pitchFamily="34" charset="0"/>
              <a:buChar char="•"/>
              <a:defRPr/>
            </a:pPr>
            <a:r>
              <a:rPr lang="en-US" sz="2600" dirty="0" smtClean="0">
                <a:ea typeface="Gulim" pitchFamily="34" charset="-127"/>
              </a:rPr>
              <a:t>What would have been the consequences?</a:t>
            </a:r>
          </a:p>
          <a:p>
            <a:pPr lvl="2" eaLnBrk="1" hangingPunct="1">
              <a:buFont typeface="Arial" pitchFamily="34" charset="0"/>
              <a:buChar char="•"/>
              <a:defRPr/>
            </a:pPr>
            <a:r>
              <a:rPr lang="en-US" sz="2600" dirty="0" smtClean="0">
                <a:ea typeface="Gulim" pitchFamily="34" charset="-127"/>
              </a:rPr>
              <a:t>… for Paul personally?</a:t>
            </a:r>
          </a:p>
          <a:p>
            <a:pPr lvl="2" eaLnBrk="1" hangingPunct="1">
              <a:buFont typeface="Arial" pitchFamily="34" charset="0"/>
              <a:buChar char="•"/>
              <a:defRPr/>
            </a:pPr>
            <a:r>
              <a:rPr lang="en-US" sz="2600" dirty="0" smtClean="0">
                <a:ea typeface="Gulim" pitchFamily="34" charset="-127"/>
              </a:rPr>
              <a:t>… for the work (the Way)?</a:t>
            </a:r>
          </a:p>
          <a:p>
            <a:pPr lvl="2" eaLnBrk="1" hangingPunct="1">
              <a:buFont typeface="Arial" pitchFamily="34" charset="0"/>
              <a:buChar char="•"/>
              <a:defRPr/>
            </a:pPr>
            <a:r>
              <a:rPr lang="en-US" sz="2600" dirty="0" smtClean="0">
                <a:ea typeface="Gulim" pitchFamily="34" charset="-127"/>
              </a:rPr>
              <a:t>… for Agrippa and Festus?</a:t>
            </a:r>
          </a:p>
        </p:txBody>
      </p:sp>
    </p:spTree>
    <p:extLst>
      <p:ext uri="{BB962C8B-B14F-4D97-AF65-F5344CB8AC3E}">
        <p14:creationId xmlns:p14="http://schemas.microsoft.com/office/powerpoint/2010/main" val="184757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45153"/>
            <a:ext cx="8153400" cy="3293209"/>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27</a:t>
            </a:r>
          </a:p>
          <a:p>
            <a:pPr algn="ctr"/>
            <a:endParaRPr lang="en-US" altLang="en-US" sz="4400" b="1" kern="0" dirty="0" smtClean="0">
              <a:solidFill>
                <a:srgbClr val="FFFFFF"/>
              </a:solidFill>
              <a:effectLst>
                <a:outerShdw blurRad="38100" dist="38100" dir="2700000" algn="tl">
                  <a:srgbClr val="000000"/>
                </a:outerShdw>
              </a:effectLst>
              <a:ea typeface="Gulim" pitchFamily="34" charset="-127"/>
              <a:cs typeface="+mj-cs"/>
            </a:endParaRPr>
          </a:p>
        </p:txBody>
      </p:sp>
    </p:spTree>
    <p:extLst>
      <p:ext uri="{BB962C8B-B14F-4D97-AF65-F5344CB8AC3E}">
        <p14:creationId xmlns:p14="http://schemas.microsoft.com/office/powerpoint/2010/main" val="30941613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1698"/>
          <a:stretch/>
        </p:blipFill>
        <p:spPr>
          <a:xfrm>
            <a:off x="-533400" y="1524000"/>
            <a:ext cx="10287000" cy="6324600"/>
          </a:xfrm>
          <a:prstGeom prst="rect">
            <a:avLst/>
          </a:prstGeom>
        </p:spPr>
      </p:pic>
      <p:sp>
        <p:nvSpPr>
          <p:cNvPr id="3" name="TextBox 2"/>
          <p:cNvSpPr txBox="1"/>
          <p:nvPr/>
        </p:nvSpPr>
        <p:spPr>
          <a:xfrm>
            <a:off x="7726681" y="5334000"/>
            <a:ext cx="45719" cy="461665"/>
          </a:xfrm>
          <a:prstGeom prst="rect">
            <a:avLst/>
          </a:prstGeom>
          <a:noFill/>
        </p:spPr>
        <p:txBody>
          <a:bodyPr wrap="square" rtlCol="0">
            <a:spAutoFit/>
          </a:bodyPr>
          <a:lstStyle/>
          <a:p>
            <a:r>
              <a:rPr lang="en-US" sz="2400" b="1" dirty="0"/>
              <a:t>3</a:t>
            </a:r>
          </a:p>
        </p:txBody>
      </p:sp>
      <p:sp>
        <p:nvSpPr>
          <p:cNvPr id="4" name="Rectangle 3"/>
          <p:cNvSpPr/>
          <p:nvPr/>
        </p:nvSpPr>
        <p:spPr>
          <a:xfrm>
            <a:off x="7271828" y="4572000"/>
            <a:ext cx="348172" cy="369332"/>
          </a:xfrm>
          <a:prstGeom prst="rect">
            <a:avLst/>
          </a:prstGeom>
        </p:spPr>
        <p:txBody>
          <a:bodyPr wrap="none">
            <a:spAutoFit/>
          </a:bodyPr>
          <a:lstStyle/>
          <a:p>
            <a:r>
              <a:rPr lang="en-US" b="1" dirty="0"/>
              <a:t>4</a:t>
            </a:r>
          </a:p>
        </p:txBody>
      </p:sp>
      <p:sp>
        <p:nvSpPr>
          <p:cNvPr id="5" name="Rectangle 4"/>
          <p:cNvSpPr/>
          <p:nvPr/>
        </p:nvSpPr>
        <p:spPr>
          <a:xfrm>
            <a:off x="3352800" y="4431268"/>
            <a:ext cx="511679" cy="369332"/>
          </a:xfrm>
          <a:prstGeom prst="rect">
            <a:avLst/>
          </a:prstGeom>
        </p:spPr>
        <p:txBody>
          <a:bodyPr wrap="none">
            <a:spAutoFit/>
          </a:bodyPr>
          <a:lstStyle/>
          <a:p>
            <a:pPr lvl="0"/>
            <a:r>
              <a:rPr lang="en-US" b="1" dirty="0" smtClean="0">
                <a:solidFill>
                  <a:srgbClr val="000000"/>
                </a:solidFill>
              </a:rPr>
              <a:t>12</a:t>
            </a:r>
            <a:endParaRPr lang="en-US" b="1" dirty="0">
              <a:solidFill>
                <a:srgbClr val="000000"/>
              </a:solidFill>
            </a:endParaRPr>
          </a:p>
        </p:txBody>
      </p:sp>
      <p:sp>
        <p:nvSpPr>
          <p:cNvPr id="7" name="Rectangle 6"/>
          <p:cNvSpPr/>
          <p:nvPr/>
        </p:nvSpPr>
        <p:spPr>
          <a:xfrm>
            <a:off x="4071428" y="5193268"/>
            <a:ext cx="348172" cy="369332"/>
          </a:xfrm>
          <a:prstGeom prst="rect">
            <a:avLst/>
          </a:prstGeom>
        </p:spPr>
        <p:txBody>
          <a:bodyPr wrap="none">
            <a:spAutoFit/>
          </a:bodyPr>
          <a:lstStyle/>
          <a:p>
            <a:pPr lvl="0"/>
            <a:r>
              <a:rPr lang="en-US" b="1" dirty="0" smtClean="0">
                <a:solidFill>
                  <a:srgbClr val="000000"/>
                </a:solidFill>
              </a:rPr>
              <a:t>8</a:t>
            </a:r>
            <a:endParaRPr lang="en-US" b="1" dirty="0">
              <a:solidFill>
                <a:srgbClr val="000000"/>
              </a:solidFill>
            </a:endParaRPr>
          </a:p>
        </p:txBody>
      </p:sp>
      <p:sp>
        <p:nvSpPr>
          <p:cNvPr id="8" name="Rectangle 7"/>
          <p:cNvSpPr/>
          <p:nvPr/>
        </p:nvSpPr>
        <p:spPr>
          <a:xfrm>
            <a:off x="6019800" y="4572000"/>
            <a:ext cx="348172" cy="369332"/>
          </a:xfrm>
          <a:prstGeom prst="rect">
            <a:avLst/>
          </a:prstGeom>
        </p:spPr>
        <p:txBody>
          <a:bodyPr wrap="none">
            <a:spAutoFit/>
          </a:bodyPr>
          <a:lstStyle/>
          <a:p>
            <a:pPr lvl="0"/>
            <a:r>
              <a:rPr lang="en-US" b="1" dirty="0" smtClean="0">
                <a:solidFill>
                  <a:srgbClr val="000000"/>
                </a:solidFill>
              </a:rPr>
              <a:t>5</a:t>
            </a:r>
            <a:endParaRPr lang="en-US" b="1" dirty="0">
              <a:solidFill>
                <a:srgbClr val="000000"/>
              </a:solidFill>
            </a:endParaRPr>
          </a:p>
        </p:txBody>
      </p:sp>
      <p:sp>
        <p:nvSpPr>
          <p:cNvPr id="11" name="Rectangle 10"/>
          <p:cNvSpPr/>
          <p:nvPr/>
        </p:nvSpPr>
        <p:spPr>
          <a:xfrm>
            <a:off x="3124200" y="4812268"/>
            <a:ext cx="511679" cy="369332"/>
          </a:xfrm>
          <a:prstGeom prst="rect">
            <a:avLst/>
          </a:prstGeom>
        </p:spPr>
        <p:txBody>
          <a:bodyPr wrap="none">
            <a:spAutoFit/>
          </a:bodyPr>
          <a:lstStyle/>
          <a:p>
            <a:pPr lvl="0"/>
            <a:r>
              <a:rPr lang="en-US" b="1" dirty="0" smtClean="0">
                <a:solidFill>
                  <a:srgbClr val="000000"/>
                </a:solidFill>
              </a:rPr>
              <a:t>16</a:t>
            </a:r>
            <a:endParaRPr lang="en-US" b="1" dirty="0">
              <a:solidFill>
                <a:srgbClr val="000000"/>
              </a:solidFill>
            </a:endParaRPr>
          </a:p>
        </p:txBody>
      </p:sp>
      <p:sp>
        <p:nvSpPr>
          <p:cNvPr id="12" name="Rectangle 11"/>
          <p:cNvSpPr/>
          <p:nvPr/>
        </p:nvSpPr>
        <p:spPr>
          <a:xfrm>
            <a:off x="304800" y="4278868"/>
            <a:ext cx="768159" cy="369332"/>
          </a:xfrm>
          <a:prstGeom prst="rect">
            <a:avLst/>
          </a:prstGeom>
        </p:spPr>
        <p:txBody>
          <a:bodyPr wrap="none">
            <a:spAutoFit/>
          </a:bodyPr>
          <a:lstStyle/>
          <a:p>
            <a:pPr lvl="0"/>
            <a:r>
              <a:rPr lang="en-US" b="1" dirty="0" smtClean="0">
                <a:solidFill>
                  <a:srgbClr val="000000"/>
                </a:solidFill>
              </a:rPr>
              <a:t>28:1</a:t>
            </a:r>
            <a:endParaRPr lang="en-US" b="1" dirty="0">
              <a:solidFill>
                <a:srgbClr val="000000"/>
              </a:solidFill>
            </a:endParaRPr>
          </a:p>
        </p:txBody>
      </p:sp>
      <p:sp>
        <p:nvSpPr>
          <p:cNvPr id="13" name="Rectangle 12"/>
          <p:cNvSpPr/>
          <p:nvPr/>
        </p:nvSpPr>
        <p:spPr>
          <a:xfrm>
            <a:off x="533400" y="863025"/>
            <a:ext cx="8294258" cy="584775"/>
          </a:xfrm>
          <a:prstGeom prst="rect">
            <a:avLst/>
          </a:prstGeom>
        </p:spPr>
        <p:txBody>
          <a:bodyPr wrap="none">
            <a:spAutoFit/>
          </a:bodyPr>
          <a:lstStyle/>
          <a:p>
            <a:pPr lvl="0"/>
            <a:r>
              <a:rPr lang="en-US" sz="3200" b="1" dirty="0" smtClean="0">
                <a:solidFill>
                  <a:schemeClr val="bg1"/>
                </a:solidFill>
              </a:rPr>
              <a:t>Act 27: Shipwreck on Way to Rome</a:t>
            </a:r>
            <a:endParaRPr lang="en-US" b="1" dirty="0">
              <a:solidFill>
                <a:schemeClr val="bg1"/>
              </a:solidFill>
            </a:endParaRPr>
          </a:p>
        </p:txBody>
      </p:sp>
      <p:sp>
        <p:nvSpPr>
          <p:cNvPr id="14" name="Rectangle 13"/>
          <p:cNvSpPr/>
          <p:nvPr/>
        </p:nvSpPr>
        <p:spPr>
          <a:xfrm>
            <a:off x="0" y="2297668"/>
            <a:ext cx="931665" cy="369332"/>
          </a:xfrm>
          <a:prstGeom prst="rect">
            <a:avLst/>
          </a:prstGeom>
        </p:spPr>
        <p:txBody>
          <a:bodyPr wrap="none">
            <a:spAutoFit/>
          </a:bodyPr>
          <a:lstStyle/>
          <a:p>
            <a:pPr lvl="0"/>
            <a:r>
              <a:rPr lang="en-US" b="1" dirty="0" smtClean="0">
                <a:solidFill>
                  <a:srgbClr val="000000"/>
                </a:solidFill>
              </a:rPr>
              <a:t>28:13</a:t>
            </a:r>
            <a:endParaRPr lang="en-US" b="1" dirty="0">
              <a:solidFill>
                <a:srgbClr val="000000"/>
              </a:solidFill>
            </a:endParaRPr>
          </a:p>
        </p:txBody>
      </p:sp>
      <p:sp>
        <p:nvSpPr>
          <p:cNvPr id="6" name="Rectangle 5"/>
          <p:cNvSpPr/>
          <p:nvPr/>
        </p:nvSpPr>
        <p:spPr>
          <a:xfrm>
            <a:off x="4681028" y="3974068"/>
            <a:ext cx="348172" cy="369332"/>
          </a:xfrm>
          <a:prstGeom prst="rect">
            <a:avLst/>
          </a:prstGeom>
        </p:spPr>
        <p:txBody>
          <a:bodyPr wrap="none">
            <a:spAutoFit/>
          </a:bodyPr>
          <a:lstStyle/>
          <a:p>
            <a:pPr lvl="0"/>
            <a:r>
              <a:rPr lang="en-US" b="1" dirty="0" smtClean="0">
                <a:solidFill>
                  <a:srgbClr val="000000"/>
                </a:solidFill>
              </a:rPr>
              <a:t>7</a:t>
            </a:r>
            <a:endParaRPr lang="en-US" b="1" dirty="0">
              <a:solidFill>
                <a:srgbClr val="000000"/>
              </a:solidFill>
            </a:endParaRPr>
          </a:p>
        </p:txBody>
      </p:sp>
    </p:spTree>
    <p:extLst>
      <p:ext uri="{BB962C8B-B14F-4D97-AF65-F5344CB8AC3E}">
        <p14:creationId xmlns:p14="http://schemas.microsoft.com/office/powerpoint/2010/main" val="21096913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27:1-26  Setting Sail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went with Paul? (</a:t>
            </a:r>
            <a:r>
              <a:rPr lang="en-US" sz="2800" dirty="0">
                <a:ea typeface="Gulim" pitchFamily="34" charset="-127"/>
              </a:rPr>
              <a:t>1</a:t>
            </a:r>
            <a:r>
              <a:rPr lang="en-US" sz="2800" dirty="0" smtClean="0">
                <a:ea typeface="Gulim" pitchFamily="34" charset="-127"/>
              </a:rPr>
              <a:t>)</a:t>
            </a:r>
            <a:r>
              <a:rPr lang="en-US" sz="2400" dirty="0" smtClean="0">
                <a:ea typeface="Gulim" pitchFamily="34" charset="-127"/>
              </a:rPr>
              <a:t>   </a:t>
            </a:r>
            <a:r>
              <a:rPr lang="en-US" sz="2800" dirty="0" smtClean="0">
                <a:ea typeface="Gulim" pitchFamily="34" charset="-127"/>
              </a:rPr>
              <a:t>Acts 21:18</a:t>
            </a:r>
            <a:endParaRPr lang="en-US" sz="2400" dirty="0" smtClean="0">
              <a:ea typeface="Gulim" pitchFamily="34" charset="-127"/>
            </a:endParaRPr>
          </a:p>
          <a:p>
            <a:pPr lvl="1" eaLnBrk="1" hangingPunct="1">
              <a:buFont typeface="Arial" pitchFamily="34" charset="0"/>
              <a:buChar char="•"/>
              <a:defRPr/>
            </a:pPr>
            <a:r>
              <a:rPr lang="en-US" sz="2600" dirty="0" smtClean="0">
                <a:ea typeface="Gulim" pitchFamily="34" charset="-127"/>
              </a:rPr>
              <a:t>Who else? (2) 19:29; 20:4; Col. 4:10; </a:t>
            </a:r>
            <a:r>
              <a:rPr lang="en-US" sz="2600" dirty="0" err="1" smtClean="0">
                <a:ea typeface="Gulim" pitchFamily="34" charset="-127"/>
              </a:rPr>
              <a:t>Phm</a:t>
            </a:r>
            <a:r>
              <a:rPr lang="en-US" sz="2600" dirty="0" smtClean="0">
                <a:ea typeface="Gulim" pitchFamily="34" charset="-127"/>
              </a:rPr>
              <a:t> 24 </a:t>
            </a:r>
          </a:p>
          <a:p>
            <a:pPr lvl="1" eaLnBrk="1" hangingPunct="1">
              <a:buFont typeface="Arial" pitchFamily="34" charset="0"/>
              <a:buChar char="•"/>
              <a:defRPr/>
            </a:pPr>
            <a:r>
              <a:rPr lang="en-US" sz="2600" dirty="0" smtClean="0">
                <a:ea typeface="Gulim" pitchFamily="34" charset="-127"/>
              </a:rPr>
              <a:t>Why dangerous when at Fair Havens? (9)</a:t>
            </a:r>
          </a:p>
          <a:p>
            <a:pPr lvl="1" eaLnBrk="1" hangingPunct="1">
              <a:buFont typeface="Arial" pitchFamily="34" charset="0"/>
              <a:buChar char="•"/>
              <a:defRPr/>
            </a:pPr>
            <a:r>
              <a:rPr lang="en-US" sz="2600" dirty="0" smtClean="0">
                <a:ea typeface="Gulim" pitchFamily="34" charset="-127"/>
              </a:rPr>
              <a:t>What warning did Paul give? (10)  27:23-24</a:t>
            </a:r>
          </a:p>
          <a:p>
            <a:pPr lvl="1" eaLnBrk="1" hangingPunct="1">
              <a:buFont typeface="Arial" pitchFamily="34" charset="0"/>
              <a:buChar char="•"/>
              <a:defRPr/>
            </a:pPr>
            <a:r>
              <a:rPr lang="en-US" sz="2600" dirty="0" smtClean="0">
                <a:ea typeface="Gulim" pitchFamily="34" charset="-127"/>
              </a:rPr>
              <a:t>Who did the centurion listen to? (11)</a:t>
            </a:r>
          </a:p>
          <a:p>
            <a:pPr lvl="1" eaLnBrk="1" hangingPunct="1">
              <a:buFont typeface="Arial" pitchFamily="34" charset="0"/>
              <a:buChar char="•"/>
              <a:defRPr/>
            </a:pPr>
            <a:r>
              <a:rPr lang="en-US" sz="2600" dirty="0" smtClean="0">
                <a:ea typeface="Gulim" pitchFamily="34" charset="-127"/>
              </a:rPr>
              <a:t>Why were they trying to get to Phoenix? (12)</a:t>
            </a:r>
          </a:p>
          <a:p>
            <a:pPr eaLnBrk="1" hangingPunct="1">
              <a:buFont typeface="Arial" pitchFamily="34" charset="0"/>
              <a:buChar char="•"/>
              <a:defRPr/>
            </a:pPr>
            <a:r>
              <a:rPr lang="en-US" sz="2800" dirty="0" smtClean="0">
                <a:ea typeface="Gulim" pitchFamily="34" charset="-127"/>
              </a:rPr>
              <a:t>What thwarted their plans? (14</a:t>
            </a:r>
            <a:r>
              <a:rPr lang="en-US" sz="2800" dirty="0">
                <a:ea typeface="Gulim" pitchFamily="34" charset="-127"/>
              </a:rPr>
              <a:t>) </a:t>
            </a:r>
            <a:r>
              <a:rPr lang="en-US" sz="1800" dirty="0" err="1" smtClean="0">
                <a:ea typeface="Gulim" pitchFamily="34" charset="-127"/>
              </a:rPr>
              <a:t>Euroclydon</a:t>
            </a:r>
            <a:endParaRPr lang="en-US" sz="2800" dirty="0" smtClean="0">
              <a:ea typeface="Gulim" pitchFamily="34" charset="-127"/>
            </a:endParaRPr>
          </a:p>
          <a:p>
            <a:pPr lvl="1" eaLnBrk="1" hangingPunct="1">
              <a:buFont typeface="Arial" pitchFamily="34" charset="0"/>
              <a:buChar char="•"/>
              <a:defRPr/>
            </a:pPr>
            <a:r>
              <a:rPr lang="en-US" sz="2400" dirty="0" smtClean="0">
                <a:ea typeface="Gulim" pitchFamily="34" charset="-127"/>
              </a:rPr>
              <a:t>What did Paul state to them? (21-26)</a:t>
            </a:r>
          </a:p>
          <a:p>
            <a:pPr lvl="1" eaLnBrk="1" hangingPunct="1">
              <a:buFont typeface="Arial" pitchFamily="34" charset="0"/>
              <a:buChar char="•"/>
              <a:defRPr/>
            </a:pPr>
            <a:r>
              <a:rPr lang="en-US" sz="2600" dirty="0" smtClean="0">
                <a:ea typeface="Gulim" pitchFamily="34" charset="-127"/>
              </a:rPr>
              <a:t>Who brought this message to Paul? (23)</a:t>
            </a:r>
          </a:p>
        </p:txBody>
      </p:sp>
    </p:spTree>
    <p:extLst>
      <p:ext uri="{BB962C8B-B14F-4D97-AF65-F5344CB8AC3E}">
        <p14:creationId xmlns:p14="http://schemas.microsoft.com/office/powerpoint/2010/main" val="16557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36513"/>
            <a:ext cx="8461375" cy="692150"/>
          </a:xfrm>
        </p:spPr>
        <p:txBody>
          <a:bodyPr/>
          <a:lstStyle/>
          <a:p>
            <a:pPr algn="ctr" eaLnBrk="1" hangingPunct="1"/>
            <a:r>
              <a:rPr lang="en-US" dirty="0" smtClean="0"/>
              <a:t>Acts 16:13-15  – Lydia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Who did the Christians seek out? (13)</a:t>
            </a:r>
          </a:p>
          <a:p>
            <a:pPr lvl="1" eaLnBrk="1" hangingPunct="1">
              <a:buFont typeface="Arial" pitchFamily="34" charset="0"/>
              <a:buChar char="•"/>
              <a:defRPr/>
            </a:pPr>
            <a:r>
              <a:rPr lang="en-US" sz="2600" dirty="0" smtClean="0">
                <a:ea typeface="Gulim" pitchFamily="34" charset="-127"/>
              </a:rPr>
              <a:t>Did there seem to be any Jewish men?</a:t>
            </a:r>
          </a:p>
          <a:p>
            <a:pPr lvl="1" eaLnBrk="1" hangingPunct="1">
              <a:buFont typeface="Arial" pitchFamily="34" charset="0"/>
              <a:buChar char="•"/>
              <a:defRPr/>
            </a:pPr>
            <a:r>
              <a:rPr lang="en-US" sz="2600" dirty="0" smtClean="0">
                <a:ea typeface="Gulim" pitchFamily="34" charset="-127"/>
              </a:rPr>
              <a:t>Was there a synagogue?</a:t>
            </a:r>
          </a:p>
          <a:p>
            <a:pPr lvl="1" eaLnBrk="1" hangingPunct="1">
              <a:buFont typeface="Arial" pitchFamily="34" charset="0"/>
              <a:buChar char="•"/>
              <a:defRPr/>
            </a:pPr>
            <a:r>
              <a:rPr lang="en-US" sz="2600" dirty="0" smtClean="0">
                <a:ea typeface="Gulim" pitchFamily="34" charset="-127"/>
              </a:rPr>
              <a:t>Could this be an advantage?</a:t>
            </a:r>
          </a:p>
          <a:p>
            <a:pPr eaLnBrk="1" hangingPunct="1">
              <a:buFont typeface="Arial" pitchFamily="34" charset="0"/>
              <a:buChar char="•"/>
              <a:defRPr/>
            </a:pPr>
            <a:r>
              <a:rPr lang="en-US" sz="2800" dirty="0" smtClean="0">
                <a:ea typeface="Gulim" pitchFamily="34" charset="-127"/>
              </a:rPr>
              <a:t>What seems unique about Lydia?</a:t>
            </a:r>
            <a:r>
              <a:rPr lang="en-US" sz="3600" dirty="0" smtClean="0">
                <a:ea typeface="Gulim" pitchFamily="34" charset="-127"/>
              </a:rPr>
              <a:t> </a:t>
            </a:r>
            <a:r>
              <a:rPr lang="en-US" sz="2800" dirty="0" smtClean="0">
                <a:ea typeface="Gulim" pitchFamily="34" charset="-127"/>
              </a:rPr>
              <a:t>(14)</a:t>
            </a:r>
          </a:p>
          <a:p>
            <a:pPr lvl="1" eaLnBrk="1" hangingPunct="1">
              <a:buFont typeface="Arial" pitchFamily="34" charset="0"/>
              <a:buChar char="•"/>
              <a:defRPr/>
            </a:pPr>
            <a:r>
              <a:rPr lang="en-US" sz="2600" dirty="0" smtClean="0">
                <a:ea typeface="Gulim" pitchFamily="34" charset="-127"/>
              </a:rPr>
              <a:t>How does the Lord open hearts (Jn. 6:44)</a:t>
            </a:r>
          </a:p>
          <a:p>
            <a:pPr eaLnBrk="1" hangingPunct="1">
              <a:buFont typeface="Arial" pitchFamily="34" charset="0"/>
              <a:buChar char="•"/>
              <a:defRPr/>
            </a:pPr>
            <a:r>
              <a:rPr lang="en-US" sz="2800" dirty="0" smtClean="0">
                <a:ea typeface="Gulim" pitchFamily="34" charset="-127"/>
              </a:rPr>
              <a:t>What does Luke assume we know? (15) </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Is it NI that her household contained infants?</a:t>
            </a:r>
          </a:p>
          <a:p>
            <a:pPr eaLnBrk="1" hangingPunct="1">
              <a:buFont typeface="Arial" pitchFamily="34" charset="0"/>
              <a:buChar char="•"/>
              <a:defRPr/>
            </a:pPr>
            <a:r>
              <a:rPr lang="en-US" sz="2800" dirty="0" smtClean="0">
                <a:ea typeface="Gulim" pitchFamily="34" charset="-127"/>
              </a:rPr>
              <a:t>What did she constraint Paul to do? (15)</a:t>
            </a:r>
          </a:p>
        </p:txBody>
      </p:sp>
    </p:spTree>
    <p:extLst>
      <p:ext uri="{BB962C8B-B14F-4D97-AF65-F5344CB8AC3E}">
        <p14:creationId xmlns:p14="http://schemas.microsoft.com/office/powerpoint/2010/main" val="1436546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27:27-44  Shipwreck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How did they tell land was near? (27-28)</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Why was this so fearful? (29) </a:t>
            </a:r>
          </a:p>
          <a:p>
            <a:pPr lvl="1" eaLnBrk="1" hangingPunct="1">
              <a:buFont typeface="Arial" pitchFamily="34" charset="0"/>
              <a:buChar char="•"/>
              <a:defRPr/>
            </a:pPr>
            <a:r>
              <a:rPr lang="en-US" sz="2600" dirty="0" smtClean="0">
                <a:ea typeface="Gulim" pitchFamily="34" charset="-127"/>
              </a:rPr>
              <a:t>What was Paul’s warning to them? (31)</a:t>
            </a:r>
          </a:p>
          <a:p>
            <a:pPr lvl="2" eaLnBrk="1" hangingPunct="1">
              <a:buFont typeface="Arial" pitchFamily="34" charset="0"/>
              <a:buChar char="•"/>
              <a:defRPr/>
            </a:pPr>
            <a:r>
              <a:rPr lang="en-US" sz="2600" dirty="0" smtClean="0">
                <a:ea typeface="Gulim" pitchFamily="34" charset="-127"/>
              </a:rPr>
              <a:t>Did the soldiers believe Paul? (32)</a:t>
            </a:r>
          </a:p>
          <a:p>
            <a:pPr lvl="1" eaLnBrk="1" hangingPunct="1">
              <a:buFont typeface="Arial" pitchFamily="34" charset="0"/>
              <a:buChar char="•"/>
              <a:defRPr/>
            </a:pPr>
            <a:r>
              <a:rPr lang="en-US" sz="2600" dirty="0" smtClean="0">
                <a:ea typeface="Gulim" pitchFamily="34" charset="-127"/>
              </a:rPr>
              <a:t>What did Paul tell them to do? (33-34)</a:t>
            </a:r>
          </a:p>
          <a:p>
            <a:pPr lvl="2" eaLnBrk="1" hangingPunct="1">
              <a:buFont typeface="Arial" pitchFamily="34" charset="0"/>
              <a:buChar char="•"/>
              <a:defRPr/>
            </a:pPr>
            <a:r>
              <a:rPr lang="en-US" sz="2600" dirty="0" smtClean="0">
                <a:ea typeface="Gulim" pitchFamily="34" charset="-127"/>
              </a:rPr>
              <a:t>What did Paul do first? (35)</a:t>
            </a:r>
          </a:p>
          <a:p>
            <a:pPr lvl="2" eaLnBrk="1" hangingPunct="1">
              <a:buFont typeface="Arial" pitchFamily="34" charset="0"/>
              <a:buChar char="•"/>
              <a:defRPr/>
            </a:pPr>
            <a:r>
              <a:rPr lang="en-US" sz="2600" dirty="0" smtClean="0">
                <a:ea typeface="Gulim" pitchFamily="34" charset="-127"/>
              </a:rPr>
              <a:t>Did they have confidence in Paul? (36)</a:t>
            </a:r>
          </a:p>
          <a:p>
            <a:pPr eaLnBrk="1" hangingPunct="1">
              <a:buFont typeface="Arial" pitchFamily="34" charset="0"/>
              <a:buChar char="•"/>
              <a:defRPr/>
            </a:pPr>
            <a:r>
              <a:rPr lang="en-US" sz="2800" dirty="0" smtClean="0">
                <a:ea typeface="Gulim" pitchFamily="34" charset="-127"/>
              </a:rPr>
              <a:t>What was their plan now? (39-40)</a:t>
            </a:r>
          </a:p>
          <a:p>
            <a:pPr lvl="1" eaLnBrk="1" hangingPunct="1">
              <a:buFont typeface="Arial" pitchFamily="34" charset="0"/>
              <a:buChar char="•"/>
              <a:defRPr/>
            </a:pPr>
            <a:r>
              <a:rPr lang="en-US" sz="2600" dirty="0" smtClean="0">
                <a:ea typeface="Gulim" pitchFamily="34" charset="-127"/>
              </a:rPr>
              <a:t>What thwarted this plan? (41)</a:t>
            </a:r>
          </a:p>
          <a:p>
            <a:pPr lvl="1" eaLnBrk="1" hangingPunct="1">
              <a:buFont typeface="Arial" pitchFamily="34" charset="0"/>
              <a:buChar char="•"/>
              <a:defRPr/>
            </a:pPr>
            <a:r>
              <a:rPr lang="en-US" sz="2600" dirty="0" smtClean="0">
                <a:ea typeface="Gulim" pitchFamily="34" charset="-127"/>
              </a:rPr>
              <a:t>What were the soldiers considering (42)</a:t>
            </a:r>
          </a:p>
          <a:p>
            <a:pPr lvl="1" eaLnBrk="1" hangingPunct="1">
              <a:buFont typeface="Arial" pitchFamily="34" charset="0"/>
              <a:buChar char="•"/>
              <a:defRPr/>
            </a:pPr>
            <a:r>
              <a:rPr lang="en-US" sz="2600" dirty="0" smtClean="0">
                <a:ea typeface="Gulim" pitchFamily="34" charset="-127"/>
              </a:rPr>
              <a:t>Why did the centurion prevent this? (43)</a:t>
            </a:r>
          </a:p>
          <a:p>
            <a:pPr lvl="1" eaLnBrk="1" hangingPunct="1">
              <a:buFont typeface="Arial" pitchFamily="34" charset="0"/>
              <a:buChar char="•"/>
              <a:defRPr/>
            </a:pPr>
            <a:r>
              <a:rPr lang="en-US" sz="2600" dirty="0" smtClean="0">
                <a:ea typeface="Gulim" pitchFamily="34" charset="-127"/>
              </a:rPr>
              <a:t>How did they save themselves?</a:t>
            </a:r>
          </a:p>
        </p:txBody>
      </p:sp>
    </p:spTree>
    <p:extLst>
      <p:ext uri="{BB962C8B-B14F-4D97-AF65-F5344CB8AC3E}">
        <p14:creationId xmlns:p14="http://schemas.microsoft.com/office/powerpoint/2010/main" val="28454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45153"/>
            <a:ext cx="8153400" cy="3293209"/>
          </a:xfrm>
          <a:prstGeom prst="rect">
            <a:avLst/>
          </a:prstGeom>
        </p:spPr>
        <p:txBody>
          <a:bodyPr wrap="square">
            <a:spAutoFit/>
          </a:bodyPr>
          <a:lstStyle/>
          <a:p>
            <a:pPr algn="ctr"/>
            <a:r>
              <a:rPr lang="en-US" altLang="en-US" sz="6000" b="1" kern="0" dirty="0">
                <a:solidFill>
                  <a:srgbClr val="FFFFFF"/>
                </a:solidFill>
                <a:effectLst>
                  <a:outerShdw blurRad="38100" dist="38100" dir="2700000" algn="tl">
                    <a:srgbClr val="000000"/>
                  </a:outerShdw>
                </a:effectLst>
                <a:ea typeface="Gulim" pitchFamily="34" charset="-127"/>
                <a:cs typeface="+mj-cs"/>
              </a:rPr>
              <a:t>The Acts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6000" b="1" kern="0" dirty="0">
                <a:solidFill>
                  <a:srgbClr val="FFFFFF"/>
                </a:solidFill>
                <a:effectLst>
                  <a:outerShdw blurRad="38100" dist="38100" dir="2700000" algn="tl">
                    <a:srgbClr val="000000"/>
                  </a:outerShdw>
                </a:effectLst>
                <a:ea typeface="Gulim" pitchFamily="34" charset="-127"/>
                <a:cs typeface="+mj-cs"/>
              </a:rPr>
              <a:t>of </a:t>
            </a:r>
            <a:r>
              <a:rPr lang="en-US" altLang="en-US" sz="6000" b="1" kern="0" dirty="0" smtClean="0">
                <a:solidFill>
                  <a:srgbClr val="FFFFFF"/>
                </a:solidFill>
                <a:effectLst>
                  <a:outerShdw blurRad="38100" dist="38100" dir="2700000" algn="tl">
                    <a:srgbClr val="000000"/>
                  </a:outerShdw>
                </a:effectLst>
                <a:ea typeface="Gulim" pitchFamily="34" charset="-127"/>
                <a:cs typeface="+mj-cs"/>
              </a:rPr>
              <a:t>the Apostles</a:t>
            </a:r>
            <a:r>
              <a:rPr lang="en-US" altLang="en-US" sz="6000" b="1" kern="0" dirty="0">
                <a:solidFill>
                  <a:srgbClr val="FFFFFF"/>
                </a:solidFill>
                <a:effectLst>
                  <a:outerShdw blurRad="38100" dist="38100" dir="2700000" algn="tl">
                    <a:srgbClr val="000000"/>
                  </a:outerShdw>
                </a:effectLst>
                <a:ea typeface="Gulim" pitchFamily="34" charset="-127"/>
                <a:cs typeface="+mj-cs"/>
              </a:rPr>
              <a:t/>
            </a:r>
            <a:br>
              <a:rPr lang="en-US" altLang="en-US" sz="6000" b="1" kern="0" dirty="0">
                <a:solidFill>
                  <a:srgbClr val="FFFFFF"/>
                </a:solidFill>
                <a:effectLst>
                  <a:outerShdw blurRad="38100" dist="38100" dir="2700000" algn="tl">
                    <a:srgbClr val="000000"/>
                  </a:outerShdw>
                </a:effectLst>
                <a:ea typeface="Gulim" pitchFamily="34" charset="-127"/>
                <a:cs typeface="+mj-cs"/>
              </a:rPr>
            </a:br>
            <a:r>
              <a:rPr lang="en-US" altLang="en-US" sz="4400" b="1" kern="0" dirty="0">
                <a:solidFill>
                  <a:srgbClr val="FFFFFF"/>
                </a:solidFill>
                <a:effectLst>
                  <a:outerShdw blurRad="38100" dist="38100" dir="2700000" algn="tl">
                    <a:srgbClr val="000000"/>
                  </a:outerShdw>
                </a:effectLst>
                <a:ea typeface="Gulim" pitchFamily="34" charset="-127"/>
                <a:cs typeface="+mj-cs"/>
              </a:rPr>
              <a:t>Chapter </a:t>
            </a:r>
            <a:r>
              <a:rPr lang="en-US" altLang="en-US" sz="4400" b="1" kern="0" dirty="0" smtClean="0">
                <a:solidFill>
                  <a:srgbClr val="FFFFFF"/>
                </a:solidFill>
                <a:effectLst>
                  <a:outerShdw blurRad="38100" dist="38100" dir="2700000" algn="tl">
                    <a:srgbClr val="000000"/>
                  </a:outerShdw>
                </a:effectLst>
                <a:ea typeface="Gulim" pitchFamily="34" charset="-127"/>
                <a:cs typeface="+mj-cs"/>
              </a:rPr>
              <a:t>28</a:t>
            </a:r>
          </a:p>
          <a:p>
            <a:pPr algn="ctr"/>
            <a:endParaRPr lang="en-US" altLang="en-US" sz="4400" b="1" kern="0" dirty="0" smtClean="0">
              <a:solidFill>
                <a:srgbClr val="FFFFFF"/>
              </a:solidFill>
              <a:effectLst>
                <a:outerShdw blurRad="38100" dist="38100" dir="2700000" algn="tl">
                  <a:srgbClr val="000000"/>
                </a:outerShdw>
              </a:effectLst>
              <a:ea typeface="Gulim" pitchFamily="34" charset="-127"/>
              <a:cs typeface="+mj-cs"/>
            </a:endParaRPr>
          </a:p>
        </p:txBody>
      </p:sp>
    </p:spTree>
    <p:extLst>
      <p:ext uri="{BB962C8B-B14F-4D97-AF65-F5344CB8AC3E}">
        <p14:creationId xmlns:p14="http://schemas.microsoft.com/office/powerpoint/2010/main" val="12531972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28:1-11  No Common Kindness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Where were they? (1)</a:t>
            </a:r>
          </a:p>
          <a:p>
            <a:pPr eaLnBrk="1" hangingPunct="1">
              <a:buFont typeface="Arial" pitchFamily="34" charset="0"/>
              <a:buChar char="•"/>
              <a:defRPr/>
            </a:pPr>
            <a:r>
              <a:rPr lang="en-US" sz="2800" dirty="0" smtClean="0">
                <a:ea typeface="Gulim" pitchFamily="34" charset="-127"/>
              </a:rPr>
              <a:t>How were they received? (2)</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happened to Paul? (3-5)</a:t>
            </a:r>
          </a:p>
          <a:p>
            <a:pPr lvl="2" eaLnBrk="1" hangingPunct="1">
              <a:buFont typeface="Arial" pitchFamily="34" charset="0"/>
              <a:buChar char="•"/>
              <a:defRPr/>
            </a:pPr>
            <a:r>
              <a:rPr lang="en-US" sz="2400" dirty="0" smtClean="0">
                <a:ea typeface="Gulim" pitchFamily="34" charset="-127"/>
              </a:rPr>
              <a:t>What did this fulfill?</a:t>
            </a:r>
          </a:p>
          <a:p>
            <a:pPr lvl="2" eaLnBrk="1" hangingPunct="1">
              <a:buFont typeface="Arial" pitchFamily="34" charset="0"/>
              <a:buChar char="•"/>
              <a:defRPr/>
            </a:pPr>
            <a:r>
              <a:rPr lang="en-US" sz="2400" dirty="0" smtClean="0">
                <a:ea typeface="Gulim" pitchFamily="34" charset="-127"/>
              </a:rPr>
              <a:t>How did they regard Paul now? (6)</a:t>
            </a:r>
            <a:r>
              <a:rPr lang="en-US" sz="26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a:t>
            </a:r>
            <a:r>
              <a:rPr lang="en-US" sz="2600" dirty="0">
                <a:ea typeface="Gulim" pitchFamily="34" charset="-127"/>
              </a:rPr>
              <a:t>m</a:t>
            </a:r>
            <a:r>
              <a:rPr lang="en-US" sz="2600" dirty="0" smtClean="0">
                <a:ea typeface="Gulim" pitchFamily="34" charset="-127"/>
              </a:rPr>
              <a:t>iracles did Paul perform? (7-9)</a:t>
            </a:r>
          </a:p>
          <a:p>
            <a:pPr lvl="1" eaLnBrk="1" hangingPunct="1">
              <a:buFont typeface="Arial" pitchFamily="34" charset="0"/>
              <a:buChar char="•"/>
              <a:defRPr/>
            </a:pPr>
            <a:r>
              <a:rPr lang="en-US" sz="2600" dirty="0" smtClean="0">
                <a:ea typeface="Gulim" pitchFamily="34" charset="-127"/>
              </a:rPr>
              <a:t>Why would this be necessary?</a:t>
            </a:r>
          </a:p>
          <a:p>
            <a:pPr lvl="1" eaLnBrk="1" hangingPunct="1">
              <a:buFont typeface="Arial" pitchFamily="34" charset="0"/>
              <a:buChar char="•"/>
              <a:defRPr/>
            </a:pPr>
            <a:r>
              <a:rPr lang="en-US" sz="2600" dirty="0" smtClean="0">
                <a:ea typeface="Gulim" pitchFamily="34" charset="-127"/>
              </a:rPr>
              <a:t>How long were they there? (11)</a:t>
            </a:r>
          </a:p>
        </p:txBody>
      </p:sp>
    </p:spTree>
    <p:extLst>
      <p:ext uri="{BB962C8B-B14F-4D97-AF65-F5344CB8AC3E}">
        <p14:creationId xmlns:p14="http://schemas.microsoft.com/office/powerpoint/2010/main" val="151408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28:13-22  On to Rome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At what city did they end voyage? (13)</a:t>
            </a:r>
            <a:endParaRPr lang="en-US" sz="2600" dirty="0" smtClean="0">
              <a:ea typeface="Gulim" pitchFamily="34" charset="-127"/>
            </a:endParaRPr>
          </a:p>
          <a:p>
            <a:pPr lvl="1" eaLnBrk="1" hangingPunct="1">
              <a:buFont typeface="Arial" pitchFamily="34" charset="0"/>
              <a:buChar char="•"/>
              <a:defRPr/>
            </a:pPr>
            <a:r>
              <a:rPr lang="en-US" sz="2600" dirty="0" smtClean="0">
                <a:ea typeface="Gulim" pitchFamily="34" charset="-127"/>
              </a:rPr>
              <a:t>Who did they find there? (14)</a:t>
            </a:r>
          </a:p>
          <a:p>
            <a:pPr lvl="1" eaLnBrk="1" hangingPunct="1">
              <a:buFont typeface="Arial" pitchFamily="34" charset="0"/>
              <a:buChar char="•"/>
              <a:defRPr/>
            </a:pPr>
            <a:r>
              <a:rPr lang="en-US" sz="2600" dirty="0" smtClean="0">
                <a:ea typeface="Gulim" pitchFamily="34" charset="-127"/>
              </a:rPr>
              <a:t>How long did they stay? (14)</a:t>
            </a:r>
          </a:p>
          <a:p>
            <a:pPr lvl="1" eaLnBrk="1" hangingPunct="1">
              <a:buFont typeface="Arial" pitchFamily="34" charset="0"/>
              <a:buChar char="•"/>
              <a:defRPr/>
            </a:pPr>
            <a:r>
              <a:rPr lang="en-US" sz="2600" dirty="0" smtClean="0">
                <a:ea typeface="Gulim" pitchFamily="34" charset="-127"/>
              </a:rPr>
              <a:t>Where did they go from there? (14)</a:t>
            </a:r>
          </a:p>
          <a:p>
            <a:pPr lvl="1" eaLnBrk="1" hangingPunct="1">
              <a:buFont typeface="Arial" pitchFamily="34" charset="0"/>
              <a:buChar char="•"/>
              <a:defRPr/>
            </a:pPr>
            <a:r>
              <a:rPr lang="en-US" sz="2600" dirty="0" smtClean="0">
                <a:ea typeface="Gulim" pitchFamily="34" charset="-127"/>
              </a:rPr>
              <a:t>Does it appear Paul had special privileges?</a:t>
            </a:r>
          </a:p>
          <a:p>
            <a:pPr lvl="1" eaLnBrk="1" hangingPunct="1">
              <a:buFont typeface="Arial" pitchFamily="34" charset="0"/>
              <a:buChar char="•"/>
              <a:defRPr/>
            </a:pPr>
            <a:r>
              <a:rPr lang="en-US" sz="2600" dirty="0" smtClean="0">
                <a:ea typeface="Gulim" pitchFamily="34" charset="-127"/>
              </a:rPr>
              <a:t>What encouraged Paul? (15)</a:t>
            </a:r>
          </a:p>
          <a:p>
            <a:pPr eaLnBrk="1" hangingPunct="1">
              <a:buFont typeface="Arial" pitchFamily="34" charset="0"/>
              <a:buChar char="•"/>
              <a:defRPr/>
            </a:pPr>
            <a:r>
              <a:rPr lang="en-US" sz="2800" dirty="0" smtClean="0">
                <a:ea typeface="Gulim" pitchFamily="34" charset="-127"/>
              </a:rPr>
              <a:t>What privilege was Paul given? (16)</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What was Paul able to do? (17)</a:t>
            </a:r>
          </a:p>
          <a:p>
            <a:pPr lvl="1" eaLnBrk="1" hangingPunct="1">
              <a:buFont typeface="Arial" pitchFamily="34" charset="0"/>
              <a:buChar char="•"/>
              <a:defRPr/>
            </a:pPr>
            <a:r>
              <a:rPr lang="en-US" sz="2600" dirty="0" smtClean="0">
                <a:ea typeface="Gulim" pitchFamily="34" charset="-127"/>
              </a:rPr>
              <a:t>What did Paul tell them? (17-20)</a:t>
            </a:r>
          </a:p>
          <a:p>
            <a:pPr lvl="1" eaLnBrk="1" hangingPunct="1">
              <a:buFont typeface="Arial" pitchFamily="34" charset="0"/>
              <a:buChar char="•"/>
              <a:defRPr/>
            </a:pPr>
            <a:r>
              <a:rPr lang="en-US" sz="2600" dirty="0" smtClean="0">
                <a:ea typeface="Gulim" pitchFamily="34" charset="-127"/>
              </a:rPr>
              <a:t>What was their response? (21)</a:t>
            </a:r>
          </a:p>
          <a:p>
            <a:pPr lvl="1" eaLnBrk="1" hangingPunct="1">
              <a:buFont typeface="Arial" pitchFamily="34" charset="0"/>
              <a:buChar char="•"/>
              <a:defRPr/>
            </a:pPr>
            <a:r>
              <a:rPr lang="en-US" sz="2600" dirty="0" smtClean="0">
                <a:ea typeface="Gulim" pitchFamily="34" charset="-127"/>
              </a:rPr>
              <a:t>What did the Jews ask of Paul? (22)</a:t>
            </a:r>
          </a:p>
        </p:txBody>
      </p:sp>
    </p:spTree>
    <p:extLst>
      <p:ext uri="{BB962C8B-B14F-4D97-AF65-F5344CB8AC3E}">
        <p14:creationId xmlns:p14="http://schemas.microsoft.com/office/powerpoint/2010/main" val="165071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46050"/>
            <a:ext cx="9144000" cy="692150"/>
          </a:xfrm>
        </p:spPr>
        <p:txBody>
          <a:bodyPr/>
          <a:lstStyle/>
          <a:p>
            <a:pPr algn="ctr" eaLnBrk="1" hangingPunct="1"/>
            <a:r>
              <a:rPr lang="en-US" sz="2800" dirty="0" smtClean="0"/>
              <a:t>Acts 28:23-31  Preaching at Rome </a:t>
            </a:r>
            <a:endParaRPr lang="en-US" sz="3600" dirty="0" smtClean="0"/>
          </a:p>
        </p:txBody>
      </p:sp>
      <p:sp>
        <p:nvSpPr>
          <p:cNvPr id="7171" name="Rectangle 3"/>
          <p:cNvSpPr>
            <a:spLocks noGrp="1" noChangeArrowheads="1"/>
          </p:cNvSpPr>
          <p:nvPr>
            <p:ph idx="1"/>
          </p:nvPr>
        </p:nvSpPr>
        <p:spPr>
          <a:xfrm>
            <a:off x="103188" y="812800"/>
            <a:ext cx="8964612" cy="4521200"/>
          </a:xfrm>
        </p:spPr>
        <p:txBody>
          <a:bodyPr/>
          <a:lstStyle/>
          <a:p>
            <a:pPr eaLnBrk="1" hangingPunct="1">
              <a:buFont typeface="Arial" pitchFamily="34" charset="0"/>
              <a:buChar char="•"/>
              <a:defRPr/>
            </a:pPr>
            <a:r>
              <a:rPr lang="en-US" sz="2800" dirty="0" smtClean="0">
                <a:ea typeface="Gulim" pitchFamily="34" charset="-127"/>
              </a:rPr>
              <a:t>What did Paul expound to them? (23)</a:t>
            </a:r>
          </a:p>
          <a:p>
            <a:pPr lvl="1" eaLnBrk="1" hangingPunct="1">
              <a:buFont typeface="Arial" pitchFamily="34" charset="0"/>
              <a:buChar char="•"/>
              <a:defRPr/>
            </a:pPr>
            <a:r>
              <a:rPr lang="en-US" sz="2600" dirty="0" smtClean="0">
                <a:ea typeface="Gulim" pitchFamily="34" charset="-127"/>
              </a:rPr>
              <a:t>Kingdom of God</a:t>
            </a:r>
          </a:p>
          <a:p>
            <a:pPr lvl="1" eaLnBrk="1" hangingPunct="1">
              <a:buFont typeface="Arial" pitchFamily="34" charset="0"/>
              <a:buChar char="•"/>
              <a:defRPr/>
            </a:pPr>
            <a:r>
              <a:rPr lang="en-US" sz="2600" dirty="0" smtClean="0">
                <a:ea typeface="Gulim" pitchFamily="34" charset="-127"/>
              </a:rPr>
              <a:t>Jesus</a:t>
            </a:r>
          </a:p>
          <a:p>
            <a:pPr lvl="1" eaLnBrk="1" hangingPunct="1">
              <a:buFont typeface="Arial" pitchFamily="34" charset="0"/>
              <a:buChar char="•"/>
              <a:defRPr/>
            </a:pPr>
            <a:r>
              <a:rPr lang="en-US" sz="2600" dirty="0" smtClean="0">
                <a:ea typeface="Gulim" pitchFamily="34" charset="-127"/>
              </a:rPr>
              <a:t>From the law of Moses and the Prophets</a:t>
            </a:r>
          </a:p>
          <a:p>
            <a:pPr eaLnBrk="1" hangingPunct="1">
              <a:buFont typeface="Arial" pitchFamily="34" charset="0"/>
              <a:buChar char="•"/>
              <a:defRPr/>
            </a:pPr>
            <a:r>
              <a:rPr lang="en-US" sz="2800" dirty="0" smtClean="0">
                <a:ea typeface="Gulim" pitchFamily="34" charset="-127"/>
              </a:rPr>
              <a:t>What was the response of the Jews? (24)</a:t>
            </a:r>
            <a:r>
              <a:rPr lang="en-US" sz="2400" dirty="0" smtClean="0">
                <a:ea typeface="Gulim" pitchFamily="34" charset="-127"/>
              </a:rPr>
              <a:t>   </a:t>
            </a:r>
          </a:p>
          <a:p>
            <a:pPr lvl="1" eaLnBrk="1" hangingPunct="1">
              <a:buFont typeface="Arial" pitchFamily="34" charset="0"/>
              <a:buChar char="•"/>
              <a:defRPr/>
            </a:pPr>
            <a:r>
              <a:rPr lang="en-US" sz="2600" dirty="0" smtClean="0">
                <a:ea typeface="Gulim" pitchFamily="34" charset="-127"/>
              </a:rPr>
              <a:t>Who did Paul quote? (25-27)</a:t>
            </a:r>
          </a:p>
          <a:p>
            <a:pPr lvl="2" eaLnBrk="1" hangingPunct="1">
              <a:buFont typeface="Arial" pitchFamily="34" charset="0"/>
              <a:buChar char="•"/>
              <a:defRPr/>
            </a:pPr>
            <a:r>
              <a:rPr lang="en-US" sz="2600" dirty="0" smtClean="0">
                <a:ea typeface="Gulim" pitchFamily="34" charset="-127"/>
              </a:rPr>
              <a:t>Isiah 6:9-10    </a:t>
            </a:r>
          </a:p>
          <a:p>
            <a:pPr lvl="1" eaLnBrk="1" hangingPunct="1">
              <a:buFont typeface="Arial" pitchFamily="34" charset="0"/>
              <a:buChar char="•"/>
              <a:defRPr/>
            </a:pPr>
            <a:r>
              <a:rPr lang="en-US" sz="2600" dirty="0" smtClean="0">
                <a:ea typeface="Gulim" pitchFamily="34" charset="-127"/>
              </a:rPr>
              <a:t>What else did Paul tell them? (28)</a:t>
            </a:r>
          </a:p>
          <a:p>
            <a:pPr lvl="1" eaLnBrk="1" hangingPunct="1">
              <a:buFont typeface="Arial" pitchFamily="34" charset="0"/>
              <a:buChar char="•"/>
              <a:defRPr/>
            </a:pPr>
            <a:r>
              <a:rPr lang="en-US" sz="2600" dirty="0" smtClean="0">
                <a:ea typeface="Gulim" pitchFamily="34" charset="-127"/>
              </a:rPr>
              <a:t>Were the Jews united? (29)</a:t>
            </a:r>
          </a:p>
          <a:p>
            <a:pPr eaLnBrk="1" hangingPunct="1">
              <a:buFont typeface="Arial" pitchFamily="34" charset="0"/>
              <a:buChar char="•"/>
              <a:defRPr/>
            </a:pPr>
            <a:r>
              <a:rPr lang="en-US" sz="2800" dirty="0" smtClean="0">
                <a:ea typeface="Gulim" pitchFamily="34" charset="-127"/>
              </a:rPr>
              <a:t>How long was Paul at Rome? (30)</a:t>
            </a:r>
          </a:p>
          <a:p>
            <a:pPr lvl="1" eaLnBrk="1" hangingPunct="1">
              <a:buFont typeface="Arial" pitchFamily="34" charset="0"/>
              <a:buChar char="•"/>
              <a:defRPr/>
            </a:pPr>
            <a:r>
              <a:rPr lang="en-US" sz="2600" dirty="0" smtClean="0">
                <a:ea typeface="Gulim" pitchFamily="34" charset="-127"/>
              </a:rPr>
              <a:t>Was he at all hindered in preaching? (31)</a:t>
            </a:r>
          </a:p>
        </p:txBody>
      </p:sp>
    </p:spTree>
    <p:extLst>
      <p:ext uri="{BB962C8B-B14F-4D97-AF65-F5344CB8AC3E}">
        <p14:creationId xmlns:p14="http://schemas.microsoft.com/office/powerpoint/2010/main" val="396074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nbin">
  <a:themeElements>
    <a:clrScheme name="sinbin 1">
      <a:dk1>
        <a:srgbClr val="000000"/>
      </a:dk1>
      <a:lt1>
        <a:srgbClr val="FFFFFF"/>
      </a:lt1>
      <a:dk2>
        <a:srgbClr val="FFFFFF"/>
      </a:dk2>
      <a:lt2>
        <a:srgbClr val="C0C0C0"/>
      </a:lt2>
      <a:accent1>
        <a:srgbClr val="0099FF"/>
      </a:accent1>
      <a:accent2>
        <a:srgbClr val="0068AE"/>
      </a:accent2>
      <a:accent3>
        <a:srgbClr val="FFFFFF"/>
      </a:accent3>
      <a:accent4>
        <a:srgbClr val="000000"/>
      </a:accent4>
      <a:accent5>
        <a:srgbClr val="AACAFF"/>
      </a:accent5>
      <a:accent6>
        <a:srgbClr val="005E9D"/>
      </a:accent6>
      <a:hlink>
        <a:srgbClr val="0099FF"/>
      </a:hlink>
      <a:folHlink>
        <a:srgbClr val="878FA5"/>
      </a:folHlink>
    </a:clrScheme>
    <a:fontScheme name="sinbin">
      <a:majorFont>
        <a:latin typeface="Verdana"/>
        <a:ea typeface="HY견고딕"/>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noFill/>
          <a:prstDash val="solid"/>
          <a:round/>
          <a:headEnd type="none" w="med" len="med"/>
          <a:tailEnd type="none" w="med" len="med"/>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noFill/>
          <a:prstDash val="solid"/>
          <a:round/>
          <a:headEnd type="none" w="med" len="med"/>
          <a:tailEnd type="none" w="med" len="med"/>
        </a:ln>
        <a:effectLst/>
        <a:scene3d>
          <a:camera prst="legacyObliqueBottomRight"/>
          <a:lightRig rig="legacyNormal3" dir="b"/>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inbin 1">
        <a:dk1>
          <a:srgbClr val="000000"/>
        </a:dk1>
        <a:lt1>
          <a:srgbClr val="FFFFFF"/>
        </a:lt1>
        <a:dk2>
          <a:srgbClr val="FFFFFF"/>
        </a:dk2>
        <a:lt2>
          <a:srgbClr val="C0C0C0"/>
        </a:lt2>
        <a:accent1>
          <a:srgbClr val="0099FF"/>
        </a:accent1>
        <a:accent2>
          <a:srgbClr val="0068AE"/>
        </a:accent2>
        <a:accent3>
          <a:srgbClr val="FFFFFF"/>
        </a:accent3>
        <a:accent4>
          <a:srgbClr val="000000"/>
        </a:accent4>
        <a:accent5>
          <a:srgbClr val="AACAFF"/>
        </a:accent5>
        <a:accent6>
          <a:srgbClr val="005E9D"/>
        </a:accent6>
        <a:hlink>
          <a:srgbClr val="0099FF"/>
        </a:hlink>
        <a:folHlink>
          <a:srgbClr val="878FA5"/>
        </a:folHlink>
      </a:clrScheme>
      <a:clrMap bg1="lt1" tx1="dk1" bg2="lt2" tx2="dk2" accent1="accent1" accent2="accent2" accent3="accent3" accent4="accent4" accent5="accent5" accent6="accent6" hlink="hlink" folHlink="folHlink"/>
    </a:extraClrScheme>
    <a:extraClrScheme>
      <a:clrScheme name="sinbin 2">
        <a:dk1>
          <a:srgbClr val="000000"/>
        </a:dk1>
        <a:lt1>
          <a:srgbClr val="FFFFFF"/>
        </a:lt1>
        <a:dk2>
          <a:srgbClr val="FFFFFF"/>
        </a:dk2>
        <a:lt2>
          <a:srgbClr val="C0C0C0"/>
        </a:lt2>
        <a:accent1>
          <a:srgbClr val="91ACC7"/>
        </a:accent1>
        <a:accent2>
          <a:srgbClr val="253C53"/>
        </a:accent2>
        <a:accent3>
          <a:srgbClr val="FFFFFF"/>
        </a:accent3>
        <a:accent4>
          <a:srgbClr val="000000"/>
        </a:accent4>
        <a:accent5>
          <a:srgbClr val="C7D2E0"/>
        </a:accent5>
        <a:accent6>
          <a:srgbClr val="20354A"/>
        </a:accent6>
        <a:hlink>
          <a:srgbClr val="BACBD8"/>
        </a:hlink>
        <a:folHlink>
          <a:srgbClr val="878FA5"/>
        </a:folHlink>
      </a:clrScheme>
      <a:clrMap bg1="lt1" tx1="dk1" bg2="lt2" tx2="dk2" accent1="accent1" accent2="accent2" accent3="accent3" accent4="accent4" accent5="accent5" accent6="accent6" hlink="hlink" folHlink="folHlink"/>
    </a:extraClrScheme>
    <a:extraClrScheme>
      <a:clrScheme name="sinbin 3">
        <a:dk1>
          <a:srgbClr val="000000"/>
        </a:dk1>
        <a:lt1>
          <a:srgbClr val="FFFFFF"/>
        </a:lt1>
        <a:dk2>
          <a:srgbClr val="FFFFFF"/>
        </a:dk2>
        <a:lt2>
          <a:srgbClr val="C0C0C0"/>
        </a:lt2>
        <a:accent1>
          <a:srgbClr val="A28DED"/>
        </a:accent1>
        <a:accent2>
          <a:srgbClr val="390060"/>
        </a:accent2>
        <a:accent3>
          <a:srgbClr val="FFFFFF"/>
        </a:accent3>
        <a:accent4>
          <a:srgbClr val="000000"/>
        </a:accent4>
        <a:accent5>
          <a:srgbClr val="CEC5F4"/>
        </a:accent5>
        <a:accent6>
          <a:srgbClr val="330056"/>
        </a:accent6>
        <a:hlink>
          <a:srgbClr val="BB97EF"/>
        </a:hlink>
        <a:folHlink>
          <a:srgbClr val="878FA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8781</TotalTime>
  <Words>6430</Words>
  <Application>Microsoft Office PowerPoint</Application>
  <PresentationFormat>On-screen Show (4:3)</PresentationFormat>
  <Paragraphs>898</Paragraphs>
  <Slides>94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Gulim</vt:lpstr>
      <vt:lpstr>Arial</vt:lpstr>
      <vt:lpstr>HY견고딕</vt:lpstr>
      <vt:lpstr>Verdana</vt:lpstr>
      <vt:lpstr>Wingdings</vt:lpstr>
      <vt:lpstr>sinbin</vt:lpstr>
      <vt:lpstr>PowerPoint Presentation</vt:lpstr>
      <vt:lpstr>Acts 15:40-16:1   </vt:lpstr>
      <vt:lpstr>PowerPoint Presentation</vt:lpstr>
      <vt:lpstr>Acts 16:1-6  – Second M-Journey   </vt:lpstr>
      <vt:lpstr>PowerPoint Presentation</vt:lpstr>
      <vt:lpstr>PowerPoint Presentation</vt:lpstr>
      <vt:lpstr>PowerPoint Presentation</vt:lpstr>
      <vt:lpstr>Acts 16:6-12  – Second M-Journey   </vt:lpstr>
      <vt:lpstr>Acts 16:13-15  – Lydia  </vt:lpstr>
      <vt:lpstr>PowerPoint Presentation</vt:lpstr>
      <vt:lpstr>Acts 16:16-24 – The Slave Maiden  </vt:lpstr>
      <vt:lpstr>Acts 16:25-35 – The Jailor  </vt:lpstr>
      <vt:lpstr>Acts 16:36-40 – The Magistrates  </vt:lpstr>
      <vt:lpstr>PowerPoint Presentation</vt:lpstr>
      <vt:lpstr>PowerPoint Presentation</vt:lpstr>
      <vt:lpstr>Acts 17:1-10 – Thessalonica  </vt:lpstr>
      <vt:lpstr>PowerPoint Presentation</vt:lpstr>
      <vt:lpstr>Acts 17:11-15 – Berea  </vt:lpstr>
      <vt:lpstr>PowerPoint Presentation</vt:lpstr>
      <vt:lpstr>Acts 17:16-21 – Athens  </vt:lpstr>
      <vt:lpstr>Acts 17:22-28 – Athens  </vt:lpstr>
      <vt:lpstr>Acts 17:29-34 – Athens Conversions </vt:lpstr>
      <vt:lpstr>PowerPoint Presentation</vt:lpstr>
      <vt:lpstr>PowerPoint Presentation</vt:lpstr>
      <vt:lpstr>Acts 18:1-5 – Corinth </vt:lpstr>
      <vt:lpstr>Acts 18:6-13 – Resistance </vt:lpstr>
      <vt:lpstr>Acts 18:14-18 – Gallio </vt:lpstr>
      <vt:lpstr>PowerPoint Presentation</vt:lpstr>
      <vt:lpstr>Acts 18:19-22 – Ephesus </vt:lpstr>
      <vt:lpstr>PowerPoint Presentation</vt:lpstr>
      <vt:lpstr>PowerPoint Presentation</vt:lpstr>
      <vt:lpstr>Acts 18:24-28 – Apollos </vt:lpstr>
      <vt:lpstr>PowerPoint Presentation</vt:lpstr>
      <vt:lpstr>PowerPoint Presentation</vt:lpstr>
      <vt:lpstr>Acts 19:1-7 – Back to Ephesus</vt:lpstr>
      <vt:lpstr>Acts 19:8-10 – “Come ye out from …”</vt:lpstr>
      <vt:lpstr>Acts 19:11-17 – Miracles</vt:lpstr>
      <vt:lpstr>PowerPoint Presentation</vt:lpstr>
      <vt:lpstr>Acts 19:18-31 – Demetrius</vt:lpstr>
      <vt:lpstr>Acts 19:32-41 – The Mob</vt:lpstr>
      <vt:lpstr>PowerPoint Presentation</vt:lpstr>
      <vt:lpstr>Acts 20:1-6 – To Troas </vt:lpstr>
      <vt:lpstr>PowerPoint Presentation</vt:lpstr>
      <vt:lpstr>Acts 20:8-12 – First Day of the Week </vt:lpstr>
      <vt:lpstr>PowerPoint Presentation</vt:lpstr>
      <vt:lpstr>Acts 20:16-25 – Elders from Ephesus </vt:lpstr>
      <vt:lpstr>Acts 20:26-30: “…from among yourselves…”</vt:lpstr>
      <vt:lpstr>Acts 20:31-38: “sorrowing most of all”</vt:lpstr>
      <vt:lpstr>PowerPoint Presentation</vt:lpstr>
      <vt:lpstr>PowerPoint Presentation</vt:lpstr>
      <vt:lpstr>PowerPoint Presentation</vt:lpstr>
      <vt:lpstr>Acts 21:4-17: Journey to Jerusalem</vt:lpstr>
      <vt:lpstr>Acts 21:18-26  “Zealous for the Law”  </vt:lpstr>
      <vt:lpstr>Acts 21:27-33  Jews from Asia  </vt:lpstr>
      <vt:lpstr>Acts 21:34-40  Paul’s Request  </vt:lpstr>
      <vt:lpstr>PowerPoint Presentation</vt:lpstr>
      <vt:lpstr>Acts 22:1-9  Defense before Jews </vt:lpstr>
      <vt:lpstr>Acts 22:10-16  Conversion of Saul </vt:lpstr>
      <vt:lpstr>Acts 22:17-21  Saul’s Trance </vt:lpstr>
      <vt:lpstr>Acts 22:22-30  “Gentiles” </vt:lpstr>
      <vt:lpstr>PowerPoint Presentation</vt:lpstr>
      <vt:lpstr>Acts 23:1-10 Defense Before Council </vt:lpstr>
      <vt:lpstr>Acts 23:11-24  Conspiracy </vt:lpstr>
      <vt:lpstr>Acts 23:25-35  The Letter </vt:lpstr>
      <vt:lpstr>PowerPoint Presentation</vt:lpstr>
      <vt:lpstr>Acts 24:1-9  Tertullus </vt:lpstr>
      <vt:lpstr>Acts 24:11-19  Paul’s “Defense” </vt:lpstr>
      <vt:lpstr>Acts 24:20-24  Felix’ Non-Decision </vt:lpstr>
      <vt:lpstr>Acts 24:24-27  Terrified </vt:lpstr>
      <vt:lpstr>PowerPoint Presentation</vt:lpstr>
      <vt:lpstr>Acts 24:1-9  Tertullus </vt:lpstr>
      <vt:lpstr>Acts 24:11-19  Paul’s “Defense” </vt:lpstr>
      <vt:lpstr>Acts 24:20-24  Felix’ Non-Decision </vt:lpstr>
      <vt:lpstr>Acts 24:24-27  Terrified </vt:lpstr>
      <vt:lpstr>PowerPoint Presentation</vt:lpstr>
      <vt:lpstr>Acts 25:1-12  Festus </vt:lpstr>
      <vt:lpstr>Acts 25:13  Agrippa </vt:lpstr>
      <vt:lpstr>Acts 25:14-27  Festus and Agrippa </vt:lpstr>
      <vt:lpstr>PowerPoint Presentation</vt:lpstr>
      <vt:lpstr>Acts 26:1-18  Agrippa </vt:lpstr>
      <vt:lpstr>Acts 26:19-27  Paul’s Defense </vt:lpstr>
      <vt:lpstr>Acts 26:28-32  The Verdict? </vt:lpstr>
      <vt:lpstr>PowerPoint Presentation</vt:lpstr>
      <vt:lpstr>Acts 26:1-18  Agrippa </vt:lpstr>
      <vt:lpstr>Acts 26:19-27  Paul’s Defense </vt:lpstr>
      <vt:lpstr>Acts 26:28-32  The Verdict? </vt:lpstr>
      <vt:lpstr>PowerPoint Presentation</vt:lpstr>
      <vt:lpstr>PowerPoint Presentation</vt:lpstr>
      <vt:lpstr>Acts 27:1-26  Setting Sail </vt:lpstr>
      <vt:lpstr>Acts 27:27-44  Shipwreck </vt:lpstr>
      <vt:lpstr>PowerPoint Presentation</vt:lpstr>
      <vt:lpstr>Acts 28:1-11  No Common Kindness </vt:lpstr>
      <vt:lpstr>Acts 28:13-22  On to Rome </vt:lpstr>
      <vt:lpstr>Acts 28:23-31  Preaching at Rome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cp:lastModifiedBy>
  <cp:revision>455</cp:revision>
  <dcterms:created xsi:type="dcterms:W3CDTF">2013-01-19T23:17:00Z</dcterms:created>
  <dcterms:modified xsi:type="dcterms:W3CDTF">2013-07-23T03:06:05Z</dcterms:modified>
</cp:coreProperties>
</file>