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50" r:id="rId2"/>
    <p:sldId id="537" r:id="rId3"/>
    <p:sldId id="538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528" r:id="rId35"/>
    <p:sldId id="529" r:id="rId36"/>
    <p:sldId id="530" r:id="rId37"/>
    <p:sldId id="531" r:id="rId38"/>
    <p:sldId id="498" r:id="rId39"/>
    <p:sldId id="499" r:id="rId40"/>
    <p:sldId id="500" r:id="rId41"/>
    <p:sldId id="501" r:id="rId42"/>
    <p:sldId id="480" r:id="rId43"/>
    <p:sldId id="481" r:id="rId44"/>
    <p:sldId id="482" r:id="rId45"/>
    <p:sldId id="483" r:id="rId46"/>
    <p:sldId id="484" r:id="rId47"/>
    <p:sldId id="468" r:id="rId48"/>
    <p:sldId id="469" r:id="rId49"/>
    <p:sldId id="470" r:id="rId50"/>
    <p:sldId id="471" r:id="rId51"/>
    <p:sldId id="472" r:id="rId52"/>
    <p:sldId id="473" r:id="rId53"/>
    <p:sldId id="474" r:id="rId54"/>
    <p:sldId id="475" r:id="rId55"/>
    <p:sldId id="462" r:id="rId56"/>
    <p:sldId id="463" r:id="rId57"/>
    <p:sldId id="464" r:id="rId58"/>
    <p:sldId id="465" r:id="rId59"/>
    <p:sldId id="466" r:id="rId60"/>
    <p:sldId id="467" r:id="rId61"/>
    <p:sldId id="456" r:id="rId62"/>
    <p:sldId id="457" r:id="rId63"/>
    <p:sldId id="458" r:id="rId64"/>
    <p:sldId id="459" r:id="rId65"/>
    <p:sldId id="460" r:id="rId66"/>
    <p:sldId id="449" r:id="rId67"/>
    <p:sldId id="450" r:id="rId68"/>
    <p:sldId id="451" r:id="rId69"/>
    <p:sldId id="452" r:id="rId70"/>
    <p:sldId id="453" r:id="rId71"/>
    <p:sldId id="454" r:id="rId72"/>
    <p:sldId id="455" r:id="rId73"/>
    <p:sldId id="437" r:id="rId74"/>
    <p:sldId id="438" r:id="rId75"/>
    <p:sldId id="439" r:id="rId76"/>
    <p:sldId id="440" r:id="rId77"/>
    <p:sldId id="441" r:id="rId78"/>
    <p:sldId id="442" r:id="rId79"/>
    <p:sldId id="443" r:id="rId80"/>
    <p:sldId id="444" r:id="rId81"/>
    <p:sldId id="445" r:id="rId82"/>
    <p:sldId id="446" r:id="rId83"/>
    <p:sldId id="447" r:id="rId84"/>
    <p:sldId id="448" r:id="rId85"/>
    <p:sldId id="425" r:id="rId86"/>
    <p:sldId id="426" r:id="rId87"/>
    <p:sldId id="427" r:id="rId88"/>
    <p:sldId id="428" r:id="rId89"/>
    <p:sldId id="429" r:id="rId90"/>
    <p:sldId id="430" r:id="rId91"/>
    <p:sldId id="431" r:id="rId92"/>
    <p:sldId id="432" r:id="rId93"/>
    <p:sldId id="433" r:id="rId94"/>
    <p:sldId id="434" r:id="rId95"/>
    <p:sldId id="435" r:id="rId96"/>
    <p:sldId id="436" r:id="rId97"/>
    <p:sldId id="417" r:id="rId98"/>
    <p:sldId id="418" r:id="rId99"/>
    <p:sldId id="419" r:id="rId100"/>
    <p:sldId id="420" r:id="rId101"/>
    <p:sldId id="421" r:id="rId102"/>
    <p:sldId id="422" r:id="rId103"/>
    <p:sldId id="423" r:id="rId104"/>
    <p:sldId id="424" r:id="rId105"/>
    <p:sldId id="409" r:id="rId106"/>
    <p:sldId id="410" r:id="rId107"/>
    <p:sldId id="411" r:id="rId108"/>
    <p:sldId id="412" r:id="rId109"/>
    <p:sldId id="413" r:id="rId110"/>
    <p:sldId id="414" r:id="rId111"/>
    <p:sldId id="415" r:id="rId112"/>
    <p:sldId id="416" r:id="rId113"/>
    <p:sldId id="402" r:id="rId114"/>
    <p:sldId id="403" r:id="rId115"/>
    <p:sldId id="404" r:id="rId116"/>
    <p:sldId id="405" r:id="rId117"/>
    <p:sldId id="406" r:id="rId118"/>
    <p:sldId id="407" r:id="rId119"/>
    <p:sldId id="408" r:id="rId120"/>
    <p:sldId id="393" r:id="rId121"/>
    <p:sldId id="394" r:id="rId122"/>
    <p:sldId id="395" r:id="rId123"/>
    <p:sldId id="396" r:id="rId124"/>
    <p:sldId id="397" r:id="rId125"/>
    <p:sldId id="398" r:id="rId126"/>
    <p:sldId id="399" r:id="rId127"/>
    <p:sldId id="400" r:id="rId128"/>
    <p:sldId id="40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58" r:id="rId141"/>
    <p:sldId id="360" r:id="rId142"/>
    <p:sldId id="361" r:id="rId143"/>
    <p:sldId id="380" r:id="rId144"/>
    <p:sldId id="362" r:id="rId145"/>
    <p:sldId id="363" r:id="rId146"/>
    <p:sldId id="365" r:id="rId147"/>
    <p:sldId id="366" r:id="rId148"/>
    <p:sldId id="367" r:id="rId149"/>
    <p:sldId id="368" r:id="rId1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2" autoAdjust="0"/>
    <p:restoredTop sz="94660"/>
  </p:normalViewPr>
  <p:slideViewPr>
    <p:cSldViewPr>
      <p:cViewPr varScale="1">
        <p:scale>
          <a:sx n="57" d="100"/>
          <a:sy n="57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etal2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889250"/>
            <a:ext cx="71438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metal2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941888"/>
            <a:ext cx="71438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metal2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68750"/>
            <a:ext cx="7143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space2"/>
          <p:cNvPicPr>
            <a:picLocks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56515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pace2"/>
          <p:cNvPicPr>
            <a:picLocks noChangeArrowheads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7938"/>
            <a:ext cx="4608512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metal2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168525"/>
            <a:ext cx="73025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8" descr="metal2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213"/>
            <a:ext cx="7302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9" descr="box_line_small"/>
          <p:cNvPicPr>
            <a:picLocks noChangeAspect="1" noChangeArrowheads="1"/>
          </p:cNvPicPr>
          <p:nvPr/>
        </p:nvPicPr>
        <p:blipFill>
          <a:blip r:embed="rId5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836613"/>
            <a:ext cx="7143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box_reflex"/>
          <p:cNvPicPr>
            <a:picLocks noChangeAspect="1" noChangeArrowheads="1"/>
          </p:cNvPicPr>
          <p:nvPr/>
        </p:nvPicPr>
        <p:blipFill>
          <a:blip r:embed="rId6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25650"/>
            <a:ext cx="209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5373688"/>
            <a:ext cx="9144000" cy="1484312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14" descr="box_reflex"/>
          <p:cNvPicPr>
            <a:picLocks noChangeAspect="1" noChangeArrowheads="1"/>
          </p:cNvPicPr>
          <p:nvPr/>
        </p:nvPicPr>
        <p:blipFill>
          <a:blip r:embed="rId7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837113"/>
            <a:ext cx="206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box_reflex"/>
          <p:cNvPicPr>
            <a:picLocks noChangeAspect="1" noChangeArrowheads="1"/>
          </p:cNvPicPr>
          <p:nvPr/>
        </p:nvPicPr>
        <p:blipFill>
          <a:blip r:embed="rId8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55892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box_refl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2781300"/>
            <a:ext cx="209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box_reflex"/>
          <p:cNvPicPr>
            <a:picLocks noChangeAspect="1" noChangeArrowheads="1"/>
          </p:cNvPicPr>
          <p:nvPr/>
        </p:nvPicPr>
        <p:blipFill>
          <a:blip r:embed="rId6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24288"/>
            <a:ext cx="209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box_reflex"/>
          <p:cNvPicPr>
            <a:picLocks noChangeAspect="1" noChangeArrowheads="1"/>
          </p:cNvPicPr>
          <p:nvPr/>
        </p:nvPicPr>
        <p:blipFill>
          <a:blip r:embed="rId9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92150"/>
            <a:ext cx="282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503238" y="1887538"/>
            <a:ext cx="6337300" cy="1143000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3068638"/>
            <a:ext cx="4572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22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7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078037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0"/>
            <a:ext cx="6084888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0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763" y="0"/>
            <a:ext cx="7200900" cy="6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8138"/>
            <a:ext cx="4081463" cy="45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6638" y="1608138"/>
            <a:ext cx="408146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6638" y="3944938"/>
            <a:ext cx="408146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8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8138"/>
            <a:ext cx="408146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1608138"/>
            <a:ext cx="4081462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12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03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5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accent1">
                <a:gamma/>
                <a:shade val="0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-25"/>
          <p:cNvPicPr>
            <a:picLocks noChangeAspect="1" noChangeArrowheads="1"/>
          </p:cNvPicPr>
          <p:nvPr/>
        </p:nvPicPr>
        <p:blipFill>
          <a:blip r:embed="rId1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381750"/>
            <a:ext cx="2771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ox_reflex_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6453188"/>
            <a:ext cx="2778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pace2"/>
          <p:cNvPicPr>
            <a:picLocks noChangeArrowheads="1"/>
          </p:cNvPicPr>
          <p:nvPr/>
        </p:nvPicPr>
        <p:blipFill>
          <a:blip r:embed="rId16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-22225"/>
            <a:ext cx="51117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8138"/>
            <a:ext cx="831532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55763" y="0"/>
            <a:ext cx="72009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1" name="Picture 7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box_reflex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800100"/>
            <a:ext cx="111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space2"/>
          <p:cNvPicPr>
            <a:picLocks noChangeArrowheads="1"/>
          </p:cNvPicPr>
          <p:nvPr/>
        </p:nvPicPr>
        <p:blipFill>
          <a:blip r:embed="rId18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7938"/>
            <a:ext cx="4608512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408738" y="6500813"/>
            <a:ext cx="27352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t>Your company slogan</a:t>
            </a:r>
          </a:p>
        </p:txBody>
      </p:sp>
      <p:pic>
        <p:nvPicPr>
          <p:cNvPr id="1047" name="Picture 23" descr="box_reflex_transparen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9850"/>
            <a:ext cx="10890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1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HY견고딕" pitchFamily="2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HY견고딕" pitchFamily="2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HY견고딕" pitchFamily="2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HY견고딕" pitchFamily="2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HY견고딕" pitchFamily="2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HY견고딕" pitchFamily="2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HY견고딕" pitchFamily="2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HY견고딕" pitchFamily="2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0"/>
        </a:buBlip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  <a:ea typeface="+mj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  <a:ea typeface="+mj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+mn-lt"/>
          <a:ea typeface="+mj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+mn-lt"/>
          <a:ea typeface="+mj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990600"/>
            <a:ext cx="8153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Acts </a:t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of 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Apostles</a:t>
            </a: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/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Chapter </a:t>
            </a:r>
            <a:r>
              <a:rPr lang="en-US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2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1:6-8  Unanswered Question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95275" y="779463"/>
            <a:ext cx="86201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does this question validate Jesus?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Are some things better not known? (7)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One reason for the silence of the scriptures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would they think if Jesus said: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Yes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No</a:t>
            </a:r>
            <a:endParaRPr lang="en-US" sz="28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Did Jesus Answer? (8)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Not for you to know … </a:t>
            </a:r>
            <a:r>
              <a:rPr lang="en-US" sz="2400" b="1" dirty="0" smtClean="0">
                <a:ea typeface="Gulim" pitchFamily="34" charset="-127"/>
              </a:rPr>
              <a:t>BUT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Ye shall receive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power</a:t>
            </a:r>
            <a:r>
              <a:rPr lang="en-US" sz="2400" dirty="0" smtClean="0">
                <a:ea typeface="Gulim" pitchFamily="34" charset="-127"/>
              </a:rPr>
              <a:t> …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Ye shall be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witnesses</a:t>
            </a:r>
            <a:r>
              <a:rPr lang="en-US" sz="2400" dirty="0" smtClean="0">
                <a:ea typeface="Gulim" pitchFamily="34" charset="-127"/>
              </a:rPr>
              <a:t> … to all men everywhere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were to be the 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Witnesses</a:t>
            </a:r>
            <a:r>
              <a:rPr lang="en-US" sz="2600" dirty="0" smtClean="0">
                <a:ea typeface="Gulim" pitchFamily="34" charset="-127"/>
              </a:rPr>
              <a:t>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was/is the 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Power</a:t>
            </a:r>
            <a:r>
              <a:rPr lang="en-US" sz="2600" dirty="0" smtClean="0">
                <a:ea typeface="Gulim" pitchFamily="34" charset="-127"/>
              </a:rPr>
              <a:t>?  (Rom. 1:16)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 </a:t>
            </a:r>
            <a:endParaRPr lang="en-US" sz="28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ko-KR" alt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06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10:17-23  Arrival of the Three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arrived at this point? (17-18)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 Peter ask them? (21)</a:t>
            </a: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their response (22)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implication: “warned of God?” (22)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Peter treat these Gentiles? </a:t>
            </a:r>
          </a:p>
        </p:txBody>
      </p:sp>
    </p:spTree>
    <p:extLst>
      <p:ext uri="{BB962C8B-B14F-4D97-AF65-F5344CB8AC3E}">
        <p14:creationId xmlns:p14="http://schemas.microsoft.com/office/powerpoint/2010/main" val="8523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10:24-29  Greetings 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went with Peter? (23)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Cornelius invite? (24)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Cornelius greet Peter? (25)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Peter allow this?  By what principle? (26)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Peter state to them first? (28)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Whose law is Peter citing? (28)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did he break that law? (28) – Acts 5:29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God show him this?  NI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Peter ask again? (29) </a:t>
            </a:r>
          </a:p>
        </p:txBody>
      </p:sp>
    </p:spTree>
    <p:extLst>
      <p:ext uri="{BB962C8B-B14F-4D97-AF65-F5344CB8AC3E}">
        <p14:creationId xmlns:p14="http://schemas.microsoft.com/office/powerpoint/2010/main" val="11207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6513"/>
            <a:ext cx="86772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10:30-43   Cornelius’ Response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Cornelius re-tells the story. (30-33)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“… thy prayer is heard … “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Cornelius ask Peter to tell? (33)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were Peter’s first words? (34)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is acceptable to God? (35)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Peter expect them to know? (36-38)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should they know God was with Jesus? </a:t>
            </a:r>
            <a:r>
              <a:rPr lang="en-US" sz="1400" dirty="0" smtClean="0">
                <a:ea typeface="Gulim" pitchFamily="34" charset="-127"/>
              </a:rPr>
              <a:t>(38)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were the witnesses? (39, 41)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were not the witnesses (41)?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else bore witness of Jesus (43)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Is verse 43 the essence of the Gospel?</a:t>
            </a:r>
          </a:p>
        </p:txBody>
      </p:sp>
    </p:spTree>
    <p:extLst>
      <p:ext uri="{BB962C8B-B14F-4D97-AF65-F5344CB8AC3E}">
        <p14:creationId xmlns:p14="http://schemas.microsoft.com/office/powerpoint/2010/main" val="17541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6513"/>
            <a:ext cx="86772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10:44-46   Baptism in HS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happened at this point? (44)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anyone expect it?  Compare Acts 2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does it mean “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of the circumcision</a:t>
            </a:r>
            <a:r>
              <a:rPr lang="en-US" sz="2600" dirty="0" smtClean="0">
                <a:ea typeface="Gulim" pitchFamily="34" charset="-127"/>
              </a:rPr>
              <a:t>?”  (45)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Acts 11:2; Gal. 2:12; Tit. 1:10  </a:t>
            </a:r>
            <a:r>
              <a:rPr lang="en-US" sz="2600" dirty="0" err="1" smtClean="0">
                <a:ea typeface="Gulim" pitchFamily="34" charset="-127"/>
              </a:rPr>
              <a:t>Judaizers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were they amazed?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“poured out?” 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Recall “poured out?”  What chapter?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Acts 2:17 (Joel) … “upon all flesh”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evidence of the outpouring? (46)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A</a:t>
            </a:r>
            <a:r>
              <a:rPr lang="en-US" sz="2800" dirty="0" smtClean="0">
                <a:ea typeface="Gulim" pitchFamily="34" charset="-127"/>
              </a:rPr>
              <a:t>ny scriptural evidence that this happened at any other time apart from the laying on of the apostles’ hands?</a:t>
            </a:r>
          </a:p>
        </p:txBody>
      </p:sp>
    </p:spTree>
    <p:extLst>
      <p:ext uri="{BB962C8B-B14F-4D97-AF65-F5344CB8AC3E}">
        <p14:creationId xmlns:p14="http://schemas.microsoft.com/office/powerpoint/2010/main" val="2396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10:47-48  Baptism in Water 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Peter’s argument? (47)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Had some been forbidding the water?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To whom?  Why not to the proselytes?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Meaning: “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received the HS</a:t>
            </a:r>
            <a:r>
              <a:rPr lang="en-US" sz="2600" dirty="0" smtClean="0">
                <a:ea typeface="Gulim" pitchFamily="34" charset="-127"/>
              </a:rPr>
              <a:t>?” </a:t>
            </a:r>
            <a:r>
              <a:rPr lang="en-US" sz="2000" dirty="0" smtClean="0">
                <a:ea typeface="Gulim" pitchFamily="34" charset="-127"/>
              </a:rPr>
              <a:t>8:15-19; 19:2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commanded? (48)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type of baptism was commanded?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Would they be saved if they disobeyed?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baptism in the HS indicate their salvation?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honor did they show Peter? (48)</a:t>
            </a:r>
          </a:p>
        </p:txBody>
      </p:sp>
    </p:spTree>
    <p:extLst>
      <p:ext uri="{BB962C8B-B14F-4D97-AF65-F5344CB8AC3E}">
        <p14:creationId xmlns:p14="http://schemas.microsoft.com/office/powerpoint/2010/main" val="25056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9906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Acts </a:t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of 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Apostles</a:t>
            </a: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/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Chapter </a:t>
            </a:r>
            <a:r>
              <a:rPr lang="en-US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11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80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Acts 10:47-48  Baptism in Water 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Think about </a:t>
            </a:r>
            <a:r>
              <a:rPr lang="en-US" sz="2800" i="1" dirty="0" smtClean="0">
                <a:ea typeface="Gulim" pitchFamily="34" charset="-127"/>
              </a:rPr>
              <a:t>Peter’s missionary journeys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i="1" dirty="0" smtClean="0">
                <a:ea typeface="Gulim" pitchFamily="34" charset="-127"/>
              </a:rPr>
              <a:t>Acts 9:32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Peter’s argument? (47)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Had some been forbidding the water?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meaning here:</a:t>
            </a:r>
          </a:p>
          <a:p>
            <a:pPr marL="914400" lvl="2" indent="0" eaLnBrk="1" hangingPunct="1">
              <a:buNone/>
              <a:defRPr/>
            </a:pPr>
            <a:r>
              <a:rPr lang="en-US" sz="2600" dirty="0">
                <a:ea typeface="Gulim" pitchFamily="34" charset="-127"/>
              </a:rPr>
              <a:t> </a:t>
            </a:r>
            <a:r>
              <a:rPr lang="en-US" sz="2600" dirty="0" smtClean="0">
                <a:ea typeface="Gulim" pitchFamily="34" charset="-127"/>
              </a:rPr>
              <a:t>          “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received the HS</a:t>
            </a:r>
            <a:r>
              <a:rPr lang="en-US" sz="2600" dirty="0" smtClean="0">
                <a:ea typeface="Gulim" pitchFamily="34" charset="-127"/>
              </a:rPr>
              <a:t>?” </a:t>
            </a:r>
            <a:r>
              <a:rPr lang="en-US" sz="2400" dirty="0" smtClean="0">
                <a:ea typeface="Gulim" pitchFamily="34" charset="-127"/>
              </a:rPr>
              <a:t>8:15-19; 19:2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commanded? (48)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type of baptism was commanded?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Would they be saved if they disobeyed?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baptism in the HS indicate their salvation?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honor did they show Peter? (48)</a:t>
            </a:r>
          </a:p>
        </p:txBody>
      </p:sp>
    </p:spTree>
    <p:extLst>
      <p:ext uri="{BB962C8B-B14F-4D97-AF65-F5344CB8AC3E}">
        <p14:creationId xmlns:p14="http://schemas.microsoft.com/office/powerpoint/2010/main" val="5212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11:1-3  Peter Challenged 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heard about these events? (1)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contended with Peter? (2)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this necessarily include any apostles?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their complaint? (3)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circumcision their only problem?</a:t>
            </a:r>
            <a:r>
              <a:rPr lang="en-US" sz="2400" dirty="0" smtClean="0">
                <a:ea typeface="Gulim" pitchFamily="34" charset="-127"/>
              </a:rPr>
              <a:t> Acts 15:5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“of the circumcision” a sect in the church?</a:t>
            </a:r>
          </a:p>
        </p:txBody>
      </p:sp>
    </p:spTree>
    <p:extLst>
      <p:ext uri="{BB962C8B-B14F-4D97-AF65-F5344CB8AC3E}">
        <p14:creationId xmlns:p14="http://schemas.microsoft.com/office/powerpoint/2010/main" val="30419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11:4-15  Peter’s Explanation 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85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N</a:t>
            </a:r>
            <a:r>
              <a:rPr lang="en-US" sz="2800" dirty="0" smtClean="0">
                <a:ea typeface="Gulim" pitchFamily="34" charset="-127"/>
              </a:rPr>
              <a:t>ew information in the re-telling: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many went with Peter? (12)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Were they with him now?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would Peter’s words produce? (14)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had the Holy Spirit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fallen on</a:t>
            </a:r>
            <a:r>
              <a:rPr lang="en-US" sz="2600" dirty="0" smtClean="0">
                <a:ea typeface="Gulim" pitchFamily="34" charset="-127"/>
              </a:rPr>
              <a:t> them? (15)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Had He</a:t>
            </a:r>
            <a:r>
              <a:rPr lang="en-US" sz="2400" dirty="0" smtClean="0">
                <a:solidFill>
                  <a:srgbClr val="FFC000"/>
                </a:solidFill>
                <a:ea typeface="Gulim" pitchFamily="34" charset="-127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fallen on</a:t>
            </a:r>
            <a:r>
              <a:rPr lang="en-US" sz="2400" dirty="0" smtClean="0">
                <a:ea typeface="Gulim" pitchFamily="34" charset="-127"/>
              </a:rPr>
              <a:t> others in other ways?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When – what chapter?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Acts 8:16 – thru laying on of apostles’ hands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Did He</a:t>
            </a:r>
            <a:r>
              <a:rPr lang="en-US" sz="2400" dirty="0" smtClean="0">
                <a:solidFill>
                  <a:srgbClr val="FFC000"/>
                </a:solidFill>
                <a:ea typeface="Gulim" pitchFamily="34" charset="-127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fall on</a:t>
            </a:r>
            <a:r>
              <a:rPr lang="en-US" sz="2400" dirty="0" smtClean="0">
                <a:ea typeface="Gulim" pitchFamily="34" charset="-127"/>
              </a:rPr>
              <a:t> all Christians in these ways?</a:t>
            </a:r>
          </a:p>
        </p:txBody>
      </p:sp>
    </p:spTree>
    <p:extLst>
      <p:ext uri="{BB962C8B-B14F-4D97-AF65-F5344CB8AC3E}">
        <p14:creationId xmlns:p14="http://schemas.microsoft.com/office/powerpoint/2010/main" val="21288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11:16-18  Baptism in the HS 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85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Was this baptism in the Holy Spirit? (16)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When was this quoted before in Acts?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this what Peter was remembering? (1:5)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</a:t>
            </a:r>
            <a:r>
              <a:rPr lang="en-US" sz="2800" dirty="0">
                <a:ea typeface="Gulim" pitchFamily="34" charset="-127"/>
              </a:rPr>
              <a:t>is Peter’s argument</a:t>
            </a:r>
            <a:r>
              <a:rPr lang="en-US" sz="2800" dirty="0" smtClean="0">
                <a:ea typeface="Gulim" pitchFamily="34" charset="-127"/>
              </a:rPr>
              <a:t>? (17)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Implication?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gift</a:t>
            </a:r>
            <a:r>
              <a:rPr lang="en-US" sz="2600" dirty="0" smtClean="0">
                <a:ea typeface="Gulim" pitchFamily="34" charset="-127"/>
              </a:rPr>
              <a:t> had God given them? (17)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overall conclusion? (18)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this resolve this issue for once and for all?</a:t>
            </a:r>
          </a:p>
        </p:txBody>
      </p:sp>
    </p:spTree>
    <p:extLst>
      <p:ext uri="{BB962C8B-B14F-4D97-AF65-F5344CB8AC3E}">
        <p14:creationId xmlns:p14="http://schemas.microsoft.com/office/powerpoint/2010/main" val="21491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1800000">
            <a:off x="773113" y="2438400"/>
            <a:ext cx="5400675" cy="1085850"/>
          </a:xfrm>
          <a:prstGeom prst="rightArrow">
            <a:avLst>
              <a:gd name="adj1" fmla="val 39694"/>
              <a:gd name="adj2" fmla="val 105898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14999"/>
                </a:schemeClr>
              </a:gs>
              <a:gs pos="50000">
                <a:schemeClr val="bg1"/>
              </a:gs>
              <a:gs pos="100000">
                <a:schemeClr val="bg1">
                  <a:gamma/>
                  <a:tint val="0"/>
                  <a:invGamma/>
                  <a:alpha val="14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755650" y="1160463"/>
            <a:ext cx="1008063" cy="930275"/>
            <a:chOff x="0" y="0"/>
            <a:chExt cx="1680" cy="1296"/>
          </a:xfrm>
        </p:grpSpPr>
        <p:pic>
          <p:nvPicPr>
            <p:cNvPr id="23563" name="Picture 4" descr="box_reflex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680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Promise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Of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Father</a:t>
              </a:r>
            </a:p>
          </p:txBody>
        </p:sp>
      </p:grpSp>
      <p:sp>
        <p:nvSpPr>
          <p:cNvPr id="23556" name="Rectangle 6"/>
          <p:cNvSpPr>
            <a:spLocks noGrp="1" noChangeArrowheads="1"/>
          </p:cNvSpPr>
          <p:nvPr>
            <p:ph type="title"/>
          </p:nvPr>
        </p:nvSpPr>
        <p:spPr>
          <a:xfrm>
            <a:off x="790575" y="0"/>
            <a:ext cx="8101013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The Power of God Unto Salvation</a:t>
            </a:r>
          </a:p>
        </p:txBody>
      </p:sp>
      <p:grpSp>
        <p:nvGrpSpPr>
          <p:cNvPr id="23557" name="Group 7"/>
          <p:cNvGrpSpPr>
            <a:grpSpLocks/>
          </p:cNvGrpSpPr>
          <p:nvPr/>
        </p:nvGrpSpPr>
        <p:grpSpPr bwMode="auto">
          <a:xfrm>
            <a:off x="5903913" y="2997200"/>
            <a:ext cx="2736850" cy="2659063"/>
            <a:chOff x="0" y="0"/>
            <a:chExt cx="1680" cy="1296"/>
          </a:xfrm>
        </p:grpSpPr>
        <p:pic>
          <p:nvPicPr>
            <p:cNvPr id="23561" name="Picture 8" descr="box_reflex3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80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Apostles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Preach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the Word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Rom 1:16</a:t>
              </a:r>
            </a:p>
          </p:txBody>
        </p:sp>
      </p:grpSp>
      <p:grpSp>
        <p:nvGrpSpPr>
          <p:cNvPr id="23558" name="Group 10"/>
          <p:cNvGrpSpPr>
            <a:grpSpLocks/>
          </p:cNvGrpSpPr>
          <p:nvPr/>
        </p:nvGrpSpPr>
        <p:grpSpPr bwMode="auto">
          <a:xfrm>
            <a:off x="2660650" y="2168525"/>
            <a:ext cx="1731963" cy="1763713"/>
            <a:chOff x="0" y="0"/>
            <a:chExt cx="1680" cy="1296"/>
          </a:xfrm>
        </p:grpSpPr>
        <p:pic>
          <p:nvPicPr>
            <p:cNvPr id="23559" name="Picture 11" descr="box_reflex3"/>
            <p:cNvPicPr>
              <a:picLocks noChangeAspect="1" noChangeArrowheads="1"/>
            </p:cNvPicPr>
            <p:nvPr/>
          </p:nvPicPr>
          <p:blipFill>
            <a:blip r:embed="rId3" cstate="print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1680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Jesus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Baptizes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Apostles in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Holy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itchFamily="34" charset="-127"/>
                </a:rPr>
                <a:t>Spirit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5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36513"/>
            <a:ext cx="8604250" cy="692150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Acts 11:19-25  Evangelizing the Gentiles</a:t>
            </a:r>
            <a:r>
              <a:rPr lang="en-US" smtClean="0"/>
              <a:t> 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we read vs. 19 before?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some still only go to the Jews? (19)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is the contrast here? (20)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preached to Gentiles?  Where? (20)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this preaching effective in Antioch? (21)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Jerusalem send to help? (22)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Barnabas’ reaction? (23)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he do at Antioch? (23)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accolades are written of him? (24)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95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11:26-30  Antioch Evangelism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4312" y="728663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Barnabas get to help? (25)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was Saul? (Reference: 9:30)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Some say he was in Tarsus for about 5 years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long were the two at Antioch? (26)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were the disciples first called there? (26)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called them this?  Other references: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Acts 26:28; 1 Peter 4:16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</a:t>
            </a:r>
            <a:r>
              <a:rPr lang="en-US" sz="2600" dirty="0">
                <a:ea typeface="Gulim" pitchFamily="34" charset="-127"/>
              </a:rPr>
              <a:t>might Luke think this is important?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is it significant that the focus is taken off of Jerusalem?</a:t>
            </a:r>
          </a:p>
        </p:txBody>
      </p:sp>
    </p:spTree>
    <p:extLst>
      <p:ext uri="{BB962C8B-B14F-4D97-AF65-F5344CB8AC3E}">
        <p14:creationId xmlns:p14="http://schemas.microsoft.com/office/powerpoint/2010/main" val="25918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11:27-30 </a:t>
            </a:r>
            <a:r>
              <a:rPr lang="en-US" dirty="0" err="1" smtClean="0"/>
              <a:t>Agabas</a:t>
            </a:r>
            <a:r>
              <a:rPr lang="en-US" dirty="0" smtClean="0"/>
              <a:t>’ Prophecy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came down from Jerusalem? (27)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Any mention of their bringing doctrine? (27)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prophecy did they bring? (28)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Christian’s response? (29)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Who determined to send relief</a:t>
            </a:r>
            <a:r>
              <a:rPr lang="en-US" sz="2600" dirty="0" smtClean="0">
                <a:ea typeface="Gulim" pitchFamily="34" charset="-127"/>
              </a:rPr>
              <a:t>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it an individual or collective action?</a:t>
            </a: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did they send it to?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carried it to Judea?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Days of </a:t>
            </a:r>
            <a:r>
              <a:rPr lang="en-US" sz="2800" dirty="0" err="1" smtClean="0">
                <a:ea typeface="Gulim" pitchFamily="34" charset="-127"/>
              </a:rPr>
              <a:t>Cludius</a:t>
            </a:r>
            <a:r>
              <a:rPr lang="en-US" sz="2800" dirty="0" smtClean="0">
                <a:ea typeface="Gulim" pitchFamily="34" charset="-127"/>
              </a:rPr>
              <a:t> (</a:t>
            </a:r>
            <a:r>
              <a:rPr lang="en-US" sz="2800" dirty="0">
                <a:ea typeface="Gulim" pitchFamily="34" charset="-127"/>
              </a:rPr>
              <a:t>r</a:t>
            </a:r>
            <a:r>
              <a:rPr lang="en-US" sz="2800" dirty="0" smtClean="0">
                <a:ea typeface="Gulim" pitchFamily="34" charset="-127"/>
              </a:rPr>
              <a:t>eign began 41 AD)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Famine occurred from 4</a:t>
            </a:r>
            <a:r>
              <a:rPr lang="en-US" sz="2600" baseline="30000" dirty="0" smtClean="0">
                <a:ea typeface="Gulim" pitchFamily="34" charset="-127"/>
              </a:rPr>
              <a:t>th</a:t>
            </a:r>
            <a:r>
              <a:rPr lang="en-US" sz="2600" dirty="0" smtClean="0">
                <a:ea typeface="Gulim" pitchFamily="34" charset="-127"/>
              </a:rPr>
              <a:t> to 7</a:t>
            </a:r>
            <a:r>
              <a:rPr lang="en-US" sz="2600" baseline="30000" dirty="0" smtClean="0">
                <a:ea typeface="Gulim" pitchFamily="34" charset="-127"/>
              </a:rPr>
              <a:t>th</a:t>
            </a:r>
            <a:r>
              <a:rPr lang="en-US" sz="2600" dirty="0" smtClean="0">
                <a:ea typeface="Gulim" pitchFamily="34" charset="-127"/>
              </a:rPr>
              <a:t> year.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Early: 46-33 = 13 years after Pentecost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62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9906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Acts </a:t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of 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Apostles</a:t>
            </a: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/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Chapter </a:t>
            </a:r>
            <a:r>
              <a:rPr lang="en-US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12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2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Herod and the Herodians - 1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b="0" dirty="0" smtClean="0">
                <a:effectLst/>
              </a:rPr>
              <a:t>Of </a:t>
            </a:r>
            <a:r>
              <a:rPr lang="en-US" sz="2800" b="0" dirty="0" err="1">
                <a:effectLst/>
              </a:rPr>
              <a:t>Idumean</a:t>
            </a:r>
            <a:r>
              <a:rPr lang="en-US" sz="2800" b="0" dirty="0">
                <a:effectLst/>
              </a:rPr>
              <a:t> descent (Josephus, Ant. 14:1, section 3</a:t>
            </a:r>
            <a:r>
              <a:rPr lang="en-US" sz="2800" b="0" dirty="0" smtClean="0">
                <a:effectLst/>
              </a:rPr>
              <a:t>). [</a:t>
            </a:r>
            <a:r>
              <a:rPr lang="en-US" sz="2800" b="0" dirty="0" err="1" smtClean="0">
                <a:effectLst/>
              </a:rPr>
              <a:t>Edomite</a:t>
            </a:r>
            <a:r>
              <a:rPr lang="en-US" sz="2800" b="0" dirty="0" err="1">
                <a:effectLst/>
              </a:rPr>
              <a:t>s</a:t>
            </a:r>
            <a:r>
              <a:rPr lang="en-US" sz="2800" b="0" dirty="0" smtClean="0">
                <a:effectLst/>
              </a:rPr>
              <a:t>] </a:t>
            </a:r>
            <a:r>
              <a:rPr lang="en-US" sz="2800" b="0" dirty="0">
                <a:effectLst/>
              </a:rPr>
              <a:t>The </a:t>
            </a:r>
            <a:r>
              <a:rPr lang="en-US" sz="2800" b="0" dirty="0" err="1">
                <a:effectLst/>
              </a:rPr>
              <a:t>Idumeans</a:t>
            </a:r>
            <a:r>
              <a:rPr lang="en-US" sz="2800" b="0" dirty="0">
                <a:effectLst/>
              </a:rPr>
              <a:t> were conquered and brought to Judaism by John </a:t>
            </a:r>
            <a:r>
              <a:rPr lang="en-US" sz="2800" b="0" dirty="0" err="1">
                <a:effectLst/>
              </a:rPr>
              <a:t>Hyrcanus</a:t>
            </a:r>
            <a:r>
              <a:rPr lang="en-US" sz="2800" b="0" dirty="0">
                <a:effectLst/>
              </a:rPr>
              <a:t>, 130 B.C. </a:t>
            </a:r>
            <a:r>
              <a:rPr lang="en-US" sz="2800" b="0" dirty="0" smtClean="0">
                <a:effectLst/>
              </a:rPr>
              <a:t> Thus </a:t>
            </a:r>
            <a:r>
              <a:rPr lang="en-US" sz="2800" b="0" dirty="0">
                <a:effectLst/>
              </a:rPr>
              <a:t>the </a:t>
            </a:r>
            <a:r>
              <a:rPr lang="en-US" sz="2800" b="0" dirty="0" err="1">
                <a:effectLst/>
              </a:rPr>
              <a:t>Herods</a:t>
            </a:r>
            <a:r>
              <a:rPr lang="en-US" sz="2800" b="0" dirty="0">
                <a:effectLst/>
              </a:rPr>
              <a:t>, though aliens by birth, were Jews in faith. They made religion an engine of state policy. </a:t>
            </a:r>
            <a:r>
              <a:rPr lang="en-US" sz="2800" b="0" dirty="0" smtClean="0">
                <a:effectLst/>
              </a:rPr>
              <a:t> Eschewing </a:t>
            </a:r>
            <a:r>
              <a:rPr lang="en-US" sz="2800" b="0" dirty="0">
                <a:effectLst/>
              </a:rPr>
              <a:t>Antiochus </a:t>
            </a:r>
            <a:r>
              <a:rPr lang="en-US" sz="2800" b="0" dirty="0" err="1">
                <a:effectLst/>
              </a:rPr>
              <a:t>Epiphanes</a:t>
            </a:r>
            <a:r>
              <a:rPr lang="en-US" sz="2800" b="0" dirty="0">
                <a:effectLst/>
              </a:rPr>
              <a:t>' design to Graecize Jerusalem by substituting the Greek worship and customs for the Jewish law, the Herod's, while professing to maintain the law, as effectively set at </a:t>
            </a:r>
            <a:r>
              <a:rPr lang="en-US" sz="2800" b="0" dirty="0" smtClean="0">
                <a:effectLst/>
              </a:rPr>
              <a:t>naught </a:t>
            </a:r>
            <a:r>
              <a:rPr lang="en-US" sz="2800" b="0" dirty="0">
                <a:effectLst/>
              </a:rPr>
              <a:t>its spirit by making it a lever for elevating themselves and their secular kingdom. </a:t>
            </a:r>
            <a:r>
              <a:rPr lang="en-US" sz="2800" b="0" dirty="0" smtClean="0">
                <a:effectLst/>
              </a:rPr>
              <a:t>  …</a:t>
            </a: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7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Herod and the Herodians - 2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b="0" dirty="0" smtClean="0">
                <a:effectLst/>
              </a:rPr>
              <a:t>…   For </a:t>
            </a:r>
            <a:r>
              <a:rPr lang="en-US" sz="2800" b="0" dirty="0">
                <a:effectLst/>
              </a:rPr>
              <a:t>this end Herod adorned gorgeously the temple with more than </a:t>
            </a:r>
            <a:r>
              <a:rPr lang="en-US" sz="2800" b="0" dirty="0" err="1">
                <a:effectLst/>
              </a:rPr>
              <a:t>Solomonic</a:t>
            </a:r>
            <a:r>
              <a:rPr lang="en-US" sz="2800" b="0" dirty="0">
                <a:effectLst/>
              </a:rPr>
              <a:t> splendor. Thus a descendant of Esau tried still to get from Jacob the forfeited blessing (Gen 27:29,40), in vain setting up an earthly kingdom on a professed Jewish basis, to rival Messiah's spiritual kingdom, as it was then being fore-announced by John Baptist. The "</a:t>
            </a:r>
            <a:r>
              <a:rPr lang="en-US" sz="2800" b="0" dirty="0" err="1">
                <a:effectLst/>
              </a:rPr>
              <a:t>HERODIANS</a:t>
            </a:r>
            <a:r>
              <a:rPr lang="en-US" sz="2800" b="0" dirty="0">
                <a:effectLst/>
              </a:rPr>
              <a:t>" probably cherished hopes of Herod's kingdom becoming ultimately, though at first necessarily leaning on Rome, an independent Judaic eastern empire. </a:t>
            </a:r>
            <a:endParaRPr lang="en-US" sz="2800" b="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b="0" dirty="0">
                <a:effectLst/>
              </a:rPr>
              <a:t>	</a:t>
            </a:r>
            <a:r>
              <a:rPr lang="en-US" sz="2800" b="0" dirty="0" smtClean="0">
                <a:effectLst/>
              </a:rPr>
              <a:t>-- from </a:t>
            </a:r>
            <a:r>
              <a:rPr lang="en-US" sz="2800" b="0" dirty="0" err="1">
                <a:effectLst/>
              </a:rPr>
              <a:t>Fausett's</a:t>
            </a:r>
            <a:r>
              <a:rPr lang="en-US" sz="2800" b="0" dirty="0">
                <a:effectLst/>
              </a:rPr>
              <a:t> Bible Dictionary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7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12:1-11  Herod’s Wickedness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evil did Herod do? (1-2)  </a:t>
            </a:r>
            <a:r>
              <a:rPr lang="en-US" sz="2400" dirty="0" smtClean="0">
                <a:ea typeface="Gulim" pitchFamily="34" charset="-127"/>
              </a:rPr>
              <a:t>Note: AD44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he plan next?  Why? (3)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prevented him? (4)  (KJV – Easter)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contrast made by Luke? (5)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Did God hear their prayers?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Peter’s escape</a:t>
            </a:r>
            <a:r>
              <a:rPr lang="en-US" dirty="0" smtClean="0">
                <a:ea typeface="Gulim" pitchFamily="34" charset="-127"/>
              </a:rPr>
              <a:t> … “when Herod would have …”</a:t>
            </a:r>
            <a:r>
              <a:rPr lang="en-US" sz="2800" dirty="0" smtClean="0">
                <a:ea typeface="Gulim" pitchFamily="34" charset="-127"/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Peter doing? (6)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well was he secured? (4, 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enabled Peter to escape? (7-10)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Any chance this could be a natural event?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Peter reconcile this with reality? (11)</a:t>
            </a:r>
            <a:r>
              <a:rPr lang="en-US" sz="2800" dirty="0" smtClean="0">
                <a:ea typeface="Gulim" pitchFamily="34" charset="-127"/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hope of the “Jews?” (11)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94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12:12-17  Rhoda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he find himself?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were they doing there?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responded to Peter’s knocking?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didn’t she open the gate? (14) 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response when she told? (15)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Was escape possible in their minds?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Did they even expect Peter to survive?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is “It is his angel?”  Fact or opinion? 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So what did Peter do? (16)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did he credit with his escape? (17)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instructions did he give them? (17)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it acceptable to flee persecution?</a:t>
            </a:r>
          </a:p>
        </p:txBody>
      </p:sp>
    </p:spTree>
    <p:extLst>
      <p:ext uri="{BB962C8B-B14F-4D97-AF65-F5344CB8AC3E}">
        <p14:creationId xmlns:p14="http://schemas.microsoft.com/office/powerpoint/2010/main" val="19686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12:18-23  Herod’s Reaction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366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would there be no small stir? (18)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standard punishment? (19)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this a “cover up?”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there evidence of fear on Herod’s part?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did </a:t>
            </a:r>
            <a:r>
              <a:rPr lang="en-US" sz="2800" dirty="0" err="1" smtClean="0">
                <a:ea typeface="Gulim" pitchFamily="34" charset="-127"/>
              </a:rPr>
              <a:t>T&amp;S</a:t>
            </a:r>
            <a:r>
              <a:rPr lang="en-US" sz="2800" dirty="0" smtClean="0">
                <a:ea typeface="Gulim" pitchFamily="34" charset="-127"/>
              </a:rPr>
              <a:t> want peace with Herod? </a:t>
            </a:r>
            <a:r>
              <a:rPr lang="en-US" sz="1800" dirty="0" smtClean="0">
                <a:ea typeface="Gulim" pitchFamily="34" charset="-127"/>
              </a:rPr>
              <a:t>(20)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he exploit this situation? (21)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people’s response? (22)  Why?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God’s reaction? (23)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God kill Herod?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Compare with other punitive miracles.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err="1" smtClean="0">
                <a:ea typeface="Gulim" pitchFamily="34" charset="-127"/>
              </a:rPr>
              <a:t>A&amp;S</a:t>
            </a:r>
            <a:r>
              <a:rPr lang="en-US" sz="2600" dirty="0" smtClean="0">
                <a:ea typeface="Gulim" pitchFamily="34" charset="-127"/>
              </a:rPr>
              <a:t> in </a:t>
            </a:r>
            <a:r>
              <a:rPr lang="en-US" sz="2600" dirty="0" err="1" smtClean="0">
                <a:ea typeface="Gulim" pitchFamily="34" charset="-127"/>
              </a:rPr>
              <a:t>ch.</a:t>
            </a:r>
            <a:r>
              <a:rPr lang="en-US" sz="2600" dirty="0" smtClean="0">
                <a:ea typeface="Gulim" pitchFamily="34" charset="-127"/>
              </a:rPr>
              <a:t> 5.  What do they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31530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12:24-25  Another Contrast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Could there be any greater contrast? </a:t>
            </a:r>
            <a:r>
              <a:rPr lang="en-US" sz="2400" dirty="0" smtClean="0">
                <a:ea typeface="Gulim" pitchFamily="34" charset="-127"/>
              </a:rPr>
              <a:t>(24)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Had God answered their prayers?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effect did this have on government actions?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Any more such persecution recorded?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returned? What had they done? </a:t>
            </a:r>
            <a:r>
              <a:rPr lang="en-US" sz="2400" dirty="0" smtClean="0">
                <a:ea typeface="Gulim" pitchFamily="34" charset="-127"/>
              </a:rPr>
              <a:t>(25)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did they bring with them? (25)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Inference: had they experienced ch12 events?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Would this impact their future efforts?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42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1:9-11  Ascension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779463"/>
            <a:ext cx="83153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Evidential difference – Res &amp; </a:t>
            </a:r>
            <a:r>
              <a:rPr lang="en-US" sz="2800" dirty="0" err="1" smtClean="0">
                <a:ea typeface="Gulim" pitchFamily="34" charset="-127"/>
              </a:rPr>
              <a:t>Asc</a:t>
            </a:r>
            <a:r>
              <a:rPr lang="en-US" sz="2800" dirty="0" smtClean="0">
                <a:ea typeface="Gulim" pitchFamily="34" charset="-127"/>
              </a:rPr>
              <a:t>? (9)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Should they continue wondering? (11)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Did they need comfort?  … the Comforter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Will Jesus come back? (11)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In what manner? (11)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if Jesus had Stayed on Earth?</a:t>
            </a:r>
            <a:r>
              <a:rPr lang="en-US" sz="2800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0" dirty="0" smtClean="0"/>
              <a:t>John 16:7  Nevertheless I tell you the truth: It is expedient for you that I go away; for if I go not away, the Comforter will not come unto you; but if I go, I will send him unto you.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ESSENTIAL for (them and us) to experience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Death, Burial, Resurrection, Ascension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Recognize: Jesus rules from heaven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Need to depend on the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Holy Spirit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5119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871478"/>
            <a:ext cx="8153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Acts </a:t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of 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Apostles</a:t>
            </a: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/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5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Chapter </a:t>
            </a:r>
            <a:r>
              <a:rPr lang="en-US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13</a:t>
            </a:r>
            <a:endParaRPr lang="en-US" altLang="en-US" sz="4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  <a:cs typeface="+mj-cs"/>
            </a:endParaRPr>
          </a:p>
          <a:p>
            <a:pPr algn="ctr"/>
            <a:r>
              <a:rPr lang="en-US" altLang="en-US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And a little look ahead</a:t>
            </a:r>
          </a:p>
          <a:p>
            <a:pPr algn="ctr"/>
            <a:r>
              <a:rPr lang="en-US" altLang="en-US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To Chapter 22</a:t>
            </a:r>
            <a:r>
              <a:rPr lang="en-US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15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3"/>
            <a:ext cx="8461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22:16-21  “I will send thee …”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was Saul baptized? (Acts 9)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long before Jerusalem?</a:t>
            </a:r>
            <a:r>
              <a:rPr lang="en-US" sz="3200" dirty="0" smtClean="0">
                <a:ea typeface="Gulim" pitchFamily="34" charset="-127"/>
              </a:rPr>
              <a:t> </a:t>
            </a:r>
            <a:r>
              <a:rPr lang="en-US" sz="2800" dirty="0" smtClean="0">
                <a:ea typeface="Gulim" pitchFamily="34" charset="-127"/>
              </a:rPr>
              <a:t>(Gal. 1:18)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happened to Paul there? (22:17)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long did Paul stay?  Why? (18)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Paul expect acceptance? (19-20)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was he expecting to reject him?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is Jesus’ response? (21)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Had this occurred before Acts 13?</a:t>
            </a:r>
          </a:p>
          <a:p>
            <a:pPr marL="457200" lvl="1" indent="0" eaLnBrk="1" hangingPunct="1">
              <a:buNone/>
              <a:defRPr/>
            </a:pP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7781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13:1-5  “Separate Me …” </a:t>
            </a:r>
            <a:r>
              <a:rPr lang="en-US" sz="2400" dirty="0" smtClean="0"/>
              <a:t>46 AD</a:t>
            </a:r>
            <a:r>
              <a:rPr lang="en-US" dirty="0" smtClean="0"/>
              <a:t>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Was Antioch dependent on Jerusalem? </a:t>
            </a:r>
            <a:r>
              <a:rPr lang="en-US" sz="1600" dirty="0" smtClean="0">
                <a:ea typeface="Gulim" pitchFamily="34" charset="-127"/>
              </a:rPr>
              <a:t>(</a:t>
            </a:r>
            <a:r>
              <a:rPr lang="en-US" sz="1600" dirty="0">
                <a:ea typeface="Gulim" pitchFamily="34" charset="-127"/>
              </a:rPr>
              <a:t>1</a:t>
            </a:r>
            <a:r>
              <a:rPr lang="en-US" sz="1600" dirty="0" smtClean="0">
                <a:ea typeface="Gulim" pitchFamily="34" charset="-127"/>
              </a:rPr>
              <a:t>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is listed first? Who last?</a:t>
            </a:r>
            <a:r>
              <a:rPr lang="en-US" sz="3200" dirty="0" smtClean="0">
                <a:ea typeface="Gulim" pitchFamily="34" charset="-127"/>
              </a:rPr>
              <a:t> </a:t>
            </a:r>
            <a:r>
              <a:rPr lang="en-US" sz="2800" dirty="0" smtClean="0">
                <a:ea typeface="Gulim" pitchFamily="34" charset="-127"/>
              </a:rPr>
              <a:t>(</a:t>
            </a:r>
            <a:r>
              <a:rPr lang="en-US" sz="2800" dirty="0">
                <a:ea typeface="Gulim" pitchFamily="34" charset="-127"/>
              </a:rPr>
              <a:t>1</a:t>
            </a:r>
            <a:r>
              <a:rPr lang="en-US" sz="2800" dirty="0" smtClean="0">
                <a:ea typeface="Gulim" pitchFamily="34" charset="-127"/>
              </a:rPr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 Holy Spirit say? (2)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they do before sending them? (3)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is “they” in verse 3? (</a:t>
            </a:r>
            <a:r>
              <a:rPr lang="en-US" sz="2600" dirty="0">
                <a:ea typeface="Gulim" pitchFamily="34" charset="-127"/>
              </a:rPr>
              <a:t>3</a:t>
            </a:r>
            <a:r>
              <a:rPr lang="en-US" sz="2600" dirty="0" smtClean="0">
                <a:ea typeface="Gulim" pitchFamily="34" charset="-127"/>
              </a:rPr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were they sent forth by? (4)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did they sail to?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Whose home was there? </a:t>
            </a: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city did they come to in Cyprus? (5)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they preach in Salamis? (5)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was their attendant? (5)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081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15" t="30884" r="29432" b="10812"/>
          <a:stretch/>
        </p:blipFill>
        <p:spPr>
          <a:xfrm>
            <a:off x="1447800" y="18174"/>
            <a:ext cx="6776804" cy="68897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248400" y="4495800"/>
            <a:ext cx="228600" cy="381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7200" y="1371600"/>
            <a:ext cx="0" cy="1828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6553200" y="4495800"/>
            <a:ext cx="152400" cy="762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685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Acts </a:t>
            </a:r>
            <a:r>
              <a:rPr lang="en-US" b="1" dirty="0" smtClean="0">
                <a:solidFill>
                  <a:schemeClr val="bg1"/>
                </a:solidFill>
              </a:rPr>
              <a:t>13: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5-6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Salamis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Paphos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9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13:6-13  Bar-Jesus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does the prefix “Bar” mean?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was Bar-</a:t>
            </a:r>
            <a:r>
              <a:rPr lang="en-US" sz="2800" dirty="0" err="1" smtClean="0">
                <a:ea typeface="Gulim" pitchFamily="34" charset="-127"/>
              </a:rPr>
              <a:t>jesus</a:t>
            </a:r>
            <a:r>
              <a:rPr lang="en-US" sz="2800" dirty="0" smtClean="0">
                <a:ea typeface="Gulim" pitchFamily="34" charset="-127"/>
              </a:rPr>
              <a:t> with?</a:t>
            </a:r>
            <a:r>
              <a:rPr lang="en-US" sz="3200" dirty="0" smtClean="0">
                <a:ea typeface="Gulim" pitchFamily="34" charset="-127"/>
              </a:rPr>
              <a:t> </a:t>
            </a:r>
            <a:r>
              <a:rPr lang="en-US" sz="2800" dirty="0" smtClean="0">
                <a:ea typeface="Gulim" pitchFamily="34" charset="-127"/>
              </a:rPr>
              <a:t>(6)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</a:t>
            </a:r>
            <a:r>
              <a:rPr lang="en-US" sz="2600" dirty="0" err="1" smtClean="0">
                <a:ea typeface="Gulim" pitchFamily="34" charset="-127"/>
              </a:rPr>
              <a:t>Sergius</a:t>
            </a:r>
            <a:r>
              <a:rPr lang="en-US" sz="2600" dirty="0" smtClean="0">
                <a:ea typeface="Gulim" pitchFamily="34" charset="-127"/>
              </a:rPr>
              <a:t> Paulus do?  Why? (7)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</a:t>
            </a:r>
            <a:r>
              <a:rPr lang="en-US" sz="2600" dirty="0" err="1" smtClean="0">
                <a:ea typeface="Gulim" pitchFamily="34" charset="-127"/>
              </a:rPr>
              <a:t>Elymas</a:t>
            </a:r>
            <a:r>
              <a:rPr lang="en-US" sz="2600" dirty="0" smtClean="0">
                <a:ea typeface="Gulim" pitchFamily="34" charset="-127"/>
              </a:rPr>
              <a:t> do?  Why? (8)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did Paul respond to this? (9-11)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</a:t>
            </a:r>
            <a:r>
              <a:rPr lang="en-US" sz="2600" dirty="0" err="1" smtClean="0">
                <a:ea typeface="Gulim" pitchFamily="34" charset="-127"/>
              </a:rPr>
              <a:t>Sergius</a:t>
            </a:r>
            <a:r>
              <a:rPr lang="en-US" sz="2600" dirty="0" smtClean="0">
                <a:ea typeface="Gulim" pitchFamily="34" charset="-127"/>
              </a:rPr>
              <a:t> Paulus led by this to believe? (12)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is the inference of verse 13?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is now in the lead role?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Are we to know why John Mark departed?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Does Paul now seem to be exercising much more leadership than prior to this?</a:t>
            </a:r>
          </a:p>
        </p:txBody>
      </p:sp>
    </p:spTree>
    <p:extLst>
      <p:ext uri="{BB962C8B-B14F-4D97-AF65-F5344CB8AC3E}">
        <p14:creationId xmlns:p14="http://schemas.microsoft.com/office/powerpoint/2010/main" val="11650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15" t="30884" r="29432" b="10812"/>
          <a:stretch/>
        </p:blipFill>
        <p:spPr>
          <a:xfrm>
            <a:off x="1528996" y="18174"/>
            <a:ext cx="6776804" cy="68897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248400" y="4495800"/>
            <a:ext cx="228600" cy="381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7200" y="1371600"/>
            <a:ext cx="0" cy="1828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886200" y="2590800"/>
            <a:ext cx="990600" cy="762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129" y="609600"/>
            <a:ext cx="15087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Acts 13: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13-14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Perga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Antioch of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Pisidia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13:15-25 At Antioch of </a:t>
            </a:r>
            <a:r>
              <a:rPr lang="en-US" dirty="0" err="1" smtClean="0"/>
              <a:t>Pisidia</a:t>
            </a:r>
            <a:r>
              <a:rPr lang="en-US" dirty="0" smtClean="0"/>
              <a:t>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asked them to speak? (15)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does Paul start?</a:t>
            </a:r>
            <a:r>
              <a:rPr lang="en-US" sz="3000" dirty="0" smtClean="0">
                <a:ea typeface="Gulim" pitchFamily="34" charset="-127"/>
              </a:rPr>
              <a:t> </a:t>
            </a:r>
            <a:r>
              <a:rPr lang="en-US" sz="2600" dirty="0" smtClean="0">
                <a:ea typeface="Gulim" pitchFamily="34" charset="-127"/>
              </a:rPr>
              <a:t>(17)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After Egypt, 40 years where? (18)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many nations conquered? (19)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ruled after the conquest? (20)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ruled after the Judges? (21)</a:t>
            </a:r>
          </a:p>
          <a:p>
            <a:pPr marL="57150" indent="0" eaLnBrk="1" hangingPunct="1">
              <a:buNone/>
              <a:defRPr/>
            </a:pPr>
            <a:r>
              <a:rPr lang="en-US" sz="2800" dirty="0" smtClean="0">
                <a:ea typeface="Gulim" pitchFamily="34" charset="-127"/>
              </a:rPr>
              <a:t>Why the emphasis on time? (Heb. 1:1)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relevance of David? (22-23)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1 Sam 13:14 “… after His own heart …”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did Peter reference this promise?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John the Baptist preach? (24-25)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56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69850"/>
            <a:ext cx="8488362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13:26-36  “to you … salvation”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174625" y="965200"/>
            <a:ext cx="9318625" cy="4521200"/>
          </a:xfrm>
        </p:spPr>
        <p:txBody>
          <a:bodyPr/>
          <a:lstStyle/>
          <a:p>
            <a:pPr marL="457200" lvl="1" indent="0" algn="ctr" eaLnBrk="1" hangingPunct="1">
              <a:buNone/>
              <a:defRPr/>
            </a:pPr>
            <a:r>
              <a:rPr lang="en-US" sz="2800" b="1" dirty="0" smtClean="0">
                <a:ea typeface="Gulim" pitchFamily="34" charset="-127"/>
              </a:rPr>
              <a:t>Paul’s Proof: Scripture Based</a:t>
            </a:r>
            <a:endParaRPr lang="en-US" sz="2600" b="1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For they fulfilled _____ in condemning him (27)</a:t>
            </a:r>
            <a:endParaRPr lang="en-US" sz="2400" dirty="0" smtClean="0">
              <a:ea typeface="Gulim" pitchFamily="34" charset="-127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did they request to slay Jesus?</a:t>
            </a:r>
            <a:r>
              <a:rPr lang="en-US" sz="3000" dirty="0" smtClean="0">
                <a:ea typeface="Gulim" pitchFamily="34" charset="-127"/>
              </a:rPr>
              <a:t> </a:t>
            </a:r>
            <a:r>
              <a:rPr lang="en-US" sz="2600" dirty="0" smtClean="0">
                <a:ea typeface="Gulim" pitchFamily="34" charset="-127"/>
              </a:rPr>
              <a:t>(28)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they do after all was fulfilled? (29)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raised Jesus from the dead? (30) </a:t>
            </a:r>
            <a:r>
              <a:rPr lang="en-US" sz="2000" dirty="0" smtClean="0">
                <a:ea typeface="Gulim" pitchFamily="34" charset="-127"/>
              </a:rPr>
              <a:t>Acts 2:23-24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were the witnesses? (31)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Does Paul claim to be a witness?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specific good tidings is proclaimed? (32-33)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Who also used the non-corruption argument? (34-36)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Reference Acts 2:27</a:t>
            </a:r>
          </a:p>
          <a:p>
            <a:pPr marL="914400" lvl="2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1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36513"/>
            <a:ext cx="8461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13:33-37  OT Scripture Review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22225" y="873125"/>
            <a:ext cx="8785225" cy="45212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(33) </a:t>
            </a:r>
            <a:r>
              <a:rPr lang="en-US" sz="2600" dirty="0">
                <a:ea typeface="Gulim" pitchFamily="34" charset="-127"/>
              </a:rPr>
              <a:t>Psalm 2:7  </a:t>
            </a:r>
            <a:r>
              <a:rPr lang="en-US" sz="2600" dirty="0" smtClean="0">
                <a:ea typeface="Gulim" pitchFamily="34" charset="-127"/>
              </a:rPr>
              <a:t>Thou </a:t>
            </a:r>
            <a:r>
              <a:rPr lang="en-US" sz="2600" dirty="0">
                <a:ea typeface="Gulim" pitchFamily="34" charset="-127"/>
              </a:rPr>
              <a:t>art my Son, this day have I begotten thee</a:t>
            </a:r>
            <a:r>
              <a:rPr lang="en-US" sz="2600" dirty="0" smtClean="0">
                <a:ea typeface="Gulim" pitchFamily="34" charset="-127"/>
              </a:rPr>
              <a:t>.</a:t>
            </a:r>
          </a:p>
          <a:p>
            <a:pPr marL="457200" lvl="1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(</a:t>
            </a:r>
            <a:r>
              <a:rPr lang="en-US" sz="2600" dirty="0">
                <a:ea typeface="Gulim" pitchFamily="34" charset="-127"/>
              </a:rPr>
              <a:t>34) </a:t>
            </a:r>
            <a:r>
              <a:rPr lang="en-US" sz="2600" dirty="0" smtClean="0">
                <a:ea typeface="Gulim" pitchFamily="34" charset="-127"/>
              </a:rPr>
              <a:t>Isa. 55:3  I </a:t>
            </a:r>
            <a:r>
              <a:rPr lang="en-US" sz="2600" dirty="0">
                <a:ea typeface="Gulim" pitchFamily="34" charset="-127"/>
              </a:rPr>
              <a:t>will give you the holy and sure (blessings) of David</a:t>
            </a:r>
            <a:r>
              <a:rPr lang="en-US" sz="2600" dirty="0" smtClean="0">
                <a:ea typeface="Gulim" pitchFamily="34" charset="-127"/>
              </a:rPr>
              <a:t>.</a:t>
            </a:r>
          </a:p>
          <a:p>
            <a:pPr marL="457200" lvl="1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(35) Psalm </a:t>
            </a:r>
            <a:r>
              <a:rPr lang="en-US" sz="2600" dirty="0">
                <a:ea typeface="Gulim" pitchFamily="34" charset="-127"/>
              </a:rPr>
              <a:t>16:10  </a:t>
            </a:r>
            <a:r>
              <a:rPr lang="en-US" sz="2600" dirty="0" smtClean="0">
                <a:ea typeface="Gulim" pitchFamily="34" charset="-127"/>
              </a:rPr>
              <a:t>Thou </a:t>
            </a:r>
            <a:r>
              <a:rPr lang="en-US" sz="2600" dirty="0">
                <a:ea typeface="Gulim" pitchFamily="34" charset="-127"/>
              </a:rPr>
              <a:t>wilt not give Thy Holy One to see corruption</a:t>
            </a:r>
            <a:r>
              <a:rPr lang="en-US" sz="2600" dirty="0" smtClean="0">
                <a:ea typeface="Gulim" pitchFamily="34" charset="-127"/>
              </a:rPr>
              <a:t>.</a:t>
            </a:r>
          </a:p>
          <a:p>
            <a:pPr marL="457200" lvl="1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75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22250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At Antioch of </a:t>
            </a:r>
            <a:r>
              <a:rPr lang="en-US" sz="2800" dirty="0" err="1" smtClean="0"/>
              <a:t>Pisidia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Acts 13:38-46 Plan of Salvation</a:t>
            </a:r>
            <a:r>
              <a:rPr lang="en-US" dirty="0" smtClean="0"/>
              <a:t>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176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is proclaimed through Jesus? (38)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necessary to be justified?</a:t>
            </a:r>
            <a:r>
              <a:rPr lang="en-US" sz="3000" dirty="0" smtClean="0">
                <a:ea typeface="Gulim" pitchFamily="34" charset="-127"/>
              </a:rPr>
              <a:t> </a:t>
            </a:r>
            <a:r>
              <a:rPr lang="en-US" sz="2600" dirty="0" smtClean="0">
                <a:ea typeface="Gulim" pitchFamily="34" charset="-127"/>
              </a:rPr>
              <a:t>(39)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this possible by the law of Moses? (39)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were they to beware of? (40-41)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Quotation: Habakkuk 1:5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urged them? to do what? (42-43)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successful were they? (44)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this success cause? (45)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Does it appear that they were “uninvited?”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So, in what way would they … </a:t>
            </a:r>
          </a:p>
          <a:p>
            <a:pPr marL="457200" lvl="1" indent="0" eaLnBrk="1" hangingPunct="1">
              <a:buNone/>
              <a:defRPr/>
            </a:pPr>
            <a:r>
              <a:rPr lang="en-US" sz="2600" dirty="0">
                <a:ea typeface="Gulim" pitchFamily="34" charset="-127"/>
              </a:rPr>
              <a:t> </a:t>
            </a:r>
            <a:r>
              <a:rPr lang="en-US" sz="2600" dirty="0" smtClean="0">
                <a:ea typeface="Gulim" pitchFamily="34" charset="-127"/>
              </a:rPr>
              <a:t>          … “turn to the Gentiles?” (46)</a:t>
            </a:r>
          </a:p>
        </p:txBody>
      </p:sp>
    </p:spTree>
    <p:extLst>
      <p:ext uri="{BB962C8B-B14F-4D97-AF65-F5344CB8AC3E}">
        <p14:creationId xmlns:p14="http://schemas.microsoft.com/office/powerpoint/2010/main" val="34795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1:12-14  Apostles Return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68040"/>
            <a:ext cx="83153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they return to? (12)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Name the Apostles?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The word “apostle” (used in vs. 2)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Official, formal meaning: the “the 12”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General meaning of the word: “one sent” </a:t>
            </a: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were with the Apostles? (14)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Women, his mother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His brothers </a:t>
            </a:r>
            <a:r>
              <a:rPr lang="en-US" sz="2600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4385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13:46-48 To the Gentiles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God’s will: Go to the Gentiles </a:t>
            </a:r>
            <a:r>
              <a:rPr lang="en-US" sz="2400" dirty="0" smtClean="0">
                <a:ea typeface="Gulim" pitchFamily="34" charset="-127"/>
              </a:rPr>
              <a:t>(Acts 10, 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How did Paul prove this to them? (47)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Isa. 49:6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were the Gentiles reaction?</a:t>
            </a:r>
            <a:r>
              <a:rPr lang="en-US" sz="3000" dirty="0" smtClean="0">
                <a:ea typeface="Gulim" pitchFamily="34" charset="-127"/>
              </a:rPr>
              <a:t> </a:t>
            </a:r>
            <a:r>
              <a:rPr lang="en-US" sz="2600" dirty="0" smtClean="0">
                <a:ea typeface="Gulim" pitchFamily="34" charset="-127"/>
              </a:rPr>
              <a:t>(48)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there any difference? …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To believe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To be ordained unto eternal life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Which is man’s part?  … God’s part?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vs. 48 for order?, or is it a truism?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purpose of verse 48?</a:t>
            </a:r>
          </a:p>
          <a:p>
            <a:pPr marL="57150" indent="0" eaLnBrk="1" hangingPunct="1">
              <a:buNone/>
              <a:defRPr/>
            </a:pPr>
            <a:r>
              <a:rPr lang="en-US" sz="2400" b="0" dirty="0" smtClean="0">
                <a:ea typeface="Gulim" pitchFamily="34" charset="-127"/>
              </a:rPr>
              <a:t>To affirm: God ordained the conversion of the Gentiles</a:t>
            </a:r>
          </a:p>
        </p:txBody>
      </p:sp>
    </p:spTree>
    <p:extLst>
      <p:ext uri="{BB962C8B-B14F-4D97-AF65-F5344CB8AC3E}">
        <p14:creationId xmlns:p14="http://schemas.microsoft.com/office/powerpoint/2010/main" val="26231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13:49-52 Closure at Antioch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Were Paul and Barnabas successful? </a:t>
            </a:r>
            <a:r>
              <a:rPr lang="en-US" sz="2400" dirty="0" smtClean="0">
                <a:ea typeface="Gulim" pitchFamily="34" charset="-127"/>
              </a:rPr>
              <a:t>(49)</a:t>
            </a: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opposed them? (50)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Is this ALL the Jews?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influence did the women have?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they do to Paul and Barnabas?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they show their displeasure? (51)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Could they have caused a major disruption?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would that have resulted in?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their departure affect the work?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accompanies being filled with the Holy Spirit?  (52)</a:t>
            </a: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26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871478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Acts </a:t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of 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Apostles</a:t>
            </a: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/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Chapter </a:t>
            </a:r>
            <a:r>
              <a:rPr lang="en-US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14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4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15" t="30884" r="29432" b="10812"/>
          <a:stretch/>
        </p:blipFill>
        <p:spPr>
          <a:xfrm>
            <a:off x="1681396" y="18174"/>
            <a:ext cx="6776804" cy="68897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248400" y="4495800"/>
            <a:ext cx="228600" cy="381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7200" y="1371600"/>
            <a:ext cx="0" cy="1828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172200" y="1828800"/>
            <a:ext cx="533400" cy="762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609600"/>
            <a:ext cx="156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Acts 13:51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14:1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Iconium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410200" y="1600200"/>
            <a:ext cx="152400" cy="76200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14:1-7  </a:t>
            </a:r>
            <a:r>
              <a:rPr lang="en-US" dirty="0" err="1" smtClean="0"/>
              <a:t>Iconium</a:t>
            </a:r>
            <a:r>
              <a:rPr lang="en-US" dirty="0" smtClean="0"/>
              <a:t>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does Paul’s always go first? </a:t>
            </a:r>
            <a:r>
              <a:rPr lang="en-US" sz="2400" dirty="0" smtClean="0">
                <a:ea typeface="Gulim" pitchFamily="34" charset="-127"/>
              </a:rPr>
              <a:t>(1)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Were they successful at </a:t>
            </a:r>
            <a:r>
              <a:rPr lang="en-US" sz="2600" dirty="0" err="1" smtClean="0">
                <a:ea typeface="Gulim" pitchFamily="34" charset="-127"/>
              </a:rPr>
              <a:t>Iconium</a:t>
            </a:r>
            <a:r>
              <a:rPr lang="en-US" sz="2600" dirty="0" smtClean="0">
                <a:ea typeface="Gulim" pitchFamily="34" charset="-127"/>
              </a:rPr>
              <a:t>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some influential Jews do? (2)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Discrediting truth to the Gentiles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did the Lord help them thru this?</a:t>
            </a:r>
            <a:r>
              <a:rPr lang="en-US" dirty="0" smtClean="0">
                <a:ea typeface="Gulim" pitchFamily="34" charset="-127"/>
              </a:rPr>
              <a:t> (3)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the city united in their beliefs? (4)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this boil up into? (5)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So where did Paul and Barnabas go? (6)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they do there? (7)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12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15" t="30884" r="29432" b="10812"/>
          <a:stretch/>
        </p:blipFill>
        <p:spPr>
          <a:xfrm>
            <a:off x="1528996" y="18174"/>
            <a:ext cx="6776804" cy="68897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248400" y="4495800"/>
            <a:ext cx="228600" cy="381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7200" y="1371600"/>
            <a:ext cx="0" cy="1828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8400" y="2057400"/>
            <a:ext cx="533400" cy="762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129" y="609600"/>
            <a:ext cx="14045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Acts 14:6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Region: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Lycaonia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Cities: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Lystra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Derby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14:8-10 – Miraculous Healing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they encounter at </a:t>
            </a:r>
            <a:r>
              <a:rPr lang="en-US" sz="2800" dirty="0" err="1" smtClean="0">
                <a:ea typeface="Gulim" pitchFamily="34" charset="-127"/>
              </a:rPr>
              <a:t>Lystra</a:t>
            </a:r>
            <a:r>
              <a:rPr lang="en-US" sz="2800" dirty="0" smtClean="0">
                <a:ea typeface="Gulim" pitchFamily="34" charset="-127"/>
              </a:rPr>
              <a:t>? (7-8)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produced this man’s faith?  (9, Rom. 10:17)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did Paul recognized in this man? (9)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Contrast 10 &amp; Acts 3:7 … Similarities? Differences?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None/>
              <a:defRPr/>
            </a:pPr>
            <a:endParaRPr lang="en-US" sz="24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9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14:11-18 – People’s Reaction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conclusion did they draw? </a:t>
            </a:r>
            <a:r>
              <a:rPr lang="en-US" sz="2400" dirty="0" smtClean="0">
                <a:ea typeface="Gulim" pitchFamily="34" charset="-127"/>
              </a:rPr>
              <a:t>(11)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Paul know what they were saying?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Jupiter – chief god; Mercury – messenger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the priest of Jupiter jealous? (13)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does this show and validate?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T</a:t>
            </a:r>
            <a:r>
              <a:rPr lang="en-US" sz="2800" dirty="0" smtClean="0">
                <a:ea typeface="Gulim" pitchFamily="34" charset="-127"/>
              </a:rPr>
              <a:t>he “apostles” response: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Paul and Barnabas object to this (14)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were the good tidings to them? (15)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Does </a:t>
            </a:r>
            <a:r>
              <a:rPr lang="en-US" sz="2600" i="1" dirty="0" smtClean="0">
                <a:ea typeface="Gulim" pitchFamily="34" charset="-127"/>
              </a:rPr>
              <a:t>suffered</a:t>
            </a:r>
            <a:r>
              <a:rPr lang="en-US" sz="2600" dirty="0" smtClean="0">
                <a:ea typeface="Gulim" pitchFamily="34" charset="-127"/>
              </a:rPr>
              <a:t> mean </a:t>
            </a:r>
            <a:r>
              <a:rPr lang="en-US" sz="2600" i="1" dirty="0" smtClean="0">
                <a:ea typeface="Gulim" pitchFamily="34" charset="-127"/>
              </a:rPr>
              <a:t>compelled</a:t>
            </a:r>
            <a:r>
              <a:rPr lang="en-US" sz="2600" dirty="0" smtClean="0">
                <a:ea typeface="Gulim" pitchFamily="34" charset="-127"/>
              </a:rPr>
              <a:t>? (16)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natural evidence does Paul cite? (17)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Similar to our arguments against evolution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were they so hard to restrain? (18)</a:t>
            </a:r>
          </a:p>
        </p:txBody>
      </p:sp>
    </p:spTree>
    <p:extLst>
      <p:ext uri="{BB962C8B-B14F-4D97-AF65-F5344CB8AC3E}">
        <p14:creationId xmlns:p14="http://schemas.microsoft.com/office/powerpoint/2010/main" val="36206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14:19-26 – Amazing Reversal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would they turn so quickly? </a:t>
            </a:r>
            <a:r>
              <a:rPr lang="en-US" sz="2400" dirty="0" smtClean="0">
                <a:ea typeface="Gulim" pitchFamily="34" charset="-127"/>
              </a:rPr>
              <a:t>(19)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Jesus have this same problem?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religious fervor always a good thing?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Even when it supports the truth?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if people’s expectations are not met?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severe were Paul’s injuries? (19)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miracle occurred? (20) 2 Cor. 11:25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Did anyone “perform” it?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to now? (21-26)</a:t>
            </a:r>
          </a:p>
        </p:txBody>
      </p:sp>
    </p:spTree>
    <p:extLst>
      <p:ext uri="{BB962C8B-B14F-4D97-AF65-F5344CB8AC3E}">
        <p14:creationId xmlns:p14="http://schemas.microsoft.com/office/powerpoint/2010/main" val="35392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15" t="30884" r="29432" b="10812"/>
          <a:stretch/>
        </p:blipFill>
        <p:spPr>
          <a:xfrm>
            <a:off x="1757596" y="18174"/>
            <a:ext cx="6776804" cy="68897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248400" y="4495800"/>
            <a:ext cx="228600" cy="381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7200" y="1371600"/>
            <a:ext cx="0" cy="1828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  <a:scene3d>
            <a:camera prst="legacyObliqueBottomRight"/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781800" y="2209800"/>
            <a:ext cx="1600200" cy="6858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129" y="609600"/>
            <a:ext cx="163217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Acts 14: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21-26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Lystra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Derbe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Lystra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Iconium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Antioch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Pisidia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Pamphilia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Pergia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Attalia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Retruned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Antioch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of Syria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8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1:15-26  Judas’ Replacement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31540" y="1104044"/>
            <a:ext cx="83153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took the lead at this point? (15)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Judas’ fate? (18-19)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Mt. 27:5, 10 (Probably Luke’s parenthetical)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What was </a:t>
            </a:r>
            <a:r>
              <a:rPr lang="en-US" sz="2800" dirty="0" smtClean="0">
                <a:ea typeface="Gulim" pitchFamily="34" charset="-127"/>
              </a:rPr>
              <a:t>Peter’s reasoning? (20)</a:t>
            </a:r>
            <a:endParaRPr lang="en-US" sz="28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Ps. </a:t>
            </a:r>
            <a:r>
              <a:rPr lang="en-US" sz="2600" dirty="0" smtClean="0">
                <a:ea typeface="Gulim" pitchFamily="34" charset="-127"/>
              </a:rPr>
              <a:t>69:5; 109:8 – Inference from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scripture</a:t>
            </a:r>
            <a:endParaRPr lang="en-US" sz="2800" b="1" dirty="0" smtClean="0">
              <a:solidFill>
                <a:srgbClr val="FFC000"/>
              </a:solidFill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were the qualifications? (21-22)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Eye Witnesses </a:t>
            </a:r>
            <a:r>
              <a:rPr lang="en-US" sz="2600" dirty="0" smtClean="0">
                <a:ea typeface="Gulim" pitchFamily="34" charset="-127"/>
              </a:rPr>
              <a:t>(are there any today?)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selected the two? (23; 15)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they do before appointment? </a:t>
            </a:r>
            <a:r>
              <a:rPr lang="en-US" sz="2000" dirty="0" smtClean="0">
                <a:ea typeface="Gulim" pitchFamily="34" charset="-127"/>
              </a:rPr>
              <a:t>(24-5)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they resolve the selection? (26)</a:t>
            </a: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0" dirty="0" smtClean="0"/>
              <a:t>	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00372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14:22-28 – Confirming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return to established churches? </a:t>
            </a:r>
            <a:r>
              <a:rPr lang="en-US" sz="2400" dirty="0" smtClean="0">
                <a:ea typeface="Gulim" pitchFamily="34" charset="-127"/>
              </a:rPr>
              <a:t>(22)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Of what did they warn the disciples? (22</a:t>
            </a:r>
            <a:r>
              <a:rPr lang="en-US" sz="2600" dirty="0" smtClean="0">
                <a:ea typeface="Gulim" pitchFamily="34" charset="-127"/>
              </a:rPr>
              <a:t>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Hardships/tribulation: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kingdom of God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officials did they appoint? (23)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Did they select or appoint?  (Recall Acts 6)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did they do after appointing? (23)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they do at </a:t>
            </a:r>
            <a:r>
              <a:rPr lang="en-US" sz="2800" dirty="0" err="1" smtClean="0">
                <a:ea typeface="Gulim" pitchFamily="34" charset="-127"/>
              </a:rPr>
              <a:t>Anioch</a:t>
            </a:r>
            <a:r>
              <a:rPr lang="en-US" sz="2800" dirty="0" smtClean="0">
                <a:ea typeface="Gulim" pitchFamily="34" charset="-127"/>
              </a:rPr>
              <a:t>? (27)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Rehearsed all things (gave a report)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special thing did they emphasize? (27)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long did they stay at Antioch? (28)</a:t>
            </a:r>
          </a:p>
          <a:p>
            <a:pPr marL="457200" lvl="1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78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871478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Acts </a:t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of 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the Apostles</a:t>
            </a:r>
            <a: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/>
            </a:r>
            <a:br>
              <a:rPr lang="en-US" alt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</a:br>
            <a:r>
              <a:rPr lang="en-US" alt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Chapter </a:t>
            </a:r>
            <a:r>
              <a:rPr lang="en-US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15</a:t>
            </a:r>
            <a:r>
              <a:rPr lang="en-US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  <a:cs typeface="+mj-cs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22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15:1-2 – Call for a Meeting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were the false teachers from? (1)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would they teach such a thing?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circumcision the only issue? </a:t>
            </a:r>
            <a:r>
              <a:rPr lang="en-US" sz="2200" dirty="0" smtClean="0">
                <a:ea typeface="Gulim" pitchFamily="34" charset="-127"/>
              </a:rPr>
              <a:t>(see 5)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Paul/Barnabas response?</a:t>
            </a: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they need Jerusalem to resolve this? </a:t>
            </a:r>
            <a:r>
              <a:rPr lang="en-US" sz="2600" dirty="0">
                <a:ea typeface="Gulim" pitchFamily="34" charset="-127"/>
              </a:rPr>
              <a:t>(</a:t>
            </a:r>
            <a:r>
              <a:rPr lang="en-US" sz="2600" dirty="0" smtClean="0">
                <a:ea typeface="Gulim" pitchFamily="34" charset="-127"/>
              </a:rPr>
              <a:t>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Then why go to Jerusalem?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went with them?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does this show on the part of P&amp;B?</a:t>
            </a:r>
          </a:p>
          <a:p>
            <a:pPr marL="457200" lvl="1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25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3"/>
            <a:ext cx="853122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15:3-5 – On Way to Jerusalem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they do on the way? (</a:t>
            </a:r>
            <a:r>
              <a:rPr lang="en-US" sz="2800" dirty="0">
                <a:ea typeface="Gulim" pitchFamily="34" charset="-127"/>
              </a:rPr>
              <a:t>3</a:t>
            </a:r>
            <a:r>
              <a:rPr lang="en-US" sz="2800" dirty="0" smtClean="0">
                <a:ea typeface="Gulim" pitchFamily="34" charset="-127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they declare?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does this prove as far as authority?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this produce with all the brethren?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received them? (</a:t>
            </a:r>
            <a:r>
              <a:rPr lang="en-US" sz="2800" dirty="0">
                <a:ea typeface="Gulim" pitchFamily="34" charset="-127"/>
              </a:rPr>
              <a:t>4</a:t>
            </a:r>
            <a:r>
              <a:rPr lang="en-US" sz="2800" dirty="0" smtClean="0">
                <a:ea typeface="Gulim" pitchFamily="34" charset="-127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type of authority did they present? (4)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Direct Command</a:t>
            </a:r>
            <a:r>
              <a:rPr lang="en-US" sz="2600" dirty="0" smtClean="0">
                <a:ea typeface="Gulim" pitchFamily="34" charset="-127"/>
              </a:rPr>
              <a:t> 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(Acts 13:1-2) “Separate me …”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Were the apostles in total control? (</a:t>
            </a:r>
            <a:r>
              <a:rPr lang="en-US" sz="2800" dirty="0">
                <a:ea typeface="Gulim" pitchFamily="34" charset="-127"/>
              </a:rPr>
              <a:t>5</a:t>
            </a:r>
            <a:r>
              <a:rPr lang="en-US" sz="2800" dirty="0" smtClean="0">
                <a:ea typeface="Gulim" pitchFamily="34" charset="-127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Were the Pharisees a sect within the church?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were they teaching? (</a:t>
            </a:r>
            <a:r>
              <a:rPr lang="en-US" sz="2800" dirty="0">
                <a:ea typeface="Gulim" pitchFamily="34" charset="-127"/>
              </a:rPr>
              <a:t>5</a:t>
            </a:r>
            <a:r>
              <a:rPr lang="en-US" sz="2800" dirty="0" smtClean="0">
                <a:ea typeface="Gulim" pitchFamily="34" charset="-127"/>
              </a:rPr>
              <a:t>)</a:t>
            </a:r>
          </a:p>
          <a:p>
            <a:pPr marL="457200" lvl="1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95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15:6-10 – Evidence Presented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Supreme Court or a discussion? (6)</a:t>
            </a: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Is this example of how we should resolve issues?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Anything miraculous about it?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Were the apostles in dictatorial control? (7)</a:t>
            </a:r>
            <a:endParaRPr lang="en-US" sz="22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does Peter testify to? (7-10)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Peter cite a direct command?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Recall Acts 10-11; any direct command there</a:t>
            </a:r>
            <a:r>
              <a:rPr lang="en-US" sz="2600" dirty="0" smtClean="0">
                <a:ea typeface="Gulim" pitchFamily="34" charset="-127"/>
              </a:rPr>
              <a:t>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Peter acted on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Necessary Inference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O</a:t>
            </a:r>
            <a:r>
              <a:rPr lang="en-US" sz="2600" dirty="0" smtClean="0">
                <a:ea typeface="Gulim" pitchFamily="34" charset="-127"/>
              </a:rPr>
              <a:t>verall conclusion should have been based on:</a:t>
            </a:r>
            <a:endParaRPr lang="en-US" sz="2600" dirty="0">
              <a:ea typeface="Gulim" pitchFamily="34" charset="-127"/>
            </a:endParaRPr>
          </a:p>
          <a:p>
            <a:pPr marL="914400" lvl="2" indent="0" eaLnBrk="1" hangingPunct="1">
              <a:buNone/>
              <a:defRPr/>
            </a:pP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	Approved </a:t>
            </a:r>
            <a:r>
              <a:rPr lang="en-US" sz="2600" b="1" dirty="0">
                <a:solidFill>
                  <a:srgbClr val="FFC000"/>
                </a:solidFill>
                <a:ea typeface="Gulim" pitchFamily="34" charset="-127"/>
              </a:rPr>
              <a:t>apostolic example</a:t>
            </a:r>
          </a:p>
          <a:p>
            <a:pPr marL="457200" lvl="1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1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3"/>
            <a:ext cx="8461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15:11-18 – Evidence Presented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is the we in vs. 11? (11)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Who is the we?  Who is the they?   Gal. 2:14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was Peter teaching about Jewish salvation?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Arguments of Barnabas and Paul?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Had they received a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direct command</a:t>
            </a:r>
            <a:r>
              <a:rPr lang="en-US" sz="2400" dirty="0" smtClean="0">
                <a:ea typeface="Gulim" pitchFamily="34" charset="-127"/>
              </a:rPr>
              <a:t>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Acts 13:2; 22:21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validated their proper obedience to it?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So, did the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Holy Spirit</a:t>
            </a:r>
            <a:r>
              <a:rPr lang="en-US" sz="2400" dirty="0" smtClean="0">
                <a:ea typeface="Gulim" pitchFamily="34" charset="-127"/>
              </a:rPr>
              <a:t> agree with P&amp;B?</a:t>
            </a:r>
            <a:endParaRPr lang="en-US" sz="22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James present? (16-18)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Amos 9:8-12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Does </a:t>
            </a:r>
            <a:r>
              <a:rPr lang="en-US" sz="2600" dirty="0">
                <a:ea typeface="Gulim" pitchFamily="34" charset="-127"/>
              </a:rPr>
              <a:t>this speak directly to </a:t>
            </a:r>
            <a:r>
              <a:rPr lang="en-US" sz="2600" dirty="0" smtClean="0">
                <a:ea typeface="Gulim" pitchFamily="34" charset="-127"/>
              </a:rPr>
              <a:t>Gentiles’ </a:t>
            </a:r>
            <a:r>
              <a:rPr lang="en-US" sz="2600" dirty="0">
                <a:ea typeface="Gulim" pitchFamily="34" charset="-127"/>
              </a:rPr>
              <a:t>baptism</a:t>
            </a:r>
            <a:r>
              <a:rPr lang="en-US" sz="2600" dirty="0" smtClean="0">
                <a:ea typeface="Gulim" pitchFamily="34" charset="-127"/>
              </a:rPr>
              <a:t>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Necessary Inference </a:t>
            </a:r>
          </a:p>
          <a:p>
            <a:pPr marL="457200" lvl="1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44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3"/>
            <a:ext cx="8461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15:19-22 – Conclusion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James’ opinion? (19)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Would requiring circumcision “trouble” Gentiles?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did he suggest they require? (20)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Forbid idolatry (for emphasis?)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Forbid fornication (for emphasis?)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Forbid eating strangled meats*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Forbid consumption of blood*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was his rationale for this? (21)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*Would these things especially “trouble” the Jews?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all concurred in this? (22)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Who did they send? (22)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Judas (</a:t>
            </a:r>
            <a:r>
              <a:rPr lang="en-US" sz="2400" dirty="0" err="1">
                <a:ea typeface="Gulim" pitchFamily="34" charset="-127"/>
              </a:rPr>
              <a:t>Barsabas</a:t>
            </a:r>
            <a:r>
              <a:rPr lang="en-US" sz="2400" dirty="0">
                <a:ea typeface="Gulim" pitchFamily="34" charset="-127"/>
              </a:rPr>
              <a:t>) and Silas (Silvanus)</a:t>
            </a: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58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3"/>
            <a:ext cx="8461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15:23-29 – The Letter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3188" y="812800"/>
            <a:ext cx="8964612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from?  Who to? (23)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were they writing to them? (24)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the false doctrine just a technicality?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Had the false teachers come from the apostles?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they regard Barnabas and Paul? </a:t>
            </a:r>
            <a:r>
              <a:rPr lang="en-US" sz="2400" dirty="0" smtClean="0">
                <a:ea typeface="Gulim" pitchFamily="34" charset="-127"/>
              </a:rPr>
              <a:t>(26)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Why were Judas and Silas so important? (27)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Should we ever resent such validation?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role did the </a:t>
            </a: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Holy Spirit </a:t>
            </a:r>
            <a:r>
              <a:rPr lang="en-US" sz="2800" dirty="0" smtClean="0">
                <a:ea typeface="Gulim" pitchFamily="34" charset="-127"/>
              </a:rPr>
              <a:t>play? (28)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Who gave Peter the command to go to C</a:t>
            </a:r>
            <a:r>
              <a:rPr lang="en-US" sz="2400" dirty="0" smtClean="0">
                <a:ea typeface="Gulim" pitchFamily="34" charset="-127"/>
              </a:rPr>
              <a:t>?</a:t>
            </a:r>
            <a:r>
              <a:rPr lang="en-US" sz="2800" dirty="0" smtClean="0">
                <a:ea typeface="Gulim" pitchFamily="34" charset="-127"/>
              </a:rPr>
              <a:t> </a:t>
            </a:r>
            <a:r>
              <a:rPr lang="en-US" dirty="0" smtClean="0">
                <a:ea typeface="Gulim" pitchFamily="34" charset="-127"/>
              </a:rPr>
              <a:t>(Acts10)</a:t>
            </a:r>
            <a:endParaRPr lang="en-US" sz="1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Who enabled Gentiles to speak in tongues?</a:t>
            </a:r>
            <a:r>
              <a:rPr lang="en-US" sz="2000" dirty="0" smtClean="0">
                <a:ea typeface="Gulim" pitchFamily="34" charset="-127"/>
              </a:rPr>
              <a:t> (Acts 10)</a:t>
            </a: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Who sent out Barnabas and Saul? (Acts 13:2)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Who validated what and who B/S taught?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400" dirty="0">
              <a:ea typeface="Gulim" pitchFamily="34" charset="-127"/>
            </a:endParaRPr>
          </a:p>
          <a:p>
            <a:pPr marL="457200" lvl="1" indent="0" eaLnBrk="1" hangingPunct="1">
              <a:buNone/>
              <a:defRPr/>
            </a:pPr>
            <a:r>
              <a:rPr lang="en-US" sz="2400" dirty="0" smtClean="0">
                <a:ea typeface="Gulim" pitchFamily="34" charset="-127"/>
              </a:rPr>
              <a:t> </a:t>
            </a:r>
            <a:endParaRPr lang="en-US" sz="24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4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02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3"/>
            <a:ext cx="8461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15:30-39 – To Antioch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3188" y="812800"/>
            <a:ext cx="8964612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Was the letter well received? (30-31)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gift did Judas and Silas have? (32)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stayed and who left? (33-35)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Just something to consider: Gal. </a:t>
            </a:r>
            <a:r>
              <a:rPr lang="en-US" sz="2800" smtClean="0">
                <a:ea typeface="Gulim" pitchFamily="34" charset="-127"/>
              </a:rPr>
              <a:t>2:11-14</a:t>
            </a:r>
            <a:endParaRPr lang="en-US" sz="28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To what did Paul and Barnabas agree? (36)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Who did Barnabas want to take? (37)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Why did Paul not agree? (38)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S</a:t>
            </a:r>
            <a:r>
              <a:rPr lang="en-US" sz="2800" dirty="0" smtClean="0">
                <a:ea typeface="Gulim" pitchFamily="34" charset="-127"/>
              </a:rPr>
              <a:t>harp Contention (39)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Can we expect such in the church today?  Why?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Was this a matter of doctrine or judgment?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D</a:t>
            </a:r>
            <a:r>
              <a:rPr lang="en-US" sz="2400" dirty="0" smtClean="0">
                <a:ea typeface="Gulim" pitchFamily="34" charset="-127"/>
              </a:rPr>
              <a:t>id each feel strongly about this issue?</a:t>
            </a:r>
            <a:endParaRPr lang="en-US" sz="24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4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7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3"/>
            <a:ext cx="8461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15:39-41 – The Resolution  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3188" y="812800"/>
            <a:ext cx="8964612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Was it resolved peacefully? (39)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is this an example to us?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Would it be </a:t>
            </a:r>
            <a:r>
              <a:rPr lang="en-US" sz="2600" dirty="0" smtClean="0">
                <a:ea typeface="Gulim" pitchFamily="34" charset="-127"/>
              </a:rPr>
              <a:t>better </a:t>
            </a:r>
            <a:r>
              <a:rPr lang="en-US" sz="2600" dirty="0">
                <a:ea typeface="Gulim" pitchFamily="34" charset="-127"/>
              </a:rPr>
              <a:t>if we knew who was right</a:t>
            </a:r>
            <a:r>
              <a:rPr lang="en-US" sz="2600" dirty="0" smtClean="0">
                <a:ea typeface="Gulim" pitchFamily="34" charset="-127"/>
              </a:rPr>
              <a:t>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there always a resolution to matters of judgment?  Phil. 2:3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Barnabas go next?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Mentioned positively in 1 Cor. 9:6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went with Paul?  Where? (40-41)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John Mark and Paul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Col. 4:10 “if he come unto you, receive him.”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2 Tim. 4:11 “… he is useful to me for ministering.”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Philemon 1:24?; 1 Pet. 5:13?</a:t>
            </a:r>
          </a:p>
        </p:txBody>
      </p:sp>
    </p:spTree>
    <p:extLst>
      <p:ext uri="{BB962C8B-B14F-4D97-AF65-F5344CB8AC3E}">
        <p14:creationId xmlns:p14="http://schemas.microsoft.com/office/powerpoint/2010/main" val="20849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592263"/>
            <a:ext cx="63373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 smtClean="0">
                <a:ea typeface="Gulim" pitchFamily="34" charset="-127"/>
              </a:rPr>
              <a:t>The Acts 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sz="4800" dirty="0" smtClean="0">
                <a:ea typeface="Gulim" pitchFamily="34" charset="-127"/>
              </a:rPr>
              <a:t>of the Apostles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>Chapter 2</a:t>
            </a:r>
            <a:r>
              <a:rPr lang="en-US" altLang="en-US" sz="4800" dirty="0" smtClean="0">
                <a:ea typeface="Gulim" pitchFamily="34" charset="-127"/>
              </a:rPr>
              <a:t> </a:t>
            </a:r>
            <a:endParaRPr lang="ko-KR" altLang="en-US" sz="4800" dirty="0" smtClean="0">
              <a:solidFill>
                <a:schemeClr val="accent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13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3"/>
            <a:ext cx="7200900" cy="69215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Review: John the Baptist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88020"/>
            <a:ext cx="8315325" cy="4521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ea typeface="Gulim" pitchFamily="34" charset="-127"/>
              </a:rPr>
              <a:t>John </a:t>
            </a:r>
            <a:r>
              <a:rPr lang="en-US" sz="2400" dirty="0" smtClean="0">
                <a:ea typeface="Gulim" pitchFamily="34" charset="-127"/>
              </a:rPr>
              <a:t>1:33</a:t>
            </a:r>
            <a:endParaRPr lang="en-US" sz="24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ea typeface="Gulim" pitchFamily="34" charset="-127"/>
              </a:rPr>
              <a:t>33 And I knew him not: but he that sent me to baptize in water, he said unto me, Upon whomsoever thou shalt see the Spirit descending, and abiding upon him, the same is he that </a:t>
            </a:r>
            <a:r>
              <a:rPr lang="en-US" sz="2400" dirty="0" err="1">
                <a:ea typeface="Gulim" pitchFamily="34" charset="-127"/>
              </a:rPr>
              <a:t>baptizeth</a:t>
            </a:r>
            <a:r>
              <a:rPr lang="en-US" sz="2400" dirty="0">
                <a:ea typeface="Gulim" pitchFamily="34" charset="-127"/>
              </a:rPr>
              <a:t> in the Holy Spirit</a:t>
            </a:r>
            <a:r>
              <a:rPr lang="en-US" sz="2400" dirty="0" smtClean="0">
                <a:ea typeface="Gulim" pitchFamily="34" charset="-127"/>
              </a:rPr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Who was to baptize in the Holy Spirit?</a:t>
            </a:r>
            <a:endParaRPr lang="en-US" sz="24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Can men baptize in the Holy Spirit?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do men baptize in? (Acts 8:38)</a:t>
            </a:r>
            <a:endParaRPr lang="en-US" sz="24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Was baptism in the Holy Spirit ever commanded?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What was commanded in Acts 1:4 in regard to it?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If we were going to be baptized in the Holy Spirit would we need to do anything to bring it about? </a:t>
            </a:r>
            <a:endParaRPr lang="en-US" sz="22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 </a:t>
            </a:r>
            <a:endParaRPr lang="en-US" sz="28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ko-KR" alt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2:1-3  Miracles Testify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85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Pentecost – feast, 50 days after Passover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many days after ascension?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is the “they” in vs. 1?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Was it wind? Was it Fire? (2-3)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Who did the tongues </a:t>
            </a:r>
            <a:r>
              <a:rPr lang="en-US" sz="2800" dirty="0" smtClean="0">
                <a:ea typeface="Gulim" pitchFamily="34" charset="-127"/>
              </a:rPr>
              <a:t>like </a:t>
            </a:r>
            <a:r>
              <a:rPr lang="en-US" sz="2800" dirty="0">
                <a:ea typeface="Gulim" pitchFamily="34" charset="-127"/>
              </a:rPr>
              <a:t>fire sit upon? </a:t>
            </a:r>
            <a:r>
              <a:rPr lang="en-US" sz="1600" dirty="0">
                <a:ea typeface="Gulim" pitchFamily="34" charset="-127"/>
              </a:rPr>
              <a:t>(3</a:t>
            </a:r>
            <a:r>
              <a:rPr lang="en-US" sz="1600" dirty="0" smtClean="0">
                <a:ea typeface="Gulim" pitchFamily="34" charset="-127"/>
              </a:rPr>
              <a:t>)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would this indicate to observers?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the wind sound testify to? (6)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effect?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Amazed and </a:t>
            </a:r>
            <a:r>
              <a:rPr lang="en-US" sz="2800" dirty="0" err="1" smtClean="0">
                <a:ea typeface="Gulim" pitchFamily="34" charset="-127"/>
              </a:rPr>
              <a:t>Marvelled</a:t>
            </a:r>
            <a:r>
              <a:rPr lang="en-US" sz="2800" dirty="0" smtClean="0">
                <a:ea typeface="Gulim" pitchFamily="34" charset="-127"/>
              </a:rPr>
              <a:t>: </a:t>
            </a:r>
            <a:endParaRPr lang="en-US" sz="22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Sound, but no wind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Appearance of fire, but no heat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Described by the word “tongue”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41605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2:4-12  Tongues Testified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85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were filled with the Holy Spirit? (4)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Note “they were all” same as vs. 1 (also 14)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did this cause them to do? (4)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W</a:t>
            </a:r>
            <a:r>
              <a:rPr lang="en-US" sz="2800" dirty="0" smtClean="0">
                <a:ea typeface="Gulim" pitchFamily="34" charset="-127"/>
              </a:rPr>
              <a:t>hat is “speaking in other tongues?”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How do we know it was understandable? (6,8)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Th</a:t>
            </a:r>
            <a:r>
              <a:rPr lang="en-US" sz="2800" dirty="0">
                <a:ea typeface="Gulim" pitchFamily="34" charset="-127"/>
              </a:rPr>
              <a:t>e miracle itself conveyed the gospel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Revealed </a:t>
            </a:r>
            <a:r>
              <a:rPr lang="en-US" sz="2400" dirty="0" smtClean="0">
                <a:ea typeface="Gulim" pitchFamily="34" charset="-127"/>
              </a:rPr>
              <a:t>the truth</a:t>
            </a:r>
            <a:endParaRPr lang="en-US" sz="24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Confirmed its source – from </a:t>
            </a:r>
            <a:r>
              <a:rPr lang="en-US" sz="2400" dirty="0" smtClean="0">
                <a:ea typeface="Gulim" pitchFamily="34" charset="-127"/>
              </a:rPr>
              <a:t>God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mention all the nationalities? </a:t>
            </a:r>
            <a:r>
              <a:rPr lang="en-US" sz="2200" dirty="0" smtClean="0">
                <a:ea typeface="Gulim" pitchFamily="34" charset="-127"/>
              </a:rPr>
              <a:t>(5-11)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Was any one left out? (6 – “every man”)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was the honest reaction?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did most of them ask?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But, what did some others say?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1455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6050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2:13-18  Joel’s Prophecy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did some mock?  </a:t>
            </a:r>
            <a:r>
              <a:rPr lang="en-US" sz="2600" b="0" dirty="0" smtClean="0">
                <a:ea typeface="Gulim" pitchFamily="34" charset="-127"/>
              </a:rPr>
              <a:t>… don’t they still?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Mockery is never based on logic (ad hominem)</a:t>
            </a:r>
            <a:endParaRPr lang="en-US" sz="2400" b="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were speaking in tongues? (14)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Were they in the last days?  Are we? (17)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God 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2600" dirty="0" smtClean="0">
                <a:ea typeface="Gulim" pitchFamily="34" charset="-127"/>
              </a:rPr>
              <a:t> in vs. 17?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Pour </a:t>
            </a:r>
            <a:r>
              <a:rPr lang="en-US" sz="2400" dirty="0">
                <a:ea typeface="Gulim" pitchFamily="34" charset="-127"/>
              </a:rPr>
              <a:t>f</a:t>
            </a:r>
            <a:r>
              <a:rPr lang="en-US" sz="2400" dirty="0" smtClean="0">
                <a:ea typeface="Gulim" pitchFamily="34" charset="-127"/>
              </a:rPr>
              <a:t>orth </a:t>
            </a:r>
            <a:r>
              <a:rPr lang="en-US" sz="2400" dirty="0">
                <a:ea typeface="Gulim" pitchFamily="34" charset="-127"/>
              </a:rPr>
              <a:t>t</a:t>
            </a:r>
            <a:r>
              <a:rPr lang="en-US" sz="2400" dirty="0" smtClean="0">
                <a:ea typeface="Gulim" pitchFamily="34" charset="-127"/>
              </a:rPr>
              <a:t>he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Holy Spirit </a:t>
            </a:r>
            <a:r>
              <a:rPr lang="en-US" sz="2400" b="1" dirty="0" smtClean="0">
                <a:ea typeface="Gulim" pitchFamily="34" charset="-127"/>
              </a:rPr>
              <a:t>upon all flesh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does “all flesh” mean? (17)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Both genders (17)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All ages (17)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All economic classifications (18)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All nations and races (Great Commission)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would this outpouring cause? (18 </a:t>
            </a:r>
            <a:r>
              <a:rPr lang="en-US" dirty="0" smtClean="0">
                <a:ea typeface="Gulim" pitchFamily="34" charset="-127"/>
              </a:rPr>
              <a:t>end</a:t>
            </a:r>
            <a:r>
              <a:rPr lang="en-US" sz="2600" dirty="0" smtClean="0">
                <a:ea typeface="Gulim" pitchFamily="34" charset="-127"/>
              </a:rPr>
              <a:t>)</a:t>
            </a:r>
          </a:p>
          <a:p>
            <a:pPr marL="0" indent="0" eaLnBrk="1" hangingPunct="1"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87162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– A Study of Revelation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90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“In the beginning God …” totally miraculous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God spoke unto the fathers directly</a:t>
            </a: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God spoke through Moses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God started speaking through the scriptures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God spoke through  judges and prophets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Periods of silence that scriptures should have covered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God spoke through His Son (while on earth)</a:t>
            </a:r>
            <a:endParaRPr lang="en-US" sz="2400" i="1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The Son spoke through the Holy Spirit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While in heaven (confirming truth with miracles)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Inspiring apostles/prophets to complete scriptures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Today: </a:t>
            </a:r>
            <a:r>
              <a:rPr lang="en-US" sz="2400" dirty="0">
                <a:ea typeface="Gulim" pitchFamily="34" charset="-127"/>
              </a:rPr>
              <a:t>t</a:t>
            </a:r>
            <a:r>
              <a:rPr lang="en-US" sz="2400" dirty="0" smtClean="0">
                <a:ea typeface="Gulim" pitchFamily="34" charset="-127"/>
              </a:rPr>
              <a:t>otal dependence on scriptures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References: Heb. 1&amp;2, and 1 </a:t>
            </a:r>
            <a:r>
              <a:rPr lang="en-US" sz="2600" dirty="0" err="1" smtClean="0">
                <a:ea typeface="Gulim" pitchFamily="34" charset="-127"/>
              </a:rPr>
              <a:t>Cor</a:t>
            </a:r>
            <a:r>
              <a:rPr lang="en-US" sz="2600" dirty="0" smtClean="0">
                <a:ea typeface="Gulim" pitchFamily="34" charset="-127"/>
              </a:rPr>
              <a:t> 13</a:t>
            </a: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9056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2:19-21  Wonders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90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Are vss. 19-20 literal?  (Mt. 24:29)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are they generally figurative of?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Blood, fire, vapor – war or natural catastrophe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Sun to darkness – calamity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Moon to blood – smoke and flames … color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Have these things ever ceased?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The message: </a:t>
            </a:r>
            <a:r>
              <a:rPr lang="en-US" sz="2400" i="1" dirty="0" smtClean="0">
                <a:ea typeface="Gulim" pitchFamily="34" charset="-127"/>
              </a:rPr>
              <a:t>don’t expect them to cease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“day of the Lord?” (20)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Obviously some future judgment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So how do we prepare for all these things? (21)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How do we “call on the name of the Lord?”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Hebraism (idiom): </a:t>
            </a:r>
          </a:p>
          <a:p>
            <a:pPr marL="914400" lvl="2" indent="0" eaLnBrk="1" hangingPunct="1">
              <a:buNone/>
              <a:defRPr/>
            </a:pPr>
            <a:r>
              <a:rPr lang="en-US" sz="2400" dirty="0" smtClean="0">
                <a:ea typeface="Gulim" pitchFamily="34" charset="-127"/>
              </a:rPr>
              <a:t>appealing and submitting to His authority </a:t>
            </a: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0205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36513"/>
            <a:ext cx="8847138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2:22-27   Proof of Resurrection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90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made Peter so bold (22-24)?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Is this the same Peter who denied Christ?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You saw the miracles </a:t>
            </a:r>
            <a:r>
              <a:rPr lang="en-US" sz="1400" dirty="0" smtClean="0">
                <a:ea typeface="Gulim" pitchFamily="34" charset="-127"/>
              </a:rPr>
              <a:t>(22)</a:t>
            </a:r>
            <a:r>
              <a:rPr lang="en-US" sz="2400" dirty="0" smtClean="0">
                <a:ea typeface="Gulim" pitchFamily="34" charset="-127"/>
              </a:rPr>
              <a:t>; you crucified him! (23)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“…determined counsel and foreknowledge”? (23)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Did this excuse them?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Resurrection a fact; apostles could testify (24, 32)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Who raised Jesus up? (24)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Principles about preaching the gospel.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Is it necessary to convict people of their sins?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Is it necessary sometimes to get quite specific?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Should we expect success?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Should we expect resistance?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2976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2250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Review: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Promise of the Holy Spirit-1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70000"/>
            <a:ext cx="8785225" cy="45212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/>
              <a:t>Luke </a:t>
            </a:r>
            <a:r>
              <a:rPr lang="en-US" sz="2800" b="0" dirty="0"/>
              <a:t>24:49</a:t>
            </a:r>
          </a:p>
          <a:p>
            <a:pPr marL="0" indent="0">
              <a:buNone/>
            </a:pPr>
            <a:r>
              <a:rPr lang="en-US" sz="2800" b="0" dirty="0"/>
              <a:t>And behold, I send forth the </a:t>
            </a:r>
            <a:r>
              <a:rPr lang="en-US" sz="2800" dirty="0">
                <a:solidFill>
                  <a:srgbClr val="FFC000"/>
                </a:solidFill>
              </a:rPr>
              <a:t>promise</a:t>
            </a:r>
            <a:r>
              <a:rPr lang="en-US" sz="2800" b="0" dirty="0"/>
              <a:t> of my Father upon you: but tarry ye in the city, until ye be clothed with power from on high</a:t>
            </a:r>
            <a:r>
              <a:rPr lang="en-US" sz="2800" b="0" dirty="0" smtClean="0"/>
              <a:t>.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 smtClean="0"/>
              <a:t>Who made the promise?</a:t>
            </a:r>
          </a:p>
          <a:p>
            <a:pPr marL="0" indent="0">
              <a:buNone/>
            </a:pPr>
            <a:r>
              <a:rPr lang="en-US" sz="2800" b="0" dirty="0" smtClean="0"/>
              <a:t>What was the promise?</a:t>
            </a:r>
          </a:p>
          <a:p>
            <a:pPr marL="0" indent="0">
              <a:buNone/>
            </a:pPr>
            <a:r>
              <a:rPr lang="en-US" sz="2800" b="0" dirty="0" smtClean="0"/>
              <a:t>Who was the promise to?</a:t>
            </a:r>
            <a:endParaRPr lang="en-US" sz="2800" b="0" dirty="0"/>
          </a:p>
          <a:p>
            <a:pPr marL="0" indent="0">
              <a:buNone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1333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8450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Review: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Promise of the Holy Spirit-2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70000"/>
            <a:ext cx="8785225" cy="45212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/>
              <a:t>Acts </a:t>
            </a:r>
            <a:r>
              <a:rPr lang="en-US" sz="2800" b="0" dirty="0"/>
              <a:t>1:4-5</a:t>
            </a:r>
          </a:p>
          <a:p>
            <a:pPr marL="0" indent="0">
              <a:buNone/>
            </a:pPr>
            <a:r>
              <a:rPr lang="en-US" sz="2800" b="0" dirty="0" smtClean="0"/>
              <a:t>… and</a:t>
            </a:r>
            <a:r>
              <a:rPr lang="en-US" sz="2800" b="0" dirty="0"/>
              <a:t>, being assembled together with them, he charged them not to depart from Jerusalem, but to wait for the </a:t>
            </a:r>
            <a:r>
              <a:rPr lang="en-US" sz="2800" dirty="0">
                <a:solidFill>
                  <a:srgbClr val="FFC000"/>
                </a:solidFill>
              </a:rPr>
              <a:t>promise</a:t>
            </a:r>
            <a:r>
              <a:rPr lang="en-US" sz="2800" b="0" dirty="0"/>
              <a:t> of the Father, which, (said he,) ye heard from me.:</a:t>
            </a:r>
          </a:p>
          <a:p>
            <a:pPr marL="0" indent="0">
              <a:buNone/>
            </a:pPr>
            <a:r>
              <a:rPr lang="en-US" sz="2800" baseline="30000" dirty="0"/>
              <a:t>5</a:t>
            </a:r>
            <a:r>
              <a:rPr lang="en-US" sz="2800" dirty="0"/>
              <a:t> </a:t>
            </a:r>
            <a:r>
              <a:rPr lang="en-US" sz="2800" b="0" dirty="0"/>
              <a:t>For John indeed baptized with water; but ye shall be baptized in the Holy Spirit not many days hence.</a:t>
            </a:r>
          </a:p>
          <a:p>
            <a:pPr marL="0" indent="0">
              <a:buNone/>
            </a:pPr>
            <a:r>
              <a:rPr lang="en-US" sz="1400" b="0" dirty="0" smtClean="0"/>
              <a:t>.</a:t>
            </a:r>
            <a:endParaRPr lang="en-US" sz="2800" b="0" dirty="0"/>
          </a:p>
          <a:p>
            <a:pPr marL="0" indent="0">
              <a:buNone/>
            </a:pPr>
            <a:r>
              <a:rPr lang="en-US" sz="2800" b="0" dirty="0" smtClean="0"/>
              <a:t>Who made the promise?</a:t>
            </a:r>
          </a:p>
          <a:p>
            <a:pPr marL="0" indent="0">
              <a:buNone/>
            </a:pPr>
            <a:r>
              <a:rPr lang="en-US" sz="2800" b="0" dirty="0" smtClean="0"/>
              <a:t>What was the promise?</a:t>
            </a:r>
          </a:p>
          <a:p>
            <a:pPr marL="0" indent="0">
              <a:buNone/>
            </a:pPr>
            <a:r>
              <a:rPr lang="en-US" sz="2800" b="0" dirty="0" smtClean="0"/>
              <a:t>Who was the promise to?</a:t>
            </a:r>
            <a:endParaRPr lang="en-US" sz="2800" b="0" dirty="0"/>
          </a:p>
          <a:p>
            <a:pPr marL="0" indent="0">
              <a:buNone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4740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8450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Review: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Promise of the Holy Spirit-3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22400"/>
            <a:ext cx="8785225" cy="45212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/>
              <a:t>Acts 2:17 (Joel 2:28-32)</a:t>
            </a:r>
            <a:endParaRPr lang="en-US" sz="2800" b="0" dirty="0"/>
          </a:p>
          <a:p>
            <a:pPr marL="0" indent="0">
              <a:buNone/>
            </a:pPr>
            <a:r>
              <a:rPr lang="en-US" sz="2800" baseline="30000" dirty="0"/>
              <a:t>17</a:t>
            </a:r>
            <a:r>
              <a:rPr lang="en-US" sz="2800" dirty="0"/>
              <a:t> </a:t>
            </a:r>
            <a:r>
              <a:rPr lang="en-US" sz="2800" b="0" dirty="0"/>
              <a:t>And it shall be in the last days, </a:t>
            </a:r>
            <a:r>
              <a:rPr lang="en-US" sz="2800" b="0" dirty="0" err="1"/>
              <a:t>saith</a:t>
            </a:r>
            <a:r>
              <a:rPr lang="en-US" sz="2800" b="0" dirty="0"/>
              <a:t> God, I will pour forth of my Spirit upon all flesh: And your sons and your daughters shall prophesy, And your young men shall see visions, And your old men shall dream dreams:</a:t>
            </a:r>
          </a:p>
          <a:p>
            <a:pPr marL="0" indent="0">
              <a:buNone/>
            </a:pPr>
            <a:r>
              <a:rPr lang="en-US" sz="1400" b="0" dirty="0" smtClean="0"/>
              <a:t>.</a:t>
            </a:r>
            <a:endParaRPr lang="en-US" sz="2800" b="0" dirty="0"/>
          </a:p>
          <a:p>
            <a:pPr marL="0" indent="0">
              <a:buNone/>
            </a:pPr>
            <a:r>
              <a:rPr lang="en-US" sz="2800" b="0" dirty="0" smtClean="0"/>
              <a:t>Who made the promise?</a:t>
            </a:r>
          </a:p>
          <a:p>
            <a:pPr marL="0" indent="0">
              <a:buNone/>
            </a:pPr>
            <a:r>
              <a:rPr lang="en-US" sz="2800" b="0" dirty="0" smtClean="0"/>
              <a:t>What was the promise?</a:t>
            </a:r>
          </a:p>
          <a:p>
            <a:pPr marL="0" indent="0">
              <a:buNone/>
            </a:pPr>
            <a:r>
              <a:rPr lang="en-US" sz="2800" b="0" dirty="0" smtClean="0"/>
              <a:t>Who was the promise to?</a:t>
            </a:r>
            <a:endParaRPr lang="en-US" sz="2800" b="0" dirty="0"/>
          </a:p>
          <a:p>
            <a:pPr marL="0" indent="0">
              <a:buNone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6891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C000"/>
                </a:solidFill>
              </a:rPr>
              <a:t>Review Up to Acts 2:23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9000"/>
            <a:ext cx="8785225" cy="4521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Jesus Meeting with Apostles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God’s promise to them (Holy Spirit)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Their question to Jesus (Kingdom)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Return to Jerusalem; appointing of Matthias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Apostles baptism in the Holy Spirit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Miracles tongues like fire; noise like wind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Apostles “speaking in tongues” (clearly defined)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Peter quotes Joel to explain these events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Peter’s bold condemnation of the listeners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We will start at verse 24</a:t>
            </a:r>
            <a:endParaRPr lang="en-US" sz="2800" b="0" dirty="0"/>
          </a:p>
          <a:p>
            <a:pPr marL="0" indent="0">
              <a:buNone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7227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36513"/>
            <a:ext cx="8847138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2:25-31   Proof of Verse 24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90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would Peter prove vs. 24? (25-31)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not just perform a miracle?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Inspired use of scripture – example for us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made it “impossible?” (Ps. 16:8-11)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</a:t>
            </a:r>
            <a:r>
              <a:rPr lang="en-US" sz="2800" dirty="0">
                <a:ea typeface="Gulim" pitchFamily="34" charset="-127"/>
              </a:rPr>
              <a:t>i</a:t>
            </a:r>
            <a:r>
              <a:rPr lang="en-US" sz="2800" dirty="0" smtClean="0">
                <a:ea typeface="Gulim" pitchFamily="34" charset="-127"/>
              </a:rPr>
              <a:t>s the key verse in argument? </a:t>
            </a:r>
            <a:r>
              <a:rPr lang="en-US" sz="2400" dirty="0" smtClean="0">
                <a:ea typeface="Gulim" pitchFamily="34" charset="-127"/>
              </a:rPr>
              <a:t>(27)</a:t>
            </a:r>
            <a:endParaRPr lang="en-US" sz="2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/>
              <a:t>Acts </a:t>
            </a:r>
            <a:r>
              <a:rPr lang="en-US" sz="2800" b="0" dirty="0" smtClean="0"/>
              <a:t>2:27 (from Psalms 16:10):</a:t>
            </a:r>
            <a:endParaRPr lang="en-US" sz="2800" b="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“For </a:t>
            </a:r>
            <a:r>
              <a:rPr lang="en-US" sz="2400" dirty="0"/>
              <a:t>You will not leave my soul in Hades, Nor will You allow Your Holy One to see corruption</a:t>
            </a:r>
            <a:r>
              <a:rPr lang="en-US" sz="2400" dirty="0" smtClean="0"/>
              <a:t>.“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0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a typeface="Gulim" pitchFamily="34" charset="-127"/>
              </a:rPr>
              <a:t>Why </a:t>
            </a:r>
            <a:r>
              <a:rPr lang="en-US" sz="2800" dirty="0" smtClean="0">
                <a:solidFill>
                  <a:srgbClr val="FFFFFF"/>
                </a:solidFill>
                <a:ea typeface="Gulim" pitchFamily="34" charset="-127"/>
              </a:rPr>
              <a:t>can’t </a:t>
            </a:r>
            <a:r>
              <a:rPr lang="en-US" sz="2800" dirty="0" err="1">
                <a:solidFill>
                  <a:srgbClr val="FFFFFF"/>
                </a:solidFill>
                <a:ea typeface="Gulim" pitchFamily="34" charset="-127"/>
              </a:rPr>
              <a:t>vs</a:t>
            </a:r>
            <a:r>
              <a:rPr lang="en-US" sz="2800" dirty="0">
                <a:solidFill>
                  <a:srgbClr val="FFFFFF"/>
                </a:solidFill>
                <a:ea typeface="Gulim" pitchFamily="34" charset="-127"/>
              </a:rPr>
              <a:t> 27 </a:t>
            </a:r>
            <a:r>
              <a:rPr lang="en-US" sz="2800" dirty="0" smtClean="0">
                <a:solidFill>
                  <a:srgbClr val="FFFFFF"/>
                </a:solidFill>
                <a:ea typeface="Gulim" pitchFamily="34" charset="-127"/>
              </a:rPr>
              <a:t>refer </a:t>
            </a:r>
            <a:r>
              <a:rPr lang="en-US" sz="2800" dirty="0">
                <a:solidFill>
                  <a:srgbClr val="FFFFFF"/>
                </a:solidFill>
                <a:ea typeface="Gulim" pitchFamily="34" charset="-127"/>
              </a:rPr>
              <a:t>to David (29</a:t>
            </a:r>
            <a:r>
              <a:rPr lang="en-US" sz="2800" dirty="0" smtClean="0">
                <a:solidFill>
                  <a:srgbClr val="FFFFFF"/>
                </a:solidFill>
                <a:ea typeface="Gulim" pitchFamily="34" charset="-127"/>
              </a:rPr>
              <a:t>)?</a:t>
            </a:r>
          </a:p>
          <a:p>
            <a:pPr marL="0" lvl="0" indent="0" eaLnBrk="1" hangingPunct="1">
              <a:buNone/>
              <a:defRPr/>
            </a:pPr>
            <a:r>
              <a:rPr lang="en-US" sz="1400" dirty="0" smtClean="0">
                <a:solidFill>
                  <a:srgbClr val="FFFFFF"/>
                </a:solidFill>
                <a:ea typeface="Gulim" pitchFamily="34" charset="-127"/>
              </a:rPr>
              <a:t>.</a:t>
            </a:r>
            <a:endParaRPr lang="en-US" sz="2800" dirty="0">
              <a:solidFill>
                <a:srgbClr val="FFFFFF"/>
              </a:solidFill>
              <a:ea typeface="Gulim" pitchFamily="34" charset="-127"/>
            </a:endParaRPr>
          </a:p>
          <a:p>
            <a:pPr marL="0" lvl="0" indent="0" eaLnBrk="1" hangingPunct="1">
              <a:buNone/>
              <a:defRPr/>
            </a:pPr>
            <a:r>
              <a:rPr lang="en-US" sz="2400" dirty="0" smtClean="0"/>
              <a:t>Conclusion: all of Ps. 16:8-11 are words of Christ</a:t>
            </a:r>
            <a:endParaRPr lang="en-US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268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Ps. 16:8-11 (Acts 2:25-28)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9000"/>
            <a:ext cx="8785225" cy="45212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/>
              <a:t>For </a:t>
            </a:r>
            <a:r>
              <a:rPr lang="en-US" sz="2800" b="0" dirty="0"/>
              <a:t>David </a:t>
            </a:r>
            <a:r>
              <a:rPr lang="en-US" sz="2800" b="0" dirty="0" err="1"/>
              <a:t>saith</a:t>
            </a:r>
            <a:r>
              <a:rPr lang="en-US" sz="2800" b="0" dirty="0"/>
              <a:t> concerning him, I </a:t>
            </a:r>
            <a:r>
              <a:rPr lang="en-US" sz="2800" b="0" dirty="0" smtClean="0"/>
              <a:t>have set </a:t>
            </a:r>
            <a:r>
              <a:rPr lang="en-US" sz="2800" b="0" dirty="0"/>
              <a:t>the </a:t>
            </a:r>
            <a:r>
              <a:rPr lang="en-US" sz="2800" dirty="0" smtClean="0">
                <a:solidFill>
                  <a:srgbClr val="FFC000"/>
                </a:solidFill>
              </a:rPr>
              <a:t>LORD</a:t>
            </a:r>
            <a:r>
              <a:rPr lang="en-US" sz="2800" b="0" dirty="0" smtClean="0"/>
              <a:t> </a:t>
            </a:r>
            <a:r>
              <a:rPr lang="en-US" sz="2800" b="0" dirty="0"/>
              <a:t>always before </a:t>
            </a:r>
            <a:r>
              <a:rPr lang="en-US" sz="2800" b="0" dirty="0" smtClean="0"/>
              <a:t>me; </a:t>
            </a:r>
            <a:r>
              <a:rPr lang="en-US" sz="2800" b="0" dirty="0"/>
              <a:t>For he is on my right hand, that I should not be moved:</a:t>
            </a:r>
          </a:p>
          <a:p>
            <a:pPr marL="0" indent="0">
              <a:buNone/>
            </a:pPr>
            <a:r>
              <a:rPr lang="en-US" sz="2800" b="0" dirty="0" smtClean="0"/>
              <a:t>Therefore </a:t>
            </a:r>
            <a:r>
              <a:rPr lang="en-US" sz="2800" b="0" dirty="0"/>
              <a:t>my heart was glad, and my tongue rejoiced; Moreover my flesh also shall dwell in hope:</a:t>
            </a:r>
          </a:p>
          <a:p>
            <a:pPr marL="0" indent="0">
              <a:buNone/>
            </a:pPr>
            <a:r>
              <a:rPr lang="en-US" sz="2800" b="0" dirty="0" smtClean="0"/>
              <a:t>Because </a:t>
            </a:r>
            <a:r>
              <a:rPr lang="en-US" sz="2800" b="0" dirty="0">
                <a:solidFill>
                  <a:srgbClr val="FFFF00"/>
                </a:solidFill>
              </a:rPr>
              <a:t>thou</a:t>
            </a:r>
            <a:r>
              <a:rPr lang="en-US" sz="2800" b="0" dirty="0"/>
              <a:t> wilt not leave my soul unto Hades, Neither wilt </a:t>
            </a:r>
            <a:r>
              <a:rPr lang="en-US" sz="2800" b="0" dirty="0">
                <a:solidFill>
                  <a:srgbClr val="FFFF00"/>
                </a:solidFill>
              </a:rPr>
              <a:t>thou</a:t>
            </a:r>
            <a:r>
              <a:rPr lang="en-US" sz="2800" b="0" dirty="0"/>
              <a:t> give thy Holy One to see corruption.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rgbClr val="FFFF00"/>
                </a:solidFill>
              </a:rPr>
              <a:t>Thou</a:t>
            </a:r>
            <a:r>
              <a:rPr lang="en-US" sz="2800" b="0" dirty="0" smtClean="0"/>
              <a:t> </a:t>
            </a:r>
            <a:r>
              <a:rPr lang="en-US" sz="2800" b="0" dirty="0" err="1"/>
              <a:t>madest</a:t>
            </a:r>
            <a:r>
              <a:rPr lang="en-US" sz="2800" b="0" dirty="0"/>
              <a:t> known unto me the ways of life; </a:t>
            </a:r>
            <a:r>
              <a:rPr lang="en-US" sz="2800" b="0" dirty="0">
                <a:solidFill>
                  <a:srgbClr val="FFFF00"/>
                </a:solidFill>
              </a:rPr>
              <a:t>Thou</a:t>
            </a:r>
            <a:r>
              <a:rPr lang="en-US" sz="2800" b="0" dirty="0"/>
              <a:t> shalt make me full of gladness with thy countenance</a:t>
            </a:r>
            <a:r>
              <a:rPr lang="en-US" sz="2800" b="0" dirty="0" smtClean="0"/>
              <a:t>.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404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2:30-31  David’s Throne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had God sworn to David (30)?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David foresee (31)?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C</a:t>
            </a:r>
            <a:r>
              <a:rPr lang="en-US" sz="2600" dirty="0" smtClean="0">
                <a:ea typeface="Gulim" pitchFamily="34" charset="-127"/>
              </a:rPr>
              <a:t>hrist sitting upon David’s throne (30) [</a:t>
            </a:r>
            <a:r>
              <a:rPr lang="en-US" sz="2600" i="1" dirty="0" smtClean="0">
                <a:ea typeface="Gulim" pitchFamily="34" charset="-127"/>
              </a:rPr>
              <a:t>this</a:t>
            </a:r>
            <a:r>
              <a:rPr lang="en-US" sz="2600" dirty="0" smtClean="0">
                <a:ea typeface="Gulim" pitchFamily="34" charset="-127"/>
              </a:rPr>
              <a:t>]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The resurrection of Christ (31)   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Jesus’ soul was not left in Hades (31)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Jesus’ flesh did not see corruption (31)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Since Christ is on David’s throne …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does this say about the kingdom?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the kingdom still “at hand?”</a:t>
            </a:r>
            <a:endParaRPr lang="en-US" sz="2600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/>
              <a:t>Was the kingdom (of …) restored?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/>
              <a:t>Was the prophecy fulfilled?</a:t>
            </a:r>
            <a:endParaRPr lang="en-US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801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513"/>
            <a:ext cx="8618538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2:32-33  Preconditions for HS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were the </a:t>
            </a: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witnesses</a:t>
            </a:r>
            <a:r>
              <a:rPr lang="en-US" sz="2800" dirty="0" smtClean="0">
                <a:ea typeface="Gulim" pitchFamily="34" charset="-127"/>
              </a:rPr>
              <a:t>? (32)  </a:t>
            </a:r>
            <a:r>
              <a:rPr lang="en-US" sz="1800" dirty="0" smtClean="0">
                <a:ea typeface="Gulim" pitchFamily="34" charset="-127"/>
              </a:rPr>
              <a:t>not scripture</a:t>
            </a:r>
            <a:endParaRPr lang="en-US" sz="28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they </a:t>
            </a:r>
            <a:r>
              <a:rPr lang="en-US" sz="2800" b="1" dirty="0" smtClean="0">
                <a:solidFill>
                  <a:srgbClr val="FFC000"/>
                </a:solidFill>
                <a:ea typeface="Gulim" pitchFamily="34" charset="-127"/>
              </a:rPr>
              <a:t>witness</a:t>
            </a:r>
            <a:r>
              <a:rPr lang="en-US" sz="2800" dirty="0" smtClean="0">
                <a:ea typeface="Gulim" pitchFamily="34" charset="-127"/>
              </a:rPr>
              <a:t>?  (32-33)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two things had to precede the	outpouring of the </a:t>
            </a: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Holy Spirit</a:t>
            </a:r>
            <a:r>
              <a:rPr lang="en-US" sz="2800" dirty="0" smtClean="0">
                <a:ea typeface="Gulim" pitchFamily="34" charset="-127"/>
              </a:rPr>
              <a:t>? (33)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Jesus had to be in heaven on the throne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Jesus had to receive the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2600" dirty="0" smtClean="0">
                <a:ea typeface="Gulim" pitchFamily="34" charset="-127"/>
              </a:rPr>
              <a:t> of the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HS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Who did Jesus receive the </a:t>
            </a:r>
            <a:r>
              <a:rPr lang="en-US" sz="2400" b="1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2400" dirty="0" smtClean="0">
                <a:solidFill>
                  <a:srgbClr val="FFC000"/>
                </a:solidFill>
                <a:ea typeface="Gulim" pitchFamily="34" charset="-127"/>
              </a:rPr>
              <a:t> </a:t>
            </a:r>
            <a:r>
              <a:rPr lang="en-US" sz="2400" dirty="0" smtClean="0">
                <a:ea typeface="Gulim" pitchFamily="34" charset="-127"/>
              </a:rPr>
              <a:t>from?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 smtClean="0"/>
              <a:t>John </a:t>
            </a:r>
            <a:r>
              <a:rPr lang="en-US" sz="2400" dirty="0"/>
              <a:t>15:26</a:t>
            </a:r>
          </a:p>
          <a:p>
            <a:pPr marL="0" indent="0">
              <a:buNone/>
            </a:pPr>
            <a:r>
              <a:rPr lang="en-US" sz="2400" baseline="30000" dirty="0"/>
              <a:t>26</a:t>
            </a:r>
            <a:r>
              <a:rPr lang="en-US" sz="2400" dirty="0"/>
              <a:t> But when the Comforter is come, whom I will send unto you from the Father, (even) the Spirit of truth, which </a:t>
            </a:r>
            <a:r>
              <a:rPr lang="en-US" sz="2400" dirty="0" err="1">
                <a:solidFill>
                  <a:srgbClr val="FFC000"/>
                </a:solidFill>
              </a:rPr>
              <a:t>proceedeth</a:t>
            </a:r>
            <a:r>
              <a:rPr lang="en-US" sz="2400" dirty="0">
                <a:solidFill>
                  <a:srgbClr val="FFC000"/>
                </a:solidFill>
              </a:rPr>
              <a:t> from the Father</a:t>
            </a:r>
            <a:r>
              <a:rPr lang="en-US" sz="2400" dirty="0"/>
              <a:t>, he shall bear witness of me</a:t>
            </a:r>
            <a:r>
              <a:rPr lang="en-US" sz="2400" dirty="0" smtClean="0"/>
              <a:t>: …</a:t>
            </a:r>
            <a:r>
              <a:rPr lang="en-US" dirty="0"/>
              <a:t> </a:t>
            </a:r>
            <a:r>
              <a:rPr lang="en-US" sz="2400" dirty="0" smtClean="0"/>
              <a:t>(see also </a:t>
            </a:r>
            <a:r>
              <a:rPr lang="en-US" sz="2400" dirty="0" smtClean="0">
                <a:ea typeface="Gulim" pitchFamily="34" charset="-127"/>
              </a:rPr>
              <a:t>Luke 24:49)</a:t>
            </a: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84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53412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Luke 24:44-48  Jesus to Apostles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2413" y="404664"/>
            <a:ext cx="8675687" cy="4521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44  And he said unto them, These are my words which I </a:t>
            </a:r>
            <a:r>
              <a:rPr lang="en-US" sz="2400" dirty="0" err="1" smtClean="0">
                <a:ea typeface="Gulim" pitchFamily="34" charset="-127"/>
              </a:rPr>
              <a:t>spake</a:t>
            </a:r>
            <a:r>
              <a:rPr lang="en-US" sz="2400" dirty="0" smtClean="0">
                <a:ea typeface="Gulim" pitchFamily="34" charset="-127"/>
              </a:rPr>
              <a:t> unto you, while I was yet with you, that all things must needs be fulfilled, which are written in the law of Moses, and the prophets, and the psalms, concerning me.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45  Then opened he their mind, that they might understand the </a:t>
            </a:r>
            <a:r>
              <a:rPr lang="en-US" sz="2400" dirty="0" smtClean="0">
                <a:solidFill>
                  <a:srgbClr val="FFC000"/>
                </a:solidFill>
                <a:ea typeface="Gulim" pitchFamily="34" charset="-127"/>
              </a:rPr>
              <a:t>scriptures</a:t>
            </a:r>
            <a:r>
              <a:rPr lang="en-US" sz="2400" dirty="0" smtClean="0">
                <a:ea typeface="Gulim" pitchFamily="34" charset="-127"/>
              </a:rPr>
              <a:t>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46 and he said unto them, Thus it is written, that the Christ should suffer, and rise again from the dead the third day;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47  and that repentance and remission of sins should be preached in his name unto all the nations, beginning from Jerusalem.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48 Ye are </a:t>
            </a:r>
            <a:r>
              <a:rPr lang="en-US" sz="2400" dirty="0" smtClean="0">
                <a:solidFill>
                  <a:srgbClr val="FFC000"/>
                </a:solidFill>
                <a:ea typeface="Gulim" pitchFamily="34" charset="-127"/>
              </a:rPr>
              <a:t>witnesses</a:t>
            </a:r>
            <a:r>
              <a:rPr lang="en-US" sz="2400" dirty="0" smtClean="0">
                <a:ea typeface="Gulim" pitchFamily="34" charset="-127"/>
              </a:rPr>
              <a:t> of these things.</a:t>
            </a:r>
          </a:p>
        </p:txBody>
      </p:sp>
    </p:spTree>
    <p:extLst>
      <p:ext uri="{BB962C8B-B14F-4D97-AF65-F5344CB8AC3E}">
        <p14:creationId xmlns:p14="http://schemas.microsoft.com/office/powerpoint/2010/main" val="8821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36513"/>
            <a:ext cx="8694738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2:34-35 Added Scriptural Proof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must Ps. 110:1 apply to Jesus? (34)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David did not ascend into heaven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“The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LORD</a:t>
            </a:r>
            <a:r>
              <a:rPr lang="en-US" sz="2600" dirty="0" smtClean="0">
                <a:ea typeface="Gulim" pitchFamily="34" charset="-127"/>
              </a:rPr>
              <a:t> said unto </a:t>
            </a:r>
            <a:r>
              <a:rPr lang="en-US" sz="2600" dirty="0" smtClean="0">
                <a:solidFill>
                  <a:srgbClr val="FFFF00"/>
                </a:solidFill>
                <a:ea typeface="Gulim" pitchFamily="34" charset="-127"/>
              </a:rPr>
              <a:t>my Lord</a:t>
            </a:r>
            <a:r>
              <a:rPr lang="en-US" sz="2600" dirty="0" smtClean="0">
                <a:ea typeface="Gulim" pitchFamily="34" charset="-127"/>
              </a:rPr>
              <a:t> …” (Ps. 110:1)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LORD</a:t>
            </a:r>
            <a:r>
              <a:rPr lang="en-US" sz="2600" dirty="0" smtClean="0">
                <a:ea typeface="Gulim" pitchFamily="34" charset="-127"/>
              </a:rPr>
              <a:t> == the name of God (Yahweh?)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FFFF00"/>
                </a:solidFill>
                <a:ea typeface="Gulim" pitchFamily="34" charset="-127"/>
              </a:rPr>
              <a:t>My Lord</a:t>
            </a:r>
            <a:r>
              <a:rPr lang="en-US" sz="2600" dirty="0" smtClean="0">
                <a:ea typeface="Gulim" pitchFamily="34" charset="-127"/>
              </a:rPr>
              <a:t> == </a:t>
            </a:r>
            <a:r>
              <a:rPr lang="en-US" sz="2600" dirty="0" err="1" smtClean="0">
                <a:ea typeface="Gulim" pitchFamily="34" charset="-127"/>
              </a:rPr>
              <a:t>Adoniy</a:t>
            </a:r>
            <a:r>
              <a:rPr lang="en-US" sz="2600" dirty="0" smtClean="0">
                <a:ea typeface="Gulim" pitchFamily="34" charset="-127"/>
              </a:rPr>
              <a:t> (servant to master)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Jesus Christ – now on the throne of God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(Ps. 110:1 referenced in Mt. 22:42)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For what duration? (35)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Enemies put under foot – satisfactory time</a:t>
            </a:r>
          </a:p>
        </p:txBody>
      </p:sp>
    </p:spTree>
    <p:extLst>
      <p:ext uri="{BB962C8B-B14F-4D97-AF65-F5344CB8AC3E}">
        <p14:creationId xmlns:p14="http://schemas.microsoft.com/office/powerpoint/2010/main" val="22417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2:36-37  Peter’s Conclusion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made Jesus Lord and Christ? (36)</a:t>
            </a:r>
            <a:endParaRPr lang="en-US" sz="2600" dirty="0" smtClean="0">
              <a:solidFill>
                <a:srgbClr val="FFC000"/>
              </a:solidFill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people’s response? (37)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indicates their belief of the apostles?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they ask for information? (37)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their question?</a:t>
            </a:r>
            <a:endParaRPr lang="en-US" sz="2800" dirty="0">
              <a:ea typeface="Gulim" pitchFamily="34" charset="-127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“What shall we do?”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Did they understand something is necessary?</a:t>
            </a:r>
          </a:p>
          <a:p>
            <a:pPr marL="914400" lvl="2" indent="0" eaLnBrk="1" hangingPunct="1">
              <a:buNone/>
              <a:defRPr/>
            </a:pPr>
            <a:endParaRPr lang="en-US" sz="20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26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025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2:38-39 – First Conversions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commands were given? (38)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They had already heard and believed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Repent (of ALL of your sins)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Be Baptized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major purpose of baptism?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For/unto the remission of your sins (38)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Wash sins away (Acts 22:16)</a:t>
            </a:r>
            <a:endParaRPr lang="en-US" sz="2600" dirty="0" smtClean="0">
              <a:solidFill>
                <a:srgbClr val="FFC00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9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025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2:38-39 – The Promise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marL="514350" indent="-457200" eaLnBrk="1" hangingPunct="1">
              <a:buFont typeface="Arial" pitchFamily="34" charset="0"/>
              <a:buChar char="•"/>
              <a:defRPr/>
            </a:pPr>
            <a:r>
              <a:rPr lang="en-US" sz="3000" b="1" dirty="0" smtClean="0">
                <a:ea typeface="Gulim" pitchFamily="34" charset="-127"/>
              </a:rPr>
              <a:t>What </a:t>
            </a:r>
            <a:r>
              <a:rPr lang="en-US" sz="3000" b="1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3000" b="1" dirty="0" smtClean="0">
                <a:ea typeface="Gulim" pitchFamily="34" charset="-127"/>
              </a:rPr>
              <a:t> to the obedient? </a:t>
            </a:r>
            <a:r>
              <a:rPr lang="en-US" sz="2800" b="1" dirty="0" smtClean="0">
                <a:ea typeface="Gulim" pitchFamily="34" charset="-127"/>
              </a:rPr>
              <a:t>(38-9)</a:t>
            </a:r>
            <a:endParaRPr lang="en-US" sz="3000" b="1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ea typeface="Gulim" pitchFamily="34" charset="-127"/>
              </a:rPr>
              <a:t> The </a:t>
            </a:r>
            <a:r>
              <a:rPr lang="en-US" sz="3000" b="1" dirty="0" smtClean="0">
                <a:solidFill>
                  <a:srgbClr val="FFC000"/>
                </a:solidFill>
                <a:ea typeface="Gulim" pitchFamily="34" charset="-127"/>
              </a:rPr>
              <a:t>gift</a:t>
            </a:r>
            <a:r>
              <a:rPr lang="en-US" sz="3000" dirty="0" smtClean="0">
                <a:ea typeface="Gulim" pitchFamily="34" charset="-127"/>
              </a:rPr>
              <a:t> of the Holy Spirit? (38)  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smtClean="0">
                <a:ea typeface="Gulim" pitchFamily="34" charset="-127"/>
              </a:rPr>
              <a:t>Luke </a:t>
            </a:r>
            <a:r>
              <a:rPr lang="en-US" sz="2400" dirty="0" smtClean="0">
                <a:ea typeface="Gulim" pitchFamily="34" charset="-127"/>
              </a:rPr>
              <a:t>11:3; John 14:6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Acts 5:32; 8:18-20; 10:44-45; 11:17; 19:2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ea typeface="Gulim" pitchFamily="34" charset="-127"/>
              </a:rPr>
              <a:t>When was the Holy Spirit </a:t>
            </a:r>
            <a:r>
              <a:rPr lang="en-US" sz="3000" b="1" dirty="0" smtClean="0">
                <a:solidFill>
                  <a:srgbClr val="FFC000"/>
                </a:solidFill>
                <a:ea typeface="Gulim" pitchFamily="34" charset="-127"/>
              </a:rPr>
              <a:t>promised</a:t>
            </a:r>
            <a:r>
              <a:rPr lang="en-US" sz="3000" dirty="0" smtClean="0">
                <a:ea typeface="Gulim" pitchFamily="34" charset="-127"/>
              </a:rPr>
              <a:t>?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ea typeface="Gulim" pitchFamily="34" charset="-127"/>
              </a:rPr>
              <a:t> Joel 2:28; Jn. 16:7-11; </a:t>
            </a:r>
            <a:r>
              <a:rPr lang="en-US" sz="2400" dirty="0" err="1">
                <a:ea typeface="Gulim" pitchFamily="34" charset="-127"/>
              </a:rPr>
              <a:t>Lk</a:t>
            </a:r>
            <a:r>
              <a:rPr lang="en-US" sz="2400" dirty="0">
                <a:ea typeface="Gulim" pitchFamily="34" charset="-127"/>
              </a:rPr>
              <a:t>. </a:t>
            </a:r>
            <a:r>
              <a:rPr lang="en-US" sz="2400" dirty="0" smtClean="0">
                <a:ea typeface="Gulim" pitchFamily="34" charset="-127"/>
              </a:rPr>
              <a:t>24:49; Acts 1:4; 2:33</a:t>
            </a: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6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025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Compare Acts 2:39 and Joel 2:28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12800"/>
            <a:ext cx="8785225" cy="4521200"/>
          </a:xfrm>
        </p:spPr>
        <p:txBody>
          <a:bodyPr/>
          <a:lstStyle/>
          <a:p>
            <a:pPr marL="0" indent="0">
              <a:buNone/>
            </a:pPr>
            <a:endParaRPr lang="en-US" sz="2800" b="0" dirty="0" smtClean="0"/>
          </a:p>
          <a:p>
            <a:pPr marL="0" indent="0">
              <a:buNone/>
            </a:pPr>
            <a:r>
              <a:rPr lang="en-US" sz="2800" b="0" dirty="0" smtClean="0"/>
              <a:t>Acts </a:t>
            </a:r>
            <a:r>
              <a:rPr lang="en-US" sz="2800" b="0" dirty="0"/>
              <a:t>2:17 (Joel </a:t>
            </a:r>
            <a:r>
              <a:rPr lang="en-US" sz="2800" b="0" dirty="0" smtClean="0"/>
              <a:t>2:28)</a:t>
            </a:r>
            <a:endParaRPr lang="en-US" sz="2800" b="0" dirty="0"/>
          </a:p>
          <a:p>
            <a:pPr marL="0" indent="0">
              <a:buNone/>
            </a:pPr>
            <a:r>
              <a:rPr lang="en-US" sz="2800" baseline="30000" dirty="0"/>
              <a:t>17</a:t>
            </a:r>
            <a:r>
              <a:rPr lang="en-US" sz="2800" dirty="0"/>
              <a:t> </a:t>
            </a:r>
            <a:r>
              <a:rPr lang="en-US" sz="2800" b="0" dirty="0" smtClean="0"/>
              <a:t>… </a:t>
            </a:r>
            <a:r>
              <a:rPr lang="en-US" sz="2800" b="0" dirty="0"/>
              <a:t>I will pour forth of my Spirit upon all flesh: And your sons and your daughters shall prophesy, And your young men shall see visions, And your old men shall dream dreams:</a:t>
            </a:r>
          </a:p>
          <a:p>
            <a:pPr marL="0" indent="0">
              <a:buNone/>
            </a:pPr>
            <a:r>
              <a:rPr lang="en-US" sz="1400" b="0" dirty="0"/>
              <a:t>.</a:t>
            </a: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Acts 2:39</a:t>
            </a:r>
          </a:p>
          <a:p>
            <a:pPr marL="0" indent="0">
              <a:buNone/>
            </a:pPr>
            <a:r>
              <a:rPr lang="en-US" sz="2800" baseline="30000" dirty="0"/>
              <a:t>39</a:t>
            </a:r>
            <a:r>
              <a:rPr lang="en-US" sz="2800" dirty="0"/>
              <a:t> </a:t>
            </a:r>
            <a:r>
              <a:rPr lang="en-US" sz="2800" b="0" dirty="0"/>
              <a:t>For to you is the promise, and to your children, and to all that are afar off, (even) as many as the Lord our God shall call unto him.</a:t>
            </a:r>
          </a:p>
          <a:p>
            <a:pPr marL="0" indent="0">
              <a:buNone/>
            </a:pPr>
            <a:endParaRPr lang="en-US" sz="2800" b="0" dirty="0"/>
          </a:p>
          <a:p>
            <a:pPr marL="57150" indent="0" eaLnBrk="1" hangingPunct="1"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2049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Essence of the Holy Spirit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A Means, Not an End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E</a:t>
            </a:r>
            <a:r>
              <a:rPr lang="en-US" sz="2600" dirty="0" smtClean="0">
                <a:ea typeface="Gulim" pitchFamily="34" charset="-127"/>
              </a:rPr>
              <a:t>nd result is spiritual life leading to salvation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500" dirty="0" smtClean="0">
                <a:ea typeface="Gulim" pitchFamily="34" charset="-127"/>
              </a:rPr>
              <a:t>How does the Holy Spirit bring about salvation?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Action of the Holy Spirit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Revealing the truth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Confirming the truth</a:t>
            </a:r>
            <a:endParaRPr lang="en-US" sz="2600" dirty="0" smtClean="0">
              <a:solidFill>
                <a:srgbClr val="FFC000"/>
              </a:solidFill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Man’s Part: Obeying the Truth; but …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Without the Holy Spirit …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N</a:t>
            </a:r>
            <a:r>
              <a:rPr lang="en-US" sz="2400" dirty="0" smtClean="0">
                <a:ea typeface="Gulim" pitchFamily="34" charset="-127"/>
              </a:rPr>
              <a:t>othing to obey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No delivery or proof of the truth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No incentive to obey</a:t>
            </a: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0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Christ and the Holy Spirit in You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66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all  converted on Pentecost …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Get baptized in the Holy Spirit?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500" dirty="0" smtClean="0">
                <a:ea typeface="Gulim" pitchFamily="34" charset="-127"/>
              </a:rPr>
              <a:t>Obtain the ability to perform miracles?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500" dirty="0" smtClean="0">
                <a:ea typeface="Gulim" pitchFamily="34" charset="-127"/>
              </a:rPr>
              <a:t>Yield themselves to what the Holy Spirit said?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500" dirty="0" smtClean="0">
                <a:ea typeface="Gulim" pitchFamily="34" charset="-127"/>
              </a:rPr>
              <a:t>Allow the Holy Spirit to change their lives?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500" dirty="0" smtClean="0">
                <a:ea typeface="Gulim" pitchFamily="34" charset="-127"/>
              </a:rPr>
              <a:t>Allow the Holy Spirit to enter into their hearts?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500" dirty="0" smtClean="0">
                <a:ea typeface="Gulim" pitchFamily="34" charset="-127"/>
              </a:rPr>
              <a:t>… change their attitudes and outlook on life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500" dirty="0" smtClean="0">
                <a:ea typeface="Gulim" pitchFamily="34" charset="-127"/>
              </a:rPr>
              <a:t>… change their desires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500" dirty="0" smtClean="0">
                <a:ea typeface="Gulim" pitchFamily="34" charset="-127"/>
              </a:rPr>
              <a:t>Allow the Holy Spirit to dwell in them?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1 </a:t>
            </a:r>
            <a:r>
              <a:rPr lang="en-US" sz="2400" dirty="0" smtClean="0"/>
              <a:t>Corinthians </a:t>
            </a:r>
            <a:r>
              <a:rPr lang="en-US" sz="2400" dirty="0"/>
              <a:t>6:19 </a:t>
            </a: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Or know ye not that your body is a temple of the Holy Spirit which is in you, which ye have from God?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6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600" dirty="0" smtClean="0">
              <a:solidFill>
                <a:srgbClr val="FFC00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2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Natural Benefits of the Holy Spirit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Rom </a:t>
            </a:r>
            <a:r>
              <a:rPr lang="en-US" sz="2400" dirty="0"/>
              <a:t>8:9-11</a:t>
            </a:r>
          </a:p>
          <a:p>
            <a:pPr marL="0" indent="0">
              <a:buNone/>
            </a:pPr>
            <a:r>
              <a:rPr lang="en-US" sz="2400" baseline="30000" dirty="0"/>
              <a:t>9</a:t>
            </a:r>
            <a:r>
              <a:rPr lang="en-US" sz="2400" dirty="0"/>
              <a:t> But ye are not in the flesh but in the Spirit, if so be that the Spirit of God </a:t>
            </a:r>
            <a:r>
              <a:rPr lang="en-US" sz="2400" dirty="0" err="1"/>
              <a:t>dwelleth</a:t>
            </a:r>
            <a:r>
              <a:rPr lang="en-US" sz="2400" dirty="0"/>
              <a:t> in you. But if any man hath not the Spirit of Christ, he is none of his.</a:t>
            </a:r>
          </a:p>
          <a:p>
            <a:pPr marL="0" indent="0">
              <a:buNone/>
            </a:pPr>
            <a:r>
              <a:rPr lang="en-US" sz="2400" baseline="30000" dirty="0"/>
              <a:t>10</a:t>
            </a:r>
            <a:r>
              <a:rPr lang="en-US" sz="2400" dirty="0"/>
              <a:t> And if Christ is in you, the body is dead because of sin; but the spirit is life because of righteousness.</a:t>
            </a:r>
          </a:p>
          <a:p>
            <a:pPr marL="0" indent="0">
              <a:buNone/>
            </a:pPr>
            <a:r>
              <a:rPr lang="en-US" sz="2400" baseline="30000" dirty="0"/>
              <a:t>11</a:t>
            </a:r>
            <a:r>
              <a:rPr lang="en-US" sz="2400" dirty="0"/>
              <a:t> But if the Spirit of him that raised up Jesus from the dead </a:t>
            </a:r>
            <a:r>
              <a:rPr lang="en-US" sz="2400" dirty="0" err="1"/>
              <a:t>dwelleth</a:t>
            </a:r>
            <a:r>
              <a:rPr lang="en-US" sz="2400" dirty="0"/>
              <a:t> in you, he that raised up Christ Jesus from the dead shall give life also to your mortal bodies through his Spirit that </a:t>
            </a:r>
            <a:r>
              <a:rPr lang="en-US" sz="2400" dirty="0" err="1"/>
              <a:t>dwelleth</a:t>
            </a:r>
            <a:r>
              <a:rPr lang="en-US" sz="2400" dirty="0"/>
              <a:t> in you.</a:t>
            </a:r>
          </a:p>
          <a:p>
            <a:endParaRPr lang="en-US" sz="2800" b="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02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025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2:40-41  “Save Yourselves …”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7413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“Many other words” – ? significance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Can we save ourselves?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In one sense we can by obedience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In another sense we cannot (Eph. 2:8-9)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Specifically what command? (41)</a:t>
            </a:r>
            <a:endParaRPr lang="en-US" sz="2600" dirty="0" smtClean="0">
              <a:solidFill>
                <a:srgbClr val="FFC000"/>
              </a:solidFill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were they added?  (Rom. </a:t>
            </a:r>
            <a:r>
              <a:rPr lang="en-US" sz="2800" dirty="0">
                <a:ea typeface="Gulim" pitchFamily="34" charset="-127"/>
              </a:rPr>
              <a:t>6</a:t>
            </a:r>
            <a:r>
              <a:rPr lang="en-US" sz="2800" dirty="0" smtClean="0">
                <a:ea typeface="Gulim" pitchFamily="34" charset="-127"/>
              </a:rPr>
              <a:t>:3)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An outward tangible action – baptism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Enabling us to recognize new converts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Enabling them to recognize their new life</a:t>
            </a:r>
            <a:r>
              <a:rPr lang="en-US" sz="2800" dirty="0" smtClean="0">
                <a:ea typeface="Gulim" pitchFamily="34" charset="-127"/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about those who refused baptism? </a:t>
            </a:r>
            <a:r>
              <a:rPr lang="en-US" sz="1600" dirty="0" smtClean="0">
                <a:ea typeface="Gulim" pitchFamily="34" charset="-127"/>
              </a:rPr>
              <a:t>(41)</a:t>
            </a: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many were added? (41)</a:t>
            </a:r>
            <a:endParaRPr lang="en-US" sz="3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3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025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2:42-43 </a:t>
            </a:r>
            <a:r>
              <a:rPr lang="en-US" dirty="0"/>
              <a:t> </a:t>
            </a:r>
            <a:r>
              <a:rPr lang="en-US" dirty="0" smtClean="0"/>
              <a:t>Continued Steadfastly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7413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Continued steadfastly in what? (42)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Apostles’ teaching (from the Holy Spirit)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Apostles’ fellowship (sharing in all ways)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Breaking of bread (Lord’s Supper)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Prayers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were the miracles done through?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the converts speak in tongues? (43)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would this cause fear? (43)</a:t>
            </a:r>
            <a:endParaRPr lang="en-US" sz="3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1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200900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Luke 24:48-53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52016"/>
            <a:ext cx="8315325" cy="4521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48 Ye are </a:t>
            </a:r>
            <a:r>
              <a:rPr lang="en-US" sz="2400" dirty="0" smtClean="0">
                <a:solidFill>
                  <a:srgbClr val="FFC000"/>
                </a:solidFill>
                <a:ea typeface="Gulim" pitchFamily="34" charset="-127"/>
              </a:rPr>
              <a:t>witnesses</a:t>
            </a:r>
            <a:r>
              <a:rPr lang="en-US" sz="2400" dirty="0" smtClean="0">
                <a:ea typeface="Gulim" pitchFamily="34" charset="-127"/>
              </a:rPr>
              <a:t> of these things.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49 And behold, I send forth the </a:t>
            </a:r>
            <a:r>
              <a:rPr lang="en-US" sz="2400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2400" dirty="0" smtClean="0">
                <a:ea typeface="Gulim" pitchFamily="34" charset="-127"/>
              </a:rPr>
              <a:t> of my Father upon you: but tarry ye in the city, until ye be clothed with </a:t>
            </a:r>
            <a:r>
              <a:rPr lang="en-US" sz="2400" dirty="0" smtClean="0">
                <a:solidFill>
                  <a:srgbClr val="FFC000"/>
                </a:solidFill>
                <a:ea typeface="Gulim" pitchFamily="34" charset="-127"/>
              </a:rPr>
              <a:t>power</a:t>
            </a:r>
            <a:r>
              <a:rPr lang="en-US" sz="2400" dirty="0" smtClean="0">
                <a:ea typeface="Gulim" pitchFamily="34" charset="-127"/>
              </a:rPr>
              <a:t> from on high.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50 And he led them out until (they were) over against Bethany: and he lifted up his hands, and blessed them.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51 And it came to pass, while he blessed them, he parted from them, and was carried up into heaven.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52 And they worshipped him, and returned to Jerusalem with great joy: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53 and were continually in the temple, blessing God. </a:t>
            </a:r>
            <a:endParaRPr lang="en-US" sz="28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a typeface="Gulim" pitchFamily="34" charset="-127"/>
              </a:rPr>
              <a:t> </a:t>
            </a:r>
            <a:endParaRPr lang="en-US" sz="32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ko-KR" altLang="en-US" sz="32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28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025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2:44-45 – “all things common”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7413"/>
            <a:ext cx="8785225" cy="452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0" dirty="0" smtClean="0">
                <a:effectLst/>
              </a:rPr>
              <a:t>“And </a:t>
            </a:r>
            <a:r>
              <a:rPr lang="en-US" b="0" dirty="0">
                <a:effectLst/>
              </a:rPr>
              <a:t>all that believed were together, and had all things </a:t>
            </a:r>
            <a:r>
              <a:rPr lang="en-US" b="0" dirty="0" smtClean="0">
                <a:effectLst/>
              </a:rPr>
              <a:t>common; and </a:t>
            </a:r>
            <a:r>
              <a:rPr lang="en-US" b="0" dirty="0">
                <a:effectLst/>
              </a:rPr>
              <a:t>they sold their possessions and goods, and parted them to all, according as any man had need</a:t>
            </a:r>
            <a:r>
              <a:rPr lang="en-US" b="0" dirty="0" smtClean="0">
                <a:effectLst/>
              </a:rPr>
              <a:t>.”</a:t>
            </a: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does this example apply today?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All approved apostolic examples are binding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Does this detail actions or attitudes?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But let’s not explain it away; very important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Does it explain HOW this was done?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all sell all? (answered in Acts 5)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i="1" dirty="0" smtClean="0">
                <a:ea typeface="Gulim" pitchFamily="34" charset="-127"/>
              </a:rPr>
              <a:t>Details</a:t>
            </a:r>
            <a:r>
              <a:rPr lang="en-US" sz="2400" b="0" i="1" dirty="0" smtClean="0">
                <a:ea typeface="Gulim" pitchFamily="34" charset="-127"/>
              </a:rPr>
              <a:t> in AA examples are not binding when there are alternative details in other AA examples; in this case: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b="0" dirty="0" smtClean="0">
                <a:ea typeface="Gulim" pitchFamily="34" charset="-127"/>
              </a:rPr>
              <a:t>Acts 5, 1 Tim. 6:17, 2 </a:t>
            </a:r>
            <a:r>
              <a:rPr lang="en-US" sz="2800" b="0" dirty="0" err="1" smtClean="0">
                <a:ea typeface="Gulim" pitchFamily="34" charset="-127"/>
              </a:rPr>
              <a:t>Thes</a:t>
            </a:r>
            <a:r>
              <a:rPr lang="en-US" sz="2800" b="0" dirty="0" smtClean="0">
                <a:ea typeface="Gulim" pitchFamily="34" charset="-127"/>
              </a:rPr>
              <a:t>. 3:10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b="0" dirty="0" smtClean="0">
                <a:ea typeface="Gulim" pitchFamily="34" charset="-127"/>
              </a:rPr>
              <a:t>Other case in point: “upper room” example</a:t>
            </a:r>
            <a:endParaRPr lang="en-US" sz="3400" b="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025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2:46-47  Day by Day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87413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were the Apostles? (46)</a:t>
            </a: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they </a:t>
            </a:r>
            <a:r>
              <a:rPr lang="en-US" sz="2800" dirty="0">
                <a:ea typeface="Gulim" pitchFamily="34" charset="-127"/>
              </a:rPr>
              <a:t>c</a:t>
            </a:r>
            <a:r>
              <a:rPr lang="en-US" sz="2800" dirty="0" smtClean="0">
                <a:ea typeface="Gulim" pitchFamily="34" charset="-127"/>
              </a:rPr>
              <a:t>ommonly meet? (46)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they eat their meals? (46)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Were they thankful for what they had?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were they regarded by others? (47)</a:t>
            </a:r>
            <a:endParaRPr lang="en-US" sz="2600" dirty="0" smtClean="0">
              <a:solidFill>
                <a:srgbClr val="FFC000"/>
              </a:solidFill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When were people baptized?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A</a:t>
            </a:r>
            <a:r>
              <a:rPr lang="en-US" sz="2800" dirty="0" smtClean="0">
                <a:ea typeface="Gulim" pitchFamily="34" charset="-127"/>
              </a:rPr>
              <a:t>s needed day by day</a:t>
            </a: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added them? (47)  </a:t>
            </a:r>
            <a:r>
              <a:rPr lang="en-US" sz="2800" dirty="0" err="1" smtClean="0">
                <a:ea typeface="Gulim" pitchFamily="34" charset="-127"/>
              </a:rPr>
              <a:t>Kurion</a:t>
            </a:r>
            <a:r>
              <a:rPr lang="en-US" sz="2800" dirty="0" smtClean="0">
                <a:ea typeface="Gulim" pitchFamily="34" charset="-127"/>
              </a:rPr>
              <a:t> (2:36)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To what were they added? (47)</a:t>
            </a:r>
            <a:endParaRPr lang="en-US" sz="28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“Them”   </a:t>
            </a:r>
            <a:r>
              <a:rPr lang="en-US" sz="2800" i="1" dirty="0" smtClean="0">
                <a:ea typeface="Gulim" pitchFamily="34" charset="-127"/>
              </a:rPr>
              <a:t>autos </a:t>
            </a:r>
            <a:r>
              <a:rPr lang="en-US" sz="2800" dirty="0" smtClean="0">
                <a:ea typeface="Gulim" pitchFamily="34" charset="-127"/>
              </a:rPr>
              <a:t>– Nestle-Aland</a:t>
            </a:r>
            <a:endParaRPr lang="en-US" sz="2800" i="1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“Church” </a:t>
            </a:r>
            <a:r>
              <a:rPr lang="en-US" sz="2800" i="1" dirty="0" err="1" smtClean="0">
                <a:ea typeface="Gulim" pitchFamily="34" charset="-127"/>
              </a:rPr>
              <a:t>ekklesia</a:t>
            </a:r>
            <a:r>
              <a:rPr lang="en-US" sz="2800" i="1" dirty="0" smtClean="0">
                <a:ea typeface="Gulim" pitchFamily="34" charset="-127"/>
              </a:rPr>
              <a:t> – </a:t>
            </a:r>
            <a:r>
              <a:rPr lang="en-US" sz="2800" dirty="0" err="1" smtClean="0">
                <a:ea typeface="Gulim" pitchFamily="34" charset="-127"/>
              </a:rPr>
              <a:t>Textus</a:t>
            </a:r>
            <a:r>
              <a:rPr lang="en-US" sz="2800" dirty="0" smtClean="0">
                <a:ea typeface="Gulim" pitchFamily="34" charset="-127"/>
              </a:rPr>
              <a:t> </a:t>
            </a:r>
            <a:r>
              <a:rPr lang="en-US" sz="2800" dirty="0" err="1" smtClean="0">
                <a:ea typeface="Gulim" pitchFamily="34" charset="-127"/>
              </a:rPr>
              <a:t>Receptus</a:t>
            </a:r>
            <a:endParaRPr lang="en-US" sz="34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5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592263"/>
            <a:ext cx="63373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 smtClean="0">
                <a:ea typeface="Gulim" pitchFamily="34" charset="-127"/>
              </a:rPr>
              <a:t>The Acts 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sz="4800" dirty="0" smtClean="0">
                <a:ea typeface="Gulim" pitchFamily="34" charset="-127"/>
              </a:rPr>
              <a:t>of the Apostles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>Chapter 3</a:t>
            </a:r>
            <a:r>
              <a:rPr lang="en-US" altLang="en-US" sz="4800" dirty="0" smtClean="0">
                <a:ea typeface="Gulim" pitchFamily="34" charset="-127"/>
              </a:rPr>
              <a:t> </a:t>
            </a:r>
            <a:endParaRPr lang="ko-KR" altLang="en-US" sz="4800" dirty="0" smtClean="0">
              <a:solidFill>
                <a:schemeClr val="accent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32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3:1-5  The Lame Man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“Hour of prayer,” a church ordinance? </a:t>
            </a:r>
            <a:r>
              <a:rPr lang="en-US" dirty="0" smtClean="0">
                <a:ea typeface="Gulim" pitchFamily="34" charset="-127"/>
              </a:rPr>
              <a:t>(1)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Note: 2:46 … can we use the temple today?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Jewish “hour of prayer” (</a:t>
            </a:r>
            <a:r>
              <a:rPr lang="en-US" sz="2600" dirty="0" err="1" smtClean="0">
                <a:ea typeface="Gulim" pitchFamily="34" charset="-127"/>
              </a:rPr>
              <a:t>Lk</a:t>
            </a:r>
            <a:r>
              <a:rPr lang="en-US" sz="2600" dirty="0" smtClean="0">
                <a:ea typeface="Gulim" pitchFamily="34" charset="-127"/>
              </a:rPr>
              <a:t>. 1:10; Dan. 6:10)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Many Jewish traditions kept at this time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did lame man get to the temple? </a:t>
            </a:r>
            <a:r>
              <a:rPr lang="en-US" sz="2400" dirty="0" smtClean="0">
                <a:ea typeface="Gulim" pitchFamily="34" charset="-127"/>
              </a:rPr>
              <a:t>(</a:t>
            </a:r>
            <a:r>
              <a:rPr lang="en-US" sz="2400" dirty="0">
                <a:ea typeface="Gulim" pitchFamily="34" charset="-127"/>
              </a:rPr>
              <a:t>2</a:t>
            </a:r>
            <a:r>
              <a:rPr lang="en-US" sz="2400" dirty="0" smtClean="0">
                <a:ea typeface="Gulim" pitchFamily="34" charset="-127"/>
              </a:rPr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did Peter and John first command? (4)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he expect from this? (5)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is the significance …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“In the name of Jesus Christ of Nazareth …” </a:t>
            </a:r>
            <a:r>
              <a:rPr lang="en-US" sz="2000" dirty="0" smtClean="0">
                <a:ea typeface="Gulim" pitchFamily="34" charset="-127"/>
              </a:rPr>
              <a:t>(6)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Let’s hold of until vs. 16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95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850"/>
            <a:ext cx="8435975" cy="692150"/>
          </a:xfrm>
        </p:spPr>
        <p:txBody>
          <a:bodyPr/>
          <a:lstStyle/>
          <a:p>
            <a:pPr algn="ctr" eaLnBrk="1" hangingPunct="1"/>
            <a:r>
              <a:rPr lang="en-US" sz="3000" dirty="0" smtClean="0"/>
              <a:t>Acts 3:7-11  Nature of Bible Miracles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many hands did Peter use? (</a:t>
            </a:r>
            <a:r>
              <a:rPr lang="en-US" sz="2800" dirty="0">
                <a:ea typeface="Gulim" pitchFamily="34" charset="-127"/>
              </a:rPr>
              <a:t>7</a:t>
            </a:r>
            <a:r>
              <a:rPr lang="en-US" sz="2800" dirty="0" smtClean="0">
                <a:ea typeface="Gulim" pitchFamily="34" charset="-127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long did it take? (7)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he require rehab?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public was this event? (9)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Were they familiar with the man? (10)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were there responses? (10)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Did they just let it go at that? (11)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Note 2:43 – this is just one such miracle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Probably noted because of what follows …</a:t>
            </a: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3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3:12-16 Peter’s 2nd Recorded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Would they generally have heard …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Of Pentecost?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Of Jesus in general?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What was the purpose of the miracle? </a:t>
            </a:r>
            <a:r>
              <a:rPr lang="en-US" sz="1600" dirty="0">
                <a:ea typeface="Gulim" pitchFamily="34" charset="-127"/>
              </a:rPr>
              <a:t>(12</a:t>
            </a:r>
            <a:r>
              <a:rPr lang="en-US" sz="1600" dirty="0" smtClean="0">
                <a:ea typeface="Gulim" pitchFamily="34" charset="-127"/>
              </a:rPr>
              <a:t>)</a:t>
            </a:r>
            <a:endParaRPr lang="en-US" sz="28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Peter give the credit to? (12)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he blame? (13-14)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were the </a:t>
            </a: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witnesses</a:t>
            </a:r>
            <a:r>
              <a:rPr lang="en-US" sz="2800" dirty="0" smtClean="0">
                <a:ea typeface="Gulim" pitchFamily="34" charset="-127"/>
              </a:rPr>
              <a:t>? (15)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role did faith play? (16)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had faith?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was “his name?”</a:t>
            </a: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Acting by Jesus authority (John 16:23)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7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279650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3:17-19 Peter’s Admonition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2512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Was ignorance an excuse? (17-18)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not, especially in their case? (18)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 Mitigated by their misunderstanding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So what did Peter command? (19)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this the total solution, as in Acts 2:38?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Or was it part of his initial remarks?</a:t>
            </a:r>
          </a:p>
          <a:p>
            <a:pPr marL="0" indent="0" eaLnBrk="1" hangingPunct="1">
              <a:buNone/>
              <a:defRPr/>
            </a:pP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John 16:23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Whatsoever ye shall ask the Father </a:t>
            </a:r>
            <a:r>
              <a:rPr lang="en-US" sz="2800" b="1" dirty="0">
                <a:solidFill>
                  <a:srgbClr val="FFC000"/>
                </a:solidFill>
              </a:rPr>
              <a:t>in my name,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He </a:t>
            </a:r>
            <a:r>
              <a:rPr lang="en-US" sz="2800" dirty="0">
                <a:solidFill>
                  <a:schemeClr val="bg1"/>
                </a:solidFill>
              </a:rPr>
              <a:t>will give it you.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3:19-21 The Promises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promised if they obeyed?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Sins blotted out (19)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“Seasons of refreshing” (19)  Mt. 11:28-30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“Send the Christ” (20)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delays the return of Christ? (21)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Heaven must receive (Jn. 16:7)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Restoration, restitution …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… whereof God spoke by whom? (21)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Compare with Acts 2:35:</a:t>
            </a:r>
            <a:endParaRPr lang="en-US" dirty="0"/>
          </a:p>
          <a:p>
            <a:pPr marL="0" indent="0">
              <a:buNone/>
            </a:pPr>
            <a:r>
              <a:rPr lang="en-US" sz="1200" b="0" dirty="0" smtClean="0"/>
              <a:t>.</a:t>
            </a:r>
            <a:endParaRPr lang="en-US" b="0" dirty="0" smtClean="0"/>
          </a:p>
          <a:p>
            <a:pPr marL="0" indent="0" algn="ctr">
              <a:buNone/>
            </a:pPr>
            <a:r>
              <a:rPr lang="en-US" sz="2400" b="0" dirty="0" smtClean="0"/>
              <a:t>Till </a:t>
            </a:r>
            <a:r>
              <a:rPr lang="en-US" sz="2400" b="0" dirty="0"/>
              <a:t>I make </a:t>
            </a:r>
            <a:r>
              <a:rPr lang="en-US" sz="2400" b="0" dirty="0" err="1"/>
              <a:t>thine</a:t>
            </a:r>
            <a:r>
              <a:rPr lang="en-US" sz="2400" b="0" dirty="0"/>
              <a:t> enemies the footstool of thy feet</a:t>
            </a:r>
            <a:r>
              <a:rPr lang="en-US" sz="2400" b="0" dirty="0" smtClean="0"/>
              <a:t>.</a:t>
            </a:r>
            <a:endParaRPr lang="en-US" sz="40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323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3:22-26 (Dt. 18:15-19)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85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was Jesus like Moses? (22)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Moses’ command? (22)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W</a:t>
            </a:r>
            <a:r>
              <a:rPr lang="en-US" sz="2800" dirty="0" smtClean="0">
                <a:ea typeface="Gulim" pitchFamily="34" charset="-127"/>
              </a:rPr>
              <a:t>hat consequences of disobedience? </a:t>
            </a:r>
            <a:r>
              <a:rPr lang="en-US" dirty="0" smtClean="0">
                <a:ea typeface="Gulim" pitchFamily="34" charset="-127"/>
              </a:rPr>
              <a:t>(23)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Examples from the Old Testament?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Examples in Acts? (Acts 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this absolutely applied to everyone?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this absolute in the spiritual sense?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told of “these days?” (24)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S</a:t>
            </a:r>
            <a:r>
              <a:rPr lang="en-US" sz="2800" dirty="0" smtClean="0">
                <a:ea typeface="Gulim" pitchFamily="34" charset="-127"/>
              </a:rPr>
              <a:t>hould they be familiar with this? (25)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covenant did he remind them? </a:t>
            </a:r>
            <a:r>
              <a:rPr lang="en-US" sz="2400" dirty="0" smtClean="0">
                <a:ea typeface="Gulim" pitchFamily="34" charset="-127"/>
              </a:rPr>
              <a:t>(25)</a:t>
            </a:r>
            <a:endParaRPr lang="en-US" sz="28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was to be blessed first? (26)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does this imply? … others next?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4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592263"/>
            <a:ext cx="63373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 smtClean="0">
                <a:ea typeface="Gulim" pitchFamily="34" charset="-127"/>
              </a:rPr>
              <a:t>The Acts 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sz="4800" dirty="0" smtClean="0">
                <a:ea typeface="Gulim" pitchFamily="34" charset="-127"/>
              </a:rPr>
              <a:t>of the Apostles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>Chapter 4</a:t>
            </a:r>
            <a:r>
              <a:rPr lang="en-US" altLang="en-US" sz="4800" dirty="0" smtClean="0">
                <a:ea typeface="Gulim" pitchFamily="34" charset="-127"/>
              </a:rPr>
              <a:t> </a:t>
            </a:r>
            <a:endParaRPr lang="ko-KR" altLang="en-US" sz="4800" dirty="0" smtClean="0">
              <a:solidFill>
                <a:schemeClr val="accent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29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1:1-4  Introduction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 former treatise cover? </a:t>
            </a:r>
            <a:r>
              <a:rPr lang="en-US" sz="2400" dirty="0" smtClean="0">
                <a:ea typeface="Gulim" pitchFamily="34" charset="-127"/>
              </a:rPr>
              <a:t>(1-2)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were the commandments to? (2)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Apostles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last commandment? (2, 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“through the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Holy Spirit</a:t>
            </a:r>
            <a:r>
              <a:rPr lang="en-US" sz="2600" dirty="0" smtClean="0">
                <a:ea typeface="Gulim" pitchFamily="34" charset="-127"/>
              </a:rPr>
              <a:t>?” (2)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is the “whom” in verse? (3)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long had he appeared to them? (3)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subject of his teaching?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Kingdom of God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not depart from Jerusalem? (4)</a:t>
            </a:r>
            <a:endParaRPr lang="en-US" sz="2800" dirty="0">
              <a:ea typeface="Gulim" pitchFamily="34" charset="-127"/>
            </a:endParaRPr>
          </a:p>
          <a:p>
            <a:pPr marL="114300" indent="0" eaLnBrk="1" hangingPunct="1">
              <a:buNone/>
              <a:defRPr/>
            </a:pPr>
            <a:r>
              <a:rPr lang="en-US" sz="2400" b="0" dirty="0"/>
              <a:t>"Out of Zion shall go forth the law, and the word of the Lord from Jerusalem" (</a:t>
            </a:r>
            <a:r>
              <a:rPr lang="en-US" sz="2400" b="0" u="sng" dirty="0"/>
              <a:t>Isa 2:3</a:t>
            </a:r>
            <a:r>
              <a:rPr lang="en-US" sz="2400" b="0" dirty="0"/>
              <a:t>)</a:t>
            </a:r>
            <a:endParaRPr lang="en-US" sz="3600" b="0" dirty="0">
              <a:ea typeface="Gulim" pitchFamily="34" charset="-127"/>
            </a:endParaRPr>
          </a:p>
          <a:p>
            <a:pPr marL="914400" lvl="2" indent="0" eaLnBrk="1" hangingPunct="1">
              <a:buNone/>
              <a:defRPr/>
            </a:pPr>
            <a:endParaRPr lang="en-US" sz="2600" dirty="0" smtClean="0">
              <a:solidFill>
                <a:srgbClr val="FFC000"/>
              </a:solidFill>
              <a:ea typeface="Gulim" pitchFamily="34" charset="-127"/>
            </a:endParaRPr>
          </a:p>
          <a:p>
            <a:pPr marL="0" indent="0" eaLnBrk="1" hangingPunct="1"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4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4:1-6  Trial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Sadducees issue? (2)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they do to Peter and John? (3)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effect of Peter’s Sermon? (4)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heard their case? (5-6)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Rulers, elders, scribes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Caiaphas – previous high priest (John 18:13)</a:t>
            </a: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err="1" smtClean="0">
                <a:ea typeface="Gulim" pitchFamily="34" charset="-127"/>
              </a:rPr>
              <a:t>Annas</a:t>
            </a:r>
            <a:r>
              <a:rPr lang="en-US" sz="2600" dirty="0" smtClean="0">
                <a:ea typeface="Gulim" pitchFamily="34" charset="-127"/>
              </a:rPr>
              <a:t> – high priest, father in law to Caiaphas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Several others of the Council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7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4:7-12  Filled with Holy Spirit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8382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question to the apostles?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happened to the resurrection issue? (7)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“Filled with the </a:t>
            </a: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Holy Spirit</a:t>
            </a:r>
            <a:r>
              <a:rPr lang="en-US" sz="2800" dirty="0" smtClean="0">
                <a:ea typeface="Gulim" pitchFamily="34" charset="-127"/>
              </a:rPr>
              <a:t> …”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… did what? (8) </a:t>
            </a:r>
            <a:r>
              <a:rPr lang="en-US" sz="2600" dirty="0" err="1" smtClean="0">
                <a:ea typeface="Gulim" pitchFamily="34" charset="-127"/>
              </a:rPr>
              <a:t>Lk</a:t>
            </a:r>
            <a:r>
              <a:rPr lang="en-US" sz="2600" dirty="0" smtClean="0">
                <a:ea typeface="Gulim" pitchFamily="34" charset="-127"/>
              </a:rPr>
              <a:t>. 1:15, 41, 67; Acts 2:4 …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Does this imply miraculous gifts?  </a:t>
            </a:r>
            <a:r>
              <a:rPr lang="en-US" sz="2600" dirty="0" err="1" smtClean="0">
                <a:ea typeface="Gulim" pitchFamily="34" charset="-127"/>
              </a:rPr>
              <a:t>Eph</a:t>
            </a:r>
            <a:r>
              <a:rPr lang="en-US" sz="2600" dirty="0" smtClean="0">
                <a:ea typeface="Gulim" pitchFamily="34" charset="-127"/>
              </a:rPr>
              <a:t> 5:18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Example: John the Baptist (John 10:41)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Anything that Peter did not already know?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question was Peter answering? (7)</a:t>
            </a:r>
            <a:endParaRPr lang="en-US" sz="28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Peter respond (power, name)? (10)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“in the name” == “in him” (Jesus)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Jesus? (11 - Ps. 118:22)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By whose authority are men saved? (12)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1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4:13-17  Reaction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their rationalization?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Under the influence of Jesus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Similarly today with critics of the bible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could then not object? (14)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So what did they do? (15)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they accept the miracle? (16)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When had a similar thing happened? (John 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they propose? (17)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1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4:18-22  God or Men?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they charge them? (18)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their reaction? (19-20)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didn’t they punish them? (21)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old was the healed man (22)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ea typeface="Gulim" pitchFamily="34" charset="-127"/>
            </a:endParaRPr>
          </a:p>
          <a:p>
            <a:pPr marL="0" indent="0" eaLnBrk="1" hangingPunct="1">
              <a:buNone/>
              <a:defRPr/>
            </a:pPr>
            <a:r>
              <a:rPr lang="en-US" sz="2800" b="0" dirty="0" smtClean="0">
                <a:ea typeface="Gulim" pitchFamily="34" charset="-127"/>
              </a:rPr>
              <a:t>Note: the protection from the masses will only be temporary.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7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4:23-28  Prayer of Faith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858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they go? (23)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they pray to? (24)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God: </a:t>
            </a:r>
            <a:r>
              <a:rPr lang="en-US" sz="2600" dirty="0" err="1" smtClean="0">
                <a:ea typeface="Gulim" pitchFamily="34" charset="-127"/>
              </a:rPr>
              <a:t>Theon</a:t>
            </a:r>
            <a:r>
              <a:rPr lang="en-US" sz="2600" dirty="0" smtClean="0">
                <a:ea typeface="Gulim" pitchFamily="34" charset="-127"/>
              </a:rPr>
              <a:t> (indicating </a:t>
            </a:r>
            <a:r>
              <a:rPr lang="en-US" sz="2600" dirty="0" err="1">
                <a:ea typeface="Gulim" pitchFamily="34" charset="-127"/>
              </a:rPr>
              <a:t>D</a:t>
            </a:r>
            <a:r>
              <a:rPr lang="en-US" sz="2600" dirty="0" err="1" smtClean="0">
                <a:ea typeface="Gulim" pitchFamily="34" charset="-127"/>
              </a:rPr>
              <a:t>iety</a:t>
            </a:r>
            <a:r>
              <a:rPr lang="en-US" sz="2600" dirty="0" smtClean="0">
                <a:ea typeface="Gulim" pitchFamily="34" charset="-127"/>
              </a:rPr>
              <a:t>, Divinity)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Lord: </a:t>
            </a:r>
            <a:r>
              <a:rPr lang="en-US" sz="2600" dirty="0" err="1" smtClean="0">
                <a:ea typeface="Gulim" pitchFamily="34" charset="-127"/>
              </a:rPr>
              <a:t>Despota</a:t>
            </a:r>
            <a:r>
              <a:rPr lang="en-US" sz="2600" dirty="0" smtClean="0">
                <a:ea typeface="Gulim" pitchFamily="34" charset="-127"/>
              </a:rPr>
              <a:t> (indicating their subjection)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Context indicates to the Father (</a:t>
            </a:r>
            <a:r>
              <a:rPr lang="en-US" sz="2600" dirty="0" err="1" smtClean="0">
                <a:ea typeface="Gulim" pitchFamily="34" charset="-127"/>
              </a:rPr>
              <a:t>esp</a:t>
            </a:r>
            <a:r>
              <a:rPr lang="en-US" sz="2600" dirty="0" smtClean="0">
                <a:ea typeface="Gulim" pitchFamily="34" charset="-127"/>
              </a:rPr>
              <a:t> 27)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they quote scripture in prayer? (26)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Psalms 2:1-2; Why?  (Note inspiration of David.)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was the application? (26-28)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9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4:29-31  Their Request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652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application of Ps. 2:1-2?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their prayer? (29-30)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Boldness, miracles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God’s response? (31)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Filled with the Holy Spirit </a:t>
            </a:r>
            <a:r>
              <a:rPr lang="en-US" sz="2800" dirty="0" smtClean="0">
                <a:ea typeface="Gulim" pitchFamily="34" charset="-127"/>
              </a:rPr>
              <a:t>and …” (31)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… they did what?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this necessarily miraculous?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(Temporarily skip over vs. 32)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used power to </a:t>
            </a: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witness</a:t>
            </a:r>
            <a:r>
              <a:rPr lang="en-US" sz="2800" dirty="0" smtClean="0">
                <a:ea typeface="Gulim" pitchFamily="34" charset="-127"/>
              </a:rPr>
              <a:t>?  (33) </a:t>
            </a:r>
            <a:endParaRPr lang="en-US" sz="28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7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4:32-37  Barnabas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the first Christians share? (32)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vs. 32 repeating? (Acts 2:44-45)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Perhaps a contrast with the Jews???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The question: how does this apply?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Were all Christians cared for? (34-35)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was the selling in response to?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Joseph do? (36)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 apostles name Joseph?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Had Barnabas been a faithful Jew?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race/country was he?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what he did </a:t>
            </a:r>
            <a:r>
              <a:rPr lang="en-US" sz="2600" dirty="0" err="1" smtClean="0">
                <a:ea typeface="Gulim" pitchFamily="34" charset="-127"/>
              </a:rPr>
              <a:t>noteable</a:t>
            </a:r>
            <a:r>
              <a:rPr lang="en-US" sz="2600" dirty="0" smtClean="0">
                <a:ea typeface="Gulim" pitchFamily="34" charset="-127"/>
              </a:rPr>
              <a:t>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1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1447800"/>
            <a:ext cx="63373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 smtClean="0">
                <a:ea typeface="Gulim" pitchFamily="34" charset="-127"/>
              </a:rPr>
              <a:t>The Acts 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sz="4800" dirty="0" smtClean="0">
                <a:ea typeface="Gulim" pitchFamily="34" charset="-127"/>
              </a:rPr>
              <a:t>of the Apostles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>Chapter 5</a:t>
            </a:r>
            <a:r>
              <a:rPr lang="en-US" altLang="en-US" sz="4800" dirty="0" smtClean="0">
                <a:ea typeface="Gulim" pitchFamily="34" charset="-127"/>
              </a:rPr>
              <a:t> </a:t>
            </a:r>
            <a:endParaRPr lang="ko-KR" altLang="en-US" sz="4800" dirty="0" smtClean="0">
              <a:solidFill>
                <a:schemeClr val="accent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31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5:1-11  A&amp;S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BUT – what is the contrast here? (1)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</a:t>
            </a:r>
            <a:r>
              <a:rPr lang="en-US" sz="2800" dirty="0" err="1" smtClean="0">
                <a:ea typeface="Gulim" pitchFamily="34" charset="-127"/>
              </a:rPr>
              <a:t>A&amp;S</a:t>
            </a:r>
            <a:r>
              <a:rPr lang="en-US" sz="2800" dirty="0" smtClean="0">
                <a:ea typeface="Gulim" pitchFamily="34" charset="-127"/>
              </a:rPr>
              <a:t> make a large contribution? (2)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their sin? (3)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they have to give it all? (4)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punishment? (5)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it miraculous, or did Peter cause it?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was the punishment so harsh?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It has to do with motive; not action …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Using the church for their self aggrandizement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Was </a:t>
            </a:r>
            <a:r>
              <a:rPr lang="en-US" sz="2800" dirty="0" err="1" smtClean="0">
                <a:ea typeface="Gulim" pitchFamily="34" charset="-127"/>
              </a:rPr>
              <a:t>Sapphira</a:t>
            </a:r>
            <a:r>
              <a:rPr lang="en-US" sz="2800" dirty="0" smtClean="0">
                <a:ea typeface="Gulim" pitchFamily="34" charset="-127"/>
              </a:rPr>
              <a:t> any less guilty? (6-10)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effect of this? (11)</a:t>
            </a: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7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5:12-16  Miracles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performed miracles?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anyone else at this point?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did they meet?  (upper room?)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are the “rest?”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Contrasting them with “the people” vs. 13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would they not join to them?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Would self-serving people be inclined …?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In general, were the believers well regarded?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this fear hurt their numbers? (14)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helped the effort? (15)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Were any in need not healed? (16)</a:t>
            </a: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4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1:4-5  The </a:t>
            </a:r>
            <a:r>
              <a:rPr lang="en-US" dirty="0" smtClean="0">
                <a:solidFill>
                  <a:srgbClr val="FFC000"/>
                </a:solidFill>
              </a:rPr>
              <a:t>Promise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he charge them to do? </a:t>
            </a:r>
            <a:r>
              <a:rPr lang="en-US" sz="2400" dirty="0" smtClean="0">
                <a:ea typeface="Gulim" pitchFamily="34" charset="-127"/>
              </a:rPr>
              <a:t>(4)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were they to wait for? (4)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made the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2600" dirty="0" smtClean="0">
                <a:ea typeface="Gulim" pitchFamily="34" charset="-127"/>
              </a:rPr>
              <a:t>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had they heard this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2600" dirty="0" smtClean="0">
                <a:ea typeface="Gulim" pitchFamily="34" charset="-127"/>
              </a:rPr>
              <a:t> from? (4)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Jn. 14:16; 15:26; 16:7-13</a:t>
            </a:r>
          </a:p>
          <a:p>
            <a:pPr marL="5715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</a:t>
            </a: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2800" dirty="0" smtClean="0">
                <a:ea typeface="Gulim" pitchFamily="34" charset="-127"/>
              </a:rPr>
              <a:t>? (5)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Baptism in the </a:t>
            </a:r>
            <a:r>
              <a:rPr lang="en-US" sz="2600" b="1" dirty="0" smtClean="0">
                <a:solidFill>
                  <a:srgbClr val="FFC000"/>
                </a:solidFill>
                <a:ea typeface="Gulim" pitchFamily="34" charset="-127"/>
              </a:rPr>
              <a:t>Holy Spirit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</a:t>
            </a:r>
            <a:r>
              <a:rPr lang="en-US" sz="2600" dirty="0">
                <a:ea typeface="Gulim" pitchFamily="34" charset="-127"/>
              </a:rPr>
              <a:t>also made the statement of vs. 5?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Mt. 3:11; John </a:t>
            </a:r>
            <a:r>
              <a:rPr lang="en-US" sz="2600" dirty="0" smtClean="0">
                <a:ea typeface="Gulim" pitchFamily="34" charset="-127"/>
              </a:rPr>
              <a:t>1:33  (John the Baptist)</a:t>
            </a:r>
            <a:endParaRPr lang="en-US" sz="2600" dirty="0">
              <a:ea typeface="Gulim" pitchFamily="34" charset="-127"/>
            </a:endParaRPr>
          </a:p>
          <a:p>
            <a:pPr marL="0" indent="0" eaLnBrk="1" hangingPunct="1"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2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5:17-21  Persecution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their motivation? (17)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they do? (18)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“But” – what is the contrast? (19)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 angel command? (20)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In what was the power unto salvation?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Were they commanded to perform miracles?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the apostles obey immediately? (21)</a:t>
            </a: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0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5:21-29  Accusation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 Jewish leaders do? (21)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 officers find? (22-23)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Note the nature of this miracle.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were the leaders perplexed at? (24)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were the apostles reported doing? (25)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 persecutors do then? (26)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no violence? (26)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their accusation true? (27-28)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major principle in verse 29?</a:t>
            </a: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When must we obey our authorities? (Rom. 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What is the only exception</a:t>
            </a: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3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5:30-32  Brief Defense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was Peter accusing here? (30)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Are we not all guilty?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W</a:t>
            </a:r>
            <a:r>
              <a:rPr lang="en-US" sz="2600" dirty="0" smtClean="0">
                <a:ea typeface="Gulim" pitchFamily="34" charset="-127"/>
              </a:rPr>
              <a:t>hat special guilt did they have at this point?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does this contrast with Acts 3:17?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is summarized in vs. 31?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Resurrection and coronation of Christ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Repentance, forgiveness – plan of salvation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has God given the obedient? (32)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Does this imply miraculous spiritual gifts?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blessing does He bestow?  (Witness)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this not more important</a:t>
            </a:r>
            <a:r>
              <a:rPr lang="en-US" sz="2400" dirty="0" smtClean="0">
                <a:ea typeface="Gulim" pitchFamily="34" charset="-127"/>
              </a:rPr>
              <a:t> than miracles?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7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5:33-42  Their Responses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 How did the accusers respond? (33)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was this different from Acts 2:37?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Were the words any different?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was the voice of reason? (34)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he reason? (35-37)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his advice? (38-39)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it taken? (40)   … God’s providence?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the apostles resent the dishonor?</a:t>
            </a:r>
            <a:r>
              <a:rPr lang="en-US" dirty="0" smtClean="0">
                <a:ea typeface="Gulim" pitchFamily="34" charset="-127"/>
              </a:rPr>
              <a:t> (41)</a:t>
            </a:r>
            <a:endParaRPr lang="en-US" sz="28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did they preach? (42)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a major tenet of their teaching? </a:t>
            </a:r>
            <a:r>
              <a:rPr lang="en-US" sz="2400" dirty="0" smtClean="0">
                <a:ea typeface="Gulim" pitchFamily="34" charset="-127"/>
              </a:rPr>
              <a:t>(42)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was this so significant?</a:t>
            </a:r>
            <a:r>
              <a:rPr lang="en-US" sz="2400" dirty="0" smtClean="0">
                <a:ea typeface="Gulim" pitchFamily="34" charset="-127"/>
              </a:rPr>
              <a:t>  (… ceased not …)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0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1447800"/>
            <a:ext cx="63373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 smtClean="0">
                <a:ea typeface="Gulim" pitchFamily="34" charset="-127"/>
              </a:rPr>
              <a:t>The Acts 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sz="4800" dirty="0" smtClean="0">
                <a:ea typeface="Gulim" pitchFamily="34" charset="-127"/>
              </a:rPr>
              <a:t>of the Apostles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>Chapter 6</a:t>
            </a:r>
            <a:r>
              <a:rPr lang="en-US" altLang="en-US" sz="4800" dirty="0" smtClean="0">
                <a:ea typeface="Gulim" pitchFamily="34" charset="-127"/>
              </a:rPr>
              <a:t> </a:t>
            </a:r>
            <a:endParaRPr lang="ko-KR" altLang="en-US" sz="4800" dirty="0" smtClean="0">
              <a:solidFill>
                <a:schemeClr val="accent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19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6:1-4  First Church Problem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“daily ministration?” (1)</a:t>
            </a: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there an racial/ethnic aspect? (1)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this just an accusation or a fact?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 apostles do … ? (2-4)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didn’t the apostles just monitor this? (2)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principle here for us?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So, what action was commanded? </a:t>
            </a:r>
            <a:r>
              <a:rPr lang="en-US" sz="2400" dirty="0" smtClean="0">
                <a:ea typeface="Gulim" pitchFamily="34" charset="-127"/>
              </a:rPr>
              <a:t>(3)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principle here?  (Delegation)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difference: selecting – appointing?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does “appoint” </a:t>
            </a:r>
            <a:r>
              <a:rPr lang="en-US" dirty="0" smtClean="0">
                <a:ea typeface="Gulim" pitchFamily="34" charset="-127"/>
              </a:rPr>
              <a:t>(3)</a:t>
            </a:r>
            <a:r>
              <a:rPr lang="en-US" sz="2600" dirty="0" smtClean="0">
                <a:ea typeface="Gulim" pitchFamily="34" charset="-127"/>
              </a:rPr>
              <a:t> demonstrate?  </a:t>
            </a:r>
            <a:r>
              <a:rPr lang="en-US" sz="2400" dirty="0" smtClean="0">
                <a:ea typeface="Gulim" pitchFamily="34" charset="-127"/>
              </a:rPr>
              <a:t>(Official)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were the qualifications? (3)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6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6:5-7  First Church Solution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Full of the Spirit and Wisdom (3)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Should such a process please us? (5)</a:t>
            </a: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significance of naming … (6)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Stephen?  What is said about him?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Philip?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err="1" smtClean="0">
                <a:ea typeface="Gulim" pitchFamily="34" charset="-127"/>
              </a:rPr>
              <a:t>Nicolaus</a:t>
            </a:r>
            <a:r>
              <a:rPr lang="en-US" sz="2600" dirty="0" smtClean="0">
                <a:ea typeface="Gulim" pitchFamily="34" charset="-127"/>
              </a:rPr>
              <a:t>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accompanied the appointment? (6)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is vs. 7 an effect of vss. 1-6 (1-7)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Number multiplied … WHERE?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Were all Jewish officials antagonistic?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they have a rightful place in the church?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5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6:8-9  Stephen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Did non-apostles perform miracles? (8)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this the first case of such?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was this ability imparted? (Acts 8:8)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Were there exceptions to this rule?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disputed with Stephen? (9)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Synagogues? (about 480 in Jerusalem </a:t>
            </a:r>
            <a:r>
              <a:rPr lang="en-US" dirty="0" smtClean="0">
                <a:ea typeface="Gulim" pitchFamily="34" charset="-127"/>
              </a:rPr>
              <a:t>- </a:t>
            </a:r>
            <a:r>
              <a:rPr lang="en-US" sz="1100" dirty="0" smtClean="0">
                <a:ea typeface="Gulim" pitchFamily="34" charset="-127"/>
              </a:rPr>
              <a:t>Lightfoot, et al</a:t>
            </a:r>
            <a:r>
              <a:rPr lang="en-US" sz="2600" dirty="0" smtClean="0">
                <a:ea typeface="Gulim" pitchFamily="34" charset="-127"/>
              </a:rPr>
              <a:t>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Analogous to denominations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Also the temple clergy infrastructure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Se</a:t>
            </a:r>
            <a:r>
              <a:rPr lang="en-US" sz="2600" dirty="0" smtClean="0">
                <a:ea typeface="Gulim" pitchFamily="34" charset="-127"/>
              </a:rPr>
              <a:t>emed not to be native Jews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? Implication – not as versed in the OT  (?)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Not “main line” Jews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a typeface="Gulim" pitchFamily="34" charset="-127"/>
              </a:rPr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6:10-15  Persecution 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not just perform a miracle? (10)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Gulim" pitchFamily="34" charset="-127"/>
              </a:rPr>
              <a:t>“… wisdom and the [Holy] Spirit by which he </a:t>
            </a:r>
            <a:r>
              <a:rPr lang="en-US" sz="2000" dirty="0" err="1" smtClean="0">
                <a:ea typeface="Gulim" pitchFamily="34" charset="-127"/>
              </a:rPr>
              <a:t>spake</a:t>
            </a:r>
            <a:r>
              <a:rPr lang="en-US" sz="2000" dirty="0">
                <a:ea typeface="Gulim" pitchFamily="34" charset="-127"/>
              </a:rPr>
              <a:t>.</a:t>
            </a:r>
            <a:r>
              <a:rPr lang="en-US" sz="2000" dirty="0" smtClean="0">
                <a:ea typeface="Gulim" pitchFamily="34" charset="-127"/>
              </a:rPr>
              <a:t>”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did they suborn others? (11)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accusation at this point? (11)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Would the Romans care about this?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about the Jewish “establishment?”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W</a:t>
            </a:r>
            <a:r>
              <a:rPr lang="en-US" sz="2800" dirty="0" smtClean="0">
                <a:ea typeface="Gulim" pitchFamily="34" charset="-127"/>
              </a:rPr>
              <a:t>hat did the antagonists do next?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accusation now?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verbal evidence is cited? (14)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part of this evidence was true?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does </a:t>
            </a:r>
            <a:r>
              <a:rPr lang="en-US" sz="2800" i="1" dirty="0" smtClean="0">
                <a:ea typeface="Gulim" pitchFamily="34" charset="-127"/>
              </a:rPr>
              <a:t>face of an angel</a:t>
            </a:r>
            <a:r>
              <a:rPr lang="en-US" sz="2800" dirty="0" smtClean="0">
                <a:ea typeface="Gulim" pitchFamily="34" charset="-127"/>
              </a:rPr>
              <a:t> imply? (15)</a:t>
            </a:r>
            <a:r>
              <a:rPr lang="en-US" sz="2400" b="0" dirty="0" smtClean="0">
                <a:ea typeface="Gulim" pitchFamily="34" charset="-127"/>
              </a:rPr>
              <a:t> 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</a:t>
            </a:r>
            <a:endParaRPr lang="en-US" sz="2600" dirty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1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1447800"/>
            <a:ext cx="63373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 smtClean="0">
                <a:ea typeface="Gulim" pitchFamily="34" charset="-127"/>
              </a:rPr>
              <a:t>The Acts 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sz="4800" dirty="0" smtClean="0">
                <a:ea typeface="Gulim" pitchFamily="34" charset="-127"/>
              </a:rPr>
              <a:t>of the Apostles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>Chapter 7</a:t>
            </a:r>
            <a:r>
              <a:rPr lang="en-US" altLang="en-US" sz="4800" dirty="0" smtClean="0">
                <a:ea typeface="Gulim" pitchFamily="34" charset="-127"/>
              </a:rPr>
              <a:t> </a:t>
            </a:r>
            <a:endParaRPr lang="ko-KR" altLang="en-US" sz="4800" dirty="0" smtClean="0">
              <a:solidFill>
                <a:schemeClr val="accent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75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3"/>
            <a:ext cx="7200900" cy="69215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Matt 3:11-12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779463"/>
            <a:ext cx="8315325" cy="4521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Matt 3:11-12</a:t>
            </a:r>
            <a:endParaRPr lang="en-US" sz="24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ea typeface="Gulim" pitchFamily="34" charset="-127"/>
              </a:rPr>
              <a:t>11 I indeed baptize you in water unto repentance: but he that cometh after me is mightier than I, whose shoes I am not worthy to bear: he shall baptize </a:t>
            </a:r>
            <a:r>
              <a:rPr lang="en-US" sz="2400" dirty="0">
                <a:solidFill>
                  <a:srgbClr val="FFFF00"/>
                </a:solidFill>
                <a:ea typeface="Gulim" pitchFamily="34" charset="-127"/>
              </a:rPr>
              <a:t>you</a:t>
            </a:r>
            <a:r>
              <a:rPr lang="en-US" sz="2400" dirty="0">
                <a:ea typeface="Gulim" pitchFamily="34" charset="-127"/>
              </a:rPr>
              <a:t> in the Holy Spirit and (in) fire: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ea typeface="Gulim" pitchFamily="34" charset="-127"/>
              </a:rPr>
              <a:t>12 whose fan is in his hand, and he will thoroughly cleanse his threshing-floor; and he will gather his wheat into the garner, but the chaff he will burn up with unquenchable fire.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This is both a </a:t>
            </a:r>
            <a:r>
              <a:rPr lang="en-US" sz="2400" dirty="0" smtClean="0">
                <a:solidFill>
                  <a:srgbClr val="FFC000"/>
                </a:solidFill>
                <a:ea typeface="Gulim" pitchFamily="34" charset="-127"/>
              </a:rPr>
              <a:t>promise</a:t>
            </a:r>
            <a:r>
              <a:rPr lang="en-US" sz="2400" dirty="0" smtClean="0">
                <a:ea typeface="Gulim" pitchFamily="34" charset="-127"/>
              </a:rPr>
              <a:t> and a threat.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If “</a:t>
            </a:r>
            <a:r>
              <a:rPr lang="en-US" sz="2400" dirty="0" smtClean="0">
                <a:solidFill>
                  <a:srgbClr val="FFFF00"/>
                </a:solidFill>
                <a:ea typeface="Gulim" pitchFamily="34" charset="-127"/>
              </a:rPr>
              <a:t>you</a:t>
            </a:r>
            <a:r>
              <a:rPr lang="en-US" sz="2400" dirty="0" smtClean="0">
                <a:ea typeface="Gulim" pitchFamily="34" charset="-127"/>
              </a:rPr>
              <a:t>” includes all Christians, then we will all be baptized in fire as well as the Holy Spirit.</a:t>
            </a:r>
            <a:endParaRPr lang="en-US" sz="24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 </a:t>
            </a:r>
            <a:endParaRPr lang="en-US" sz="28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ko-KR" alt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41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7:1-19  Stephen’s Defense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were Stephen’s 2 main objectives?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Show his total faith in the Old Testament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Demonstrate nothing new in this persecution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Could vs. 1 be answered with yes/no?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did Stephen start his defense? (2)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far does he get in vs. 19?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subtheme is emerging?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God’s chosen: persecuted or persecutors?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Could have gone back to Cain and Abel </a:t>
            </a:r>
          </a:p>
        </p:txBody>
      </p:sp>
    </p:spTree>
    <p:extLst>
      <p:ext uri="{BB962C8B-B14F-4D97-AF65-F5344CB8AC3E}">
        <p14:creationId xmlns:p14="http://schemas.microsoft.com/office/powerpoint/2010/main" val="18604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7:20-35   History Continued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history is given in vss. 20-28?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Moses motive in vs. 24? (25)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Moses understand God’s plan? (25)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Gulim" pitchFamily="34" charset="-127"/>
              </a:rPr>
              <a:t>Not something stated in the OT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motivated his antagonist? (26-28)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this jealousy cause? (29)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long was Moses in exile? (30)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event rectified this? (30-33)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injustice had God seen? (34)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Relationship to the current charge? (35)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 you think they could see it at this point?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36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7:36-43   Moses’ Rejection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366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did Stephen support </a:t>
            </a:r>
            <a:r>
              <a:rPr lang="en-US" sz="2800" dirty="0" err="1" smtClean="0">
                <a:ea typeface="Gulim" pitchFamily="34" charset="-127"/>
              </a:rPr>
              <a:t>vs</a:t>
            </a:r>
            <a:r>
              <a:rPr lang="en-US" sz="2800" dirty="0" smtClean="0">
                <a:ea typeface="Gulim" pitchFamily="34" charset="-127"/>
              </a:rPr>
              <a:t> 35? (36)</a:t>
            </a: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Of whom did Moses prophecy? (3:22; 37)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Deut. 18:15-18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else did Moses do? (38)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Were the Israelites “called out?”  </a:t>
            </a:r>
            <a:r>
              <a:rPr lang="en-US" sz="2600" dirty="0" err="1">
                <a:ea typeface="Gulim" pitchFamily="34" charset="-127"/>
              </a:rPr>
              <a:t>ekklesia</a:t>
            </a:r>
            <a:r>
              <a:rPr lang="en-US" sz="2600" dirty="0">
                <a:ea typeface="Gulim" pitchFamily="34" charset="-127"/>
              </a:rPr>
              <a:t>(</a:t>
            </a:r>
            <a:r>
              <a:rPr lang="en-US" sz="2600" dirty="0" err="1">
                <a:ea typeface="Gulim" pitchFamily="34" charset="-127"/>
              </a:rPr>
              <a:t>ed</a:t>
            </a:r>
            <a:r>
              <a:rPr lang="en-US" sz="2600" dirty="0">
                <a:ea typeface="Gulim" pitchFamily="34" charset="-127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had received the living oracles? (38)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does Steven bring up again? (39)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event this time? (40-41)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was this like Stephen’s accusers?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God’s response to them? (42-43)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is this recorded? Amos 5:25-26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Would they see themselves as idolaters?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39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7:44-50   Temple Accusation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does Stephen begin this defense?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long was the tabernacle used? (45)</a:t>
            </a: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built the first temple? (46-47)</a:t>
            </a:r>
            <a:endParaRPr lang="en-US" sz="24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was it a dwelling place of God? (48)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did Stephen prove his statements?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1 Kings 8:27; Isa. 66:1-2</a:t>
            </a: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Are the assertions of verse 49 literal?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major point? (50)</a:t>
            </a:r>
          </a:p>
        </p:txBody>
      </p:sp>
    </p:spTree>
    <p:extLst>
      <p:ext uri="{BB962C8B-B14F-4D97-AF65-F5344CB8AC3E}">
        <p14:creationId xmlns:p14="http://schemas.microsoft.com/office/powerpoint/2010/main" val="7168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7:51-54  Stephens Rebuke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Were the listeners starting to “get it?”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Or, perhaps this is just a summary …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he charge them with? (51-53)</a:t>
            </a:r>
            <a:endParaRPr lang="en-US" sz="28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err="1" smtClean="0">
                <a:ea typeface="Gulim" pitchFamily="34" charset="-127"/>
              </a:rPr>
              <a:t>Stiffnecked</a:t>
            </a:r>
            <a:r>
              <a:rPr lang="en-US" sz="2600" dirty="0" smtClean="0">
                <a:ea typeface="Gulim" pitchFamily="34" charset="-127"/>
              </a:rPr>
              <a:t> (ox who will not be yoked)</a:t>
            </a:r>
            <a:endParaRPr lang="en-US" sz="26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Uncircumcised in heart and ears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Resist the Holy Spirit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Betrayers and murderers of the Righteous One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Received the law but kept it not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their response? (54)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does the word gnash mean?</a:t>
            </a:r>
          </a:p>
        </p:txBody>
      </p:sp>
    </p:spTree>
    <p:extLst>
      <p:ext uri="{BB962C8B-B14F-4D97-AF65-F5344CB8AC3E}">
        <p14:creationId xmlns:p14="http://schemas.microsoft.com/office/powerpoint/2010/main" val="7770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7:55-60   Stephen Martyred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Stephen see? (55)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…being full of the Holy Spirit … and ____ …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he say? (56)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their reaction to this? (57-58)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this a mob action?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Saul’s part in this? (58)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Stephen say while being stoned?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were his final words? (60)</a:t>
            </a:r>
          </a:p>
        </p:txBody>
      </p:sp>
    </p:spTree>
    <p:extLst>
      <p:ext uri="{BB962C8B-B14F-4D97-AF65-F5344CB8AC3E}">
        <p14:creationId xmlns:p14="http://schemas.microsoft.com/office/powerpoint/2010/main" val="16619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1447800"/>
            <a:ext cx="63373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 smtClean="0">
                <a:ea typeface="Gulim" pitchFamily="34" charset="-127"/>
              </a:rPr>
              <a:t>The Acts 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sz="4800" dirty="0" smtClean="0">
                <a:ea typeface="Gulim" pitchFamily="34" charset="-127"/>
              </a:rPr>
              <a:t>of the Apostles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>Chapter </a:t>
            </a:r>
            <a:r>
              <a:rPr lang="en-US" altLang="en-US" dirty="0">
                <a:ea typeface="Gulim" pitchFamily="34" charset="-127"/>
              </a:rPr>
              <a:t>8</a:t>
            </a:r>
            <a:r>
              <a:rPr lang="en-US" altLang="en-US" sz="4800" dirty="0" smtClean="0">
                <a:ea typeface="Gulim" pitchFamily="34" charset="-127"/>
              </a:rPr>
              <a:t> </a:t>
            </a:r>
            <a:endParaRPr lang="ko-KR" altLang="en-US" sz="4800" dirty="0" smtClean="0">
              <a:solidFill>
                <a:schemeClr val="accent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7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8:1-3  Scattering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3187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is said about Saul? (1)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resulted from Stephen’s death? (1)</a:t>
            </a:r>
            <a:endParaRPr lang="en-US" sz="28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Were there churches outside of Jerusalem?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were scattered? (1)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buried Stephen? (2)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it right to make lamentation over him?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Does this give us a general pattern to follow?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is the contrast in verse 3?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extent of Paul’s persecution? (3) </a:t>
            </a:r>
          </a:p>
        </p:txBody>
      </p:sp>
    </p:spTree>
    <p:extLst>
      <p:ext uri="{BB962C8B-B14F-4D97-AF65-F5344CB8AC3E}">
        <p14:creationId xmlns:p14="http://schemas.microsoft.com/office/powerpoint/2010/main" val="20042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8:4-13 Positive Effects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366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the scattered </a:t>
            </a:r>
            <a:r>
              <a:rPr lang="en-US" sz="2800" dirty="0">
                <a:ea typeface="Gulim" pitchFamily="34" charset="-127"/>
              </a:rPr>
              <a:t>C</a:t>
            </a:r>
            <a:r>
              <a:rPr lang="en-US" sz="2800" dirty="0" smtClean="0">
                <a:ea typeface="Gulim" pitchFamily="34" charset="-127"/>
              </a:rPr>
              <a:t>hristians do? </a:t>
            </a:r>
            <a:r>
              <a:rPr lang="en-US" sz="2400" dirty="0" smtClean="0">
                <a:ea typeface="Gulim" pitchFamily="34" charset="-127"/>
              </a:rPr>
              <a:t>(4)</a:t>
            </a:r>
            <a:endParaRPr lang="en-US" sz="28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Philip go? (5)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Philip have in common with Stephen?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miracles did Philip perform? (6-7)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this cause? (8)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is the contrast with the joy? (9)</a:t>
            </a:r>
            <a:endParaRPr lang="en-US" sz="28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Simon’s past? (9)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was he regarded by the Samaritans? (11)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act of obedience is recorded?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Simon believe?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Simon baptized?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amazed Simon? (13)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13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8:14-18 “Receive the HS”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6988" y="873125"/>
            <a:ext cx="8964612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were the apostles still? (14)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they do when they heard? (14)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they resent the Samaritans? (Jn. 4:9)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Peter and John do? (15, 17)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does “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receive the Holy Spirit</a:t>
            </a:r>
            <a:r>
              <a:rPr lang="en-US" sz="2600" dirty="0" smtClean="0">
                <a:ea typeface="Gulim" pitchFamily="34" charset="-127"/>
              </a:rPr>
              <a:t>” mean here?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Miraculous: 8:15, 17-19; 10:47; 19:2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had they been baptized into? (16)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this give them miraculous gifts?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was the miraculous imparted? </a:t>
            </a:r>
            <a:r>
              <a:rPr lang="en-US" dirty="0" smtClean="0">
                <a:ea typeface="Gulim" pitchFamily="34" charset="-127"/>
              </a:rPr>
              <a:t>(17-18)</a:t>
            </a:r>
            <a:endParaRPr lang="en-US" sz="2800" dirty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Is “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gift of the HS</a:t>
            </a:r>
            <a:r>
              <a:rPr lang="en-US" sz="2600" dirty="0" smtClean="0">
                <a:ea typeface="Gulim" pitchFamily="34" charset="-127"/>
              </a:rPr>
              <a:t>” always miraculous?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Not miraculous 2:37; 5:32; Rom. 5:5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Miraculous 8:18; 10:45; 11:17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59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58100" cy="69215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Jesus in John 16:7-8; 12-13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779463"/>
            <a:ext cx="8315325" cy="4521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200" dirty="0" smtClean="0"/>
              <a:t>John 16:7-8; 12-13  Jesus speaking to Apostles: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2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baseline="30000" dirty="0"/>
              <a:t>7</a:t>
            </a:r>
            <a:r>
              <a:rPr lang="en-US" sz="2200" dirty="0"/>
              <a:t> Nevertheless I tell you the truth: It is expedient for you that I go away; for if I go not away, the </a:t>
            </a:r>
            <a:r>
              <a:rPr lang="en-US" sz="2200" dirty="0">
                <a:solidFill>
                  <a:srgbClr val="FFC000"/>
                </a:solidFill>
              </a:rPr>
              <a:t>Comforter</a:t>
            </a:r>
            <a:r>
              <a:rPr lang="en-US" sz="2200" dirty="0"/>
              <a:t> will not come unto you; but if I go, I will send him unto you.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baseline="30000" dirty="0"/>
              <a:t>8</a:t>
            </a:r>
            <a:r>
              <a:rPr lang="en-US" sz="2200" dirty="0"/>
              <a:t> And he, when he is come, will convict the world in respect of sin, and of righteousness, and of judgment</a:t>
            </a:r>
            <a:r>
              <a:rPr lang="en-US" sz="2200" dirty="0" smtClean="0"/>
              <a:t>: …</a:t>
            </a:r>
            <a:endParaRPr lang="en-US" sz="22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baseline="30000" dirty="0" smtClean="0"/>
              <a:t>12</a:t>
            </a:r>
            <a:r>
              <a:rPr lang="en-US" sz="2200" dirty="0" smtClean="0"/>
              <a:t> </a:t>
            </a:r>
            <a:r>
              <a:rPr lang="en-US" sz="2200" dirty="0"/>
              <a:t>I have yet many things to say unto you, but ye cannot bear them now.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baseline="30000" dirty="0"/>
              <a:t>13</a:t>
            </a:r>
            <a:r>
              <a:rPr lang="en-US" sz="2200" dirty="0"/>
              <a:t> Howbeit when he, </a:t>
            </a:r>
            <a:r>
              <a:rPr lang="en-US" sz="2200" dirty="0">
                <a:solidFill>
                  <a:srgbClr val="FFC000"/>
                </a:solidFill>
              </a:rPr>
              <a:t>the Spirit of truth</a:t>
            </a:r>
            <a:r>
              <a:rPr lang="en-US" sz="2200" dirty="0"/>
              <a:t>, is come, he shall guide you into all the truth: for he shall not speak from himself; but what things </a:t>
            </a:r>
            <a:r>
              <a:rPr lang="en-US" sz="2200" dirty="0" err="1"/>
              <a:t>soever</a:t>
            </a:r>
            <a:r>
              <a:rPr lang="en-US" sz="2200" dirty="0"/>
              <a:t> he shall hear, (these) shall he speak: and he shall declare unto you the things that are to come.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 </a:t>
            </a:r>
            <a:endParaRPr lang="en-US" sz="28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ko-KR" alt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67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Polyseme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A </a:t>
            </a:r>
            <a:r>
              <a:rPr lang="en-US" sz="2800" dirty="0" err="1"/>
              <a:t>polyseme</a:t>
            </a:r>
            <a:r>
              <a:rPr lang="en-US" sz="2800" dirty="0"/>
              <a:t> is a word or phrase with different, but related senses</a:t>
            </a:r>
            <a:endParaRPr lang="en-US" sz="28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For </a:t>
            </a:r>
            <a:r>
              <a:rPr lang="en-US" sz="2800" dirty="0"/>
              <a:t>example the verb "to get" can mean "procure" (</a:t>
            </a:r>
            <a:r>
              <a:rPr lang="en-US" sz="2800" i="1" dirty="0" smtClean="0"/>
              <a:t>I‘ll get </a:t>
            </a:r>
            <a:r>
              <a:rPr lang="en-US" sz="2800" i="1" dirty="0"/>
              <a:t>the </a:t>
            </a:r>
            <a:r>
              <a:rPr lang="en-US" sz="2800" i="1" dirty="0" smtClean="0"/>
              <a:t>nails</a:t>
            </a:r>
            <a:r>
              <a:rPr lang="en-US" sz="2800" dirty="0" smtClean="0"/>
              <a:t>), </a:t>
            </a:r>
            <a:r>
              <a:rPr lang="en-US" sz="2800" dirty="0"/>
              <a:t>"</a:t>
            </a:r>
            <a:r>
              <a:rPr lang="en-US" sz="2800" dirty="0" smtClean="0"/>
              <a:t>becomes" </a:t>
            </a:r>
            <a:r>
              <a:rPr lang="en-US" sz="2800" dirty="0"/>
              <a:t>(</a:t>
            </a:r>
            <a:r>
              <a:rPr lang="en-US" sz="2800" i="1" dirty="0"/>
              <a:t>she </a:t>
            </a:r>
            <a:r>
              <a:rPr lang="en-US" sz="2800" i="1" dirty="0" smtClean="0"/>
              <a:t>gets </a:t>
            </a:r>
            <a:r>
              <a:rPr lang="en-US" sz="2800" i="1" dirty="0"/>
              <a:t>scared</a:t>
            </a:r>
            <a:r>
              <a:rPr lang="en-US" sz="2800" dirty="0"/>
              <a:t>), "have" (</a:t>
            </a:r>
            <a:r>
              <a:rPr lang="en-US" sz="2800" i="1" dirty="0"/>
              <a:t>I've got three dollars</a:t>
            </a:r>
            <a:r>
              <a:rPr lang="en-US" sz="2800" dirty="0"/>
              <a:t>), "understand" (</a:t>
            </a:r>
            <a:r>
              <a:rPr lang="en-US" sz="2800" i="1" dirty="0"/>
              <a:t>I get it</a:t>
            </a:r>
            <a:r>
              <a:rPr lang="en-US" sz="2800" dirty="0"/>
              <a:t>) etc</a:t>
            </a:r>
            <a:r>
              <a:rPr lang="en-US" sz="2800" dirty="0" smtClean="0"/>
              <a:t>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The specific meaning is usually  determined quite </a:t>
            </a:r>
            <a:r>
              <a:rPr lang="en-US" sz="2800" dirty="0">
                <a:ea typeface="Gulim" pitchFamily="34" charset="-127"/>
              </a:rPr>
              <a:t>c</a:t>
            </a:r>
            <a:r>
              <a:rPr lang="en-US" sz="2800" dirty="0" smtClean="0">
                <a:ea typeface="Gulim" pitchFamily="34" charset="-127"/>
              </a:rPr>
              <a:t>learly by the context.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61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8:18-25 Simon’s Error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motivated Simon? (18)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he want? (19)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he think he could obtain it?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Peter’s rebuke to him? (20)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“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gift of God</a:t>
            </a:r>
            <a:r>
              <a:rPr lang="en-US" sz="2600" dirty="0" smtClean="0">
                <a:ea typeface="Gulim" pitchFamily="34" charset="-127"/>
              </a:rPr>
              <a:t>” here?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would be the fate of Simon … (23)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If he repented?  What was the remedy?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If he failed to repent? (24)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significance of many villages? (25)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85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8:26-31 Ethiopian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spoke to Philip? (26)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 angel tell him?  Why?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different about this convert? (27)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does Luke include nationality?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Mt. 28:18 “… make disciples of all nations …”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Ethiopian reading? (28)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 Spirit command Philip? (29)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question did Philip ask? (30)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his response? (31)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he ask Philip to do? (31)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86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8:34-40  Plan of Salvation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his question? (34)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would this be an appropriate question?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Philip preach? (35)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this include? (36)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type of baptism was this? (36)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[What was the condition of baptism? (37)]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[How did the Ethiopian respond? (37)]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The most detailed case of conversion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Hear, Believe, Repent, Confess, Baptism, Rejoice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mode of baptism? (38-39)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happened then? (39 and 40)</a:t>
            </a:r>
          </a:p>
        </p:txBody>
      </p:sp>
    </p:spTree>
    <p:extLst>
      <p:ext uri="{BB962C8B-B14F-4D97-AF65-F5344CB8AC3E}">
        <p14:creationId xmlns:p14="http://schemas.microsoft.com/office/powerpoint/2010/main" val="12136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-99392"/>
            <a:ext cx="8207375" cy="692151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Isaiah 53:1-8</a:t>
            </a:r>
            <a:r>
              <a:rPr lang="en-US" dirty="0" smtClean="0"/>
              <a:t>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68660"/>
            <a:ext cx="8785225" cy="452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53 </a:t>
            </a:r>
            <a:r>
              <a:rPr lang="en-US" b="0" dirty="0"/>
              <a:t>Who hath believed our message? and to whom hath the arm of Jehovah been </a:t>
            </a:r>
            <a:r>
              <a:rPr lang="en-US" b="0" dirty="0" smtClean="0"/>
              <a:t>revealed?  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b="0" dirty="0"/>
              <a:t>For he grew up before him as a tender plant, and as a root out of a dry ground: he hath no form nor comeliness; and when we see him, there is no beauty that we should desire </a:t>
            </a:r>
            <a:r>
              <a:rPr lang="en-US" b="0" dirty="0" smtClean="0"/>
              <a:t>him.  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b="0" dirty="0"/>
              <a:t>He was despised, and rejected of men; a man of sorrows, and acquainted with grief: and as one from whom men hide their face he was despised; and we esteemed him </a:t>
            </a:r>
            <a:r>
              <a:rPr lang="en-US" b="0" dirty="0" smtClean="0"/>
              <a:t>not.  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b="0" dirty="0"/>
              <a:t>Surely he hath borne our </a:t>
            </a:r>
            <a:r>
              <a:rPr lang="en-US" b="0" dirty="0" err="1"/>
              <a:t>griefs</a:t>
            </a:r>
            <a:r>
              <a:rPr lang="en-US" b="0" dirty="0"/>
              <a:t>, and carried our sorrows; yet we did esteem him stricken, smitten of God, and </a:t>
            </a:r>
            <a:r>
              <a:rPr lang="en-US" b="0" dirty="0" smtClean="0"/>
              <a:t>afflicted.  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b="0" dirty="0"/>
              <a:t>But he was wounded for our transgressions, he was bruised for our iniquities; the chastisement of our peace was upon him; and with his stripes we are </a:t>
            </a:r>
            <a:r>
              <a:rPr lang="en-US" b="0" dirty="0" smtClean="0"/>
              <a:t>healed.  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b="0" dirty="0"/>
              <a:t>All we like sheep have gone astray; we have turned every one to his own way; and Jehovah hath laid on him the iniquity of us </a:t>
            </a:r>
            <a:r>
              <a:rPr lang="en-US" b="0" dirty="0" smtClean="0"/>
              <a:t>all.  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b="0" dirty="0"/>
              <a:t>He was oppressed, yet when he was afflicted he opened not his mouth</a:t>
            </a:r>
            <a:r>
              <a:rPr lang="en-US" dirty="0">
                <a:solidFill>
                  <a:srgbClr val="FFC000"/>
                </a:solidFill>
              </a:rPr>
              <a:t>; as a lamb that is led to the slaughter, and as a sheep that before its shearers is dumb, so he opened not his </a:t>
            </a:r>
            <a:r>
              <a:rPr lang="en-US" dirty="0" smtClean="0">
                <a:solidFill>
                  <a:srgbClr val="FFC000"/>
                </a:solidFill>
              </a:rPr>
              <a:t>mouth.  </a:t>
            </a:r>
            <a:r>
              <a:rPr lang="en-US" baseline="30000" dirty="0" smtClean="0">
                <a:solidFill>
                  <a:srgbClr val="FFC000"/>
                </a:solidFill>
              </a:rPr>
              <a:t>8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By oppression and judgment he was taken away; and as for his generation, who (among them) considered that he was cut off out of the land of the living </a:t>
            </a:r>
            <a:r>
              <a:rPr lang="en-US" b="0" dirty="0"/>
              <a:t>for the transgression of my people to whom the stroke (was due)?</a:t>
            </a:r>
          </a:p>
          <a:p>
            <a:pPr>
              <a:defRPr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6630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1447800"/>
            <a:ext cx="63373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 smtClean="0">
                <a:ea typeface="Gulim" pitchFamily="34" charset="-127"/>
              </a:rPr>
              <a:t>The Acts 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sz="4800" dirty="0" smtClean="0">
                <a:ea typeface="Gulim" pitchFamily="34" charset="-127"/>
              </a:rPr>
              <a:t>of the Apostles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>Chapter </a:t>
            </a:r>
            <a:r>
              <a:rPr lang="en-US" altLang="en-US" dirty="0">
                <a:ea typeface="Gulim" pitchFamily="34" charset="-127"/>
              </a:rPr>
              <a:t>9</a:t>
            </a:r>
            <a:r>
              <a:rPr lang="en-US" altLang="en-US" sz="4800" dirty="0" smtClean="0">
                <a:ea typeface="Gulim" pitchFamily="34" charset="-127"/>
              </a:rPr>
              <a:t> </a:t>
            </a:r>
            <a:endParaRPr lang="ko-KR" altLang="en-US" sz="4800" dirty="0" smtClean="0">
              <a:solidFill>
                <a:schemeClr val="accent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74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9:1-10  Saul of Tarsus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Saul ask for? (1-2)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were the letters to? (2)  plural s______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“</a:t>
            </a:r>
            <a:r>
              <a:rPr lang="en-US" sz="2600" dirty="0" smtClean="0">
                <a:solidFill>
                  <a:srgbClr val="FFC000"/>
                </a:solidFill>
                <a:ea typeface="Gulim" pitchFamily="34" charset="-127"/>
              </a:rPr>
              <a:t>the Way?</a:t>
            </a:r>
            <a:r>
              <a:rPr lang="en-US" sz="2600" dirty="0" smtClean="0">
                <a:ea typeface="Gulim" pitchFamily="34" charset="-127"/>
              </a:rPr>
              <a:t>” …first occurrence in Acts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John 14:6 … emphasizing the life (2)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might Christians be “found?” (2?)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Saul on the road? (3-6)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appeared? (3)  Who’s voice? (5)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he converted? (?)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he told to do? (6)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happened to Saul next? (8-9)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did Jesus call on to help Saul? (10)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95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9:11-16  Annias’ Instructions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Ananias’ instructions (11-12)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</a:t>
            </a:r>
            <a:r>
              <a:rPr lang="en-US" sz="2600" dirty="0">
                <a:ea typeface="Gulim" pitchFamily="34" charset="-127"/>
              </a:rPr>
              <a:t>S</a:t>
            </a:r>
            <a:r>
              <a:rPr lang="en-US" sz="2600" dirty="0" smtClean="0">
                <a:ea typeface="Gulim" pitchFamily="34" charset="-127"/>
              </a:rPr>
              <a:t>aul doing at this time? (11)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vision had Saul seen?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would Ananias do; to what effect? (12)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Does a vision necessarily indicate salvation?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Ananias’ objection? (13-14)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Ananias rebuked for questioning Jesus?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he told to do? (15)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would Saul’s commission be? (15)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is the significance of verse 16?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Saul went from causing suffering to enduring it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Persecuted in anger; suffered in love (blessed)</a:t>
            </a:r>
          </a:p>
        </p:txBody>
      </p:sp>
    </p:spTree>
    <p:extLst>
      <p:ext uri="{BB962C8B-B14F-4D97-AF65-F5344CB8AC3E}">
        <p14:creationId xmlns:p14="http://schemas.microsoft.com/office/powerpoint/2010/main" val="36015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9:17-20  Saul’s Conversion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Ananias do then? (17)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he state his purpose was? (17)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Receive thy sight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Be filled with the Holy Spirit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happened immediately? (18)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command did he obey? (18)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did he have fellowship with? (19)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Was Saul baptized in the Holy Spirit now? (?)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Does this mean he never was?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did Saul do immediately? (20)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How could he do this without instruction?  </a:t>
            </a:r>
            <a:r>
              <a:rPr lang="en-US" sz="2400" i="1" dirty="0" smtClean="0">
                <a:ea typeface="Gulim" pitchFamily="34" charset="-127"/>
              </a:rPr>
              <a:t>Careful!</a:t>
            </a: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ea typeface="Gulim" pitchFamily="34" charset="-127"/>
              </a:rPr>
              <a:t>BREAK FOR THE CHRONOLOGY</a:t>
            </a:r>
            <a:endParaRPr lang="en-US" sz="2800" dirty="0">
              <a:ea typeface="Gulim" pitchFamily="34" charset="-127"/>
            </a:endParaRPr>
          </a:p>
          <a:p>
            <a:pPr marL="0" indent="0" eaLnBrk="1" hangingPunct="1">
              <a:buNone/>
              <a:defRPr/>
            </a:pPr>
            <a:endParaRPr 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17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9 Chronology - 1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FFC000"/>
                </a:solidFill>
                <a:effectLst/>
              </a:rPr>
              <a:t>20 And straightway in the </a:t>
            </a:r>
            <a:r>
              <a:rPr lang="en-US" sz="2200" dirty="0" smtClean="0">
                <a:solidFill>
                  <a:srgbClr val="FFC000"/>
                </a:solidFill>
                <a:effectLst/>
              </a:rPr>
              <a:t>synagogues [in Damascus] </a:t>
            </a:r>
            <a:r>
              <a:rPr lang="en-US" sz="2200" dirty="0">
                <a:solidFill>
                  <a:srgbClr val="FFC000"/>
                </a:solidFill>
                <a:effectLst/>
              </a:rPr>
              <a:t>he proclaimed Jesus, that he is the Son of </a:t>
            </a:r>
            <a:r>
              <a:rPr lang="en-US" sz="2200" dirty="0" smtClean="0">
                <a:solidFill>
                  <a:srgbClr val="FFC000"/>
                </a:solidFill>
                <a:effectLst/>
              </a:rPr>
              <a:t>God.  21 </a:t>
            </a:r>
            <a:r>
              <a:rPr lang="en-US" sz="2200" dirty="0">
                <a:solidFill>
                  <a:srgbClr val="FFC000"/>
                </a:solidFill>
                <a:effectLst/>
              </a:rPr>
              <a:t>And all that heard him were amazed, </a:t>
            </a:r>
            <a:r>
              <a:rPr lang="en-US" sz="2200" dirty="0" smtClean="0">
                <a:solidFill>
                  <a:srgbClr val="FFC000"/>
                </a:solidFill>
                <a:effectLst/>
              </a:rPr>
              <a:t>…  22 </a:t>
            </a:r>
            <a:r>
              <a:rPr lang="en-US" sz="2200" dirty="0">
                <a:solidFill>
                  <a:srgbClr val="FFC000"/>
                </a:solidFill>
                <a:effectLst/>
              </a:rPr>
              <a:t>But Saul increased the more in strength, and confounded the Jews that dwelt at Damascus, proving that this is the </a:t>
            </a:r>
            <a:r>
              <a:rPr lang="en-US" sz="2200" dirty="0" smtClean="0">
                <a:solidFill>
                  <a:srgbClr val="FFC000"/>
                </a:solidFill>
                <a:effectLst/>
              </a:rPr>
              <a:t>Christ.  23 </a:t>
            </a:r>
            <a:r>
              <a:rPr lang="en-US" sz="2200" dirty="0">
                <a:solidFill>
                  <a:srgbClr val="FF0000"/>
                </a:solidFill>
                <a:effectLst/>
              </a:rPr>
              <a:t>And when many days were fulfilled,</a:t>
            </a:r>
            <a:r>
              <a:rPr lang="en-US" sz="2200" dirty="0">
                <a:solidFill>
                  <a:srgbClr val="FFC000"/>
                </a:solidFill>
                <a:effectLst/>
              </a:rPr>
              <a:t> the Jews took counsel together to kill </a:t>
            </a:r>
            <a:r>
              <a:rPr lang="en-US" sz="2200" dirty="0" smtClean="0">
                <a:solidFill>
                  <a:srgbClr val="FFC000"/>
                </a:solidFill>
                <a:effectLst/>
              </a:rPr>
              <a:t>him:  24 </a:t>
            </a:r>
            <a:r>
              <a:rPr lang="en-US" sz="2200" dirty="0">
                <a:solidFill>
                  <a:srgbClr val="FFC000"/>
                </a:solidFill>
                <a:effectLst/>
              </a:rPr>
              <a:t>but their plot became known to Saul. </a:t>
            </a:r>
            <a:r>
              <a:rPr lang="en-US" sz="2200" dirty="0" smtClean="0">
                <a:solidFill>
                  <a:srgbClr val="FFC000"/>
                </a:solidFill>
                <a:effectLst/>
              </a:rPr>
              <a:t> And </a:t>
            </a:r>
            <a:r>
              <a:rPr lang="en-US" sz="2200" dirty="0">
                <a:solidFill>
                  <a:srgbClr val="FFC000"/>
                </a:solidFill>
                <a:effectLst/>
              </a:rPr>
              <a:t>they watched the gates also day and night that they might kill </a:t>
            </a:r>
            <a:r>
              <a:rPr lang="en-US" sz="2200" dirty="0" smtClean="0">
                <a:solidFill>
                  <a:srgbClr val="FFC000"/>
                </a:solidFill>
                <a:effectLst/>
              </a:rPr>
              <a:t>him:  25 </a:t>
            </a:r>
            <a:r>
              <a:rPr lang="en-US" sz="2200" dirty="0">
                <a:solidFill>
                  <a:srgbClr val="FFC000"/>
                </a:solidFill>
                <a:effectLst/>
              </a:rPr>
              <a:t>but his disciples took him by night, and let him down through the wall, lowering him in a basket.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100" dirty="0" smtClean="0">
                <a:solidFill>
                  <a:srgbClr val="FFC000"/>
                </a:solidFill>
                <a:effectLst/>
              </a:rPr>
              <a:t>.</a:t>
            </a:r>
            <a:endParaRPr lang="en-US" sz="2200" dirty="0" smtClean="0">
              <a:solidFill>
                <a:srgbClr val="FFC000"/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rgbClr val="FFFF00"/>
                </a:solidFill>
                <a:effectLst/>
              </a:rPr>
              <a:t>Above + interim took </a:t>
            </a:r>
            <a:r>
              <a:rPr lang="en-US" sz="2200" dirty="0" smtClean="0">
                <a:solidFill>
                  <a:srgbClr val="FF0000"/>
                </a:solidFill>
                <a:effectLst/>
              </a:rPr>
              <a:t>three years </a:t>
            </a:r>
            <a:r>
              <a:rPr lang="en-US" sz="2200" dirty="0" smtClean="0">
                <a:solidFill>
                  <a:srgbClr val="FFFF00"/>
                </a:solidFill>
                <a:effectLst/>
              </a:rPr>
              <a:t>– Gal. 1:18-19</a:t>
            </a:r>
            <a:endParaRPr lang="en-US" sz="2200" dirty="0">
              <a:solidFill>
                <a:srgbClr val="FFFF00"/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100" dirty="0" smtClean="0">
                <a:solidFill>
                  <a:srgbClr val="FFFF00"/>
                </a:solidFill>
                <a:effectLst/>
              </a:rPr>
              <a:t>.</a:t>
            </a:r>
            <a:endParaRPr lang="en-US" sz="2200" dirty="0" smtClean="0">
              <a:solidFill>
                <a:srgbClr val="FFFF00"/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rgbClr val="FFFF00"/>
                </a:solidFill>
                <a:effectLst/>
              </a:rPr>
              <a:t>26 </a:t>
            </a:r>
            <a:r>
              <a:rPr lang="en-US" sz="2200" dirty="0">
                <a:solidFill>
                  <a:srgbClr val="FFFF00"/>
                </a:solidFill>
                <a:effectLst/>
              </a:rPr>
              <a:t>And when he was come to Jerusalem, he assayed to join himself to the disciples: and they were all afraid of him, not believing that he was a disciple.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1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3"/>
            <a:ext cx="7200900" cy="69215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John the Baptist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88020"/>
            <a:ext cx="8315325" cy="4521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ea typeface="Gulim" pitchFamily="34" charset="-127"/>
              </a:rPr>
              <a:t>John </a:t>
            </a:r>
            <a:r>
              <a:rPr lang="en-US" sz="2400" dirty="0" smtClean="0">
                <a:ea typeface="Gulim" pitchFamily="34" charset="-127"/>
              </a:rPr>
              <a:t>1:33</a:t>
            </a:r>
            <a:endParaRPr lang="en-US" sz="24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ea typeface="Gulim" pitchFamily="34" charset="-127"/>
              </a:rPr>
              <a:t>33 And I knew him not: but he that sent me to baptize in water, he said unto me, Upon whomsoever thou shalt see the Spirit descending, and abiding upon him, the same is he that </a:t>
            </a:r>
            <a:r>
              <a:rPr lang="en-US" sz="2400" dirty="0" err="1">
                <a:ea typeface="Gulim" pitchFamily="34" charset="-127"/>
              </a:rPr>
              <a:t>baptizeth</a:t>
            </a:r>
            <a:r>
              <a:rPr lang="en-US" sz="2400" dirty="0">
                <a:ea typeface="Gulim" pitchFamily="34" charset="-127"/>
              </a:rPr>
              <a:t> in the Holy Spirit</a:t>
            </a:r>
            <a:r>
              <a:rPr lang="en-US" sz="2400" dirty="0" smtClean="0">
                <a:ea typeface="Gulim" pitchFamily="34" charset="-127"/>
              </a:rPr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Can men baptize in the Holy Spirit?</a:t>
            </a:r>
            <a:endParaRPr lang="en-US" sz="2400" dirty="0">
              <a:ea typeface="Gulim" pitchFamily="34" charset="-127"/>
            </a:endParaRPr>
          </a:p>
          <a:p>
            <a:pPr marL="0" indent="0" eaLnBrk="1" hangingPunct="1">
              <a:buNone/>
              <a:defRPr/>
            </a:pPr>
            <a:endParaRPr lang="en-US" sz="2200" dirty="0" smtClean="0">
              <a:ea typeface="Gulim" pitchFamily="34" charset="-127"/>
            </a:endParaRPr>
          </a:p>
          <a:p>
            <a:pPr marL="0" indent="0" eaLnBrk="1" hangingPunct="1">
              <a:buNone/>
              <a:defRPr/>
            </a:pPr>
            <a:r>
              <a:rPr lang="en-US" sz="2200" dirty="0" smtClean="0">
                <a:ea typeface="Gulim" pitchFamily="34" charset="-127"/>
              </a:rPr>
              <a:t>Was baptism in the Holy Spirit ever commanded?</a:t>
            </a:r>
          </a:p>
          <a:p>
            <a:pPr marL="0" indent="0" eaLnBrk="1" hangingPunct="1">
              <a:buNone/>
              <a:defRPr/>
            </a:pPr>
            <a:endParaRPr lang="en-US" sz="2200" dirty="0">
              <a:ea typeface="Gulim" pitchFamily="34" charset="-127"/>
            </a:endParaRPr>
          </a:p>
          <a:p>
            <a:pPr marL="0" indent="0" eaLnBrk="1" hangingPunct="1">
              <a:buNone/>
              <a:defRPr/>
            </a:pPr>
            <a:r>
              <a:rPr lang="en-US" sz="2200" dirty="0" smtClean="0">
                <a:ea typeface="Gulim" pitchFamily="34" charset="-127"/>
              </a:rPr>
              <a:t>What was commanded in Acts 1:4 in regard to it? </a:t>
            </a:r>
            <a:endParaRPr lang="en-US" sz="22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Gulim" pitchFamily="34" charset="-127"/>
              </a:rPr>
              <a:t> </a:t>
            </a:r>
            <a:endParaRPr lang="en-US" sz="2800" dirty="0" smtClean="0">
              <a:ea typeface="Gulim" pitchFamily="34" charset="-127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ko-KR" alt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5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Gal. 1 Chronology - 2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</a:rPr>
              <a:t>Gal 1:11-17 maps to Acts 9:20-25</a:t>
            </a:r>
            <a:endParaRPr lang="en-US" sz="2800" dirty="0" smtClean="0">
              <a:solidFill>
                <a:srgbClr val="FFC000"/>
              </a:solidFill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solidFill>
                  <a:srgbClr val="FFC000"/>
                </a:solidFill>
                <a:effectLst/>
              </a:rPr>
              <a:t>11 For I make known to you, brethren, as touching the gospel which was preached by me, that it is not after man.  12 For neither did I receive it from man, nor was I taught it, but (it came to me) through revelation of Jesus Christ.  13 For ye have heard of my manner of life …  15 But </a:t>
            </a:r>
            <a:r>
              <a:rPr lang="en-US" sz="1800" dirty="0" smtClean="0">
                <a:solidFill>
                  <a:srgbClr val="FF0000"/>
                </a:solidFill>
                <a:effectLst/>
              </a:rPr>
              <a:t>when it was the good pleasure of God</a:t>
            </a:r>
            <a:r>
              <a:rPr lang="en-US" sz="1800" dirty="0" smtClean="0">
                <a:solidFill>
                  <a:srgbClr val="FFC000"/>
                </a:solidFill>
                <a:effectLst/>
              </a:rPr>
              <a:t>, … 16 to reveal his Son in me, that I might preach him among the Gentiles; straightway I conferred not with flesh and blood: 17 neither went I up to Jerusalem to them that were apostles before me: but I went away into Arabia; and again I returned unto Damascus.</a:t>
            </a:r>
          </a:p>
          <a:p>
            <a:pPr marL="0" indent="0">
              <a:buFont typeface="Wingdings" pitchFamily="2" charset="2"/>
              <a:buNone/>
            </a:pPr>
            <a:endParaRPr lang="en-US" sz="1800" dirty="0" smtClean="0">
              <a:solidFill>
                <a:srgbClr val="FFC000"/>
              </a:solidFill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Gal 1:18-19 maps to the gap and Acts 9:26-30</a:t>
            </a:r>
            <a:endParaRPr lang="en-US" sz="1800" dirty="0" smtClean="0">
              <a:solidFill>
                <a:srgbClr val="FFFF00"/>
              </a:solidFill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solidFill>
                  <a:srgbClr val="FFFF00"/>
                </a:solidFill>
                <a:effectLst/>
              </a:rPr>
              <a:t>18 </a:t>
            </a:r>
            <a:r>
              <a:rPr lang="en-US" sz="1800" dirty="0" smtClean="0">
                <a:solidFill>
                  <a:srgbClr val="FF0000"/>
                </a:solidFill>
                <a:effectLst/>
              </a:rPr>
              <a:t>Then after three years</a:t>
            </a:r>
            <a:r>
              <a:rPr lang="en-US" sz="1800" dirty="0" smtClean="0">
                <a:solidFill>
                  <a:srgbClr val="FFFF00"/>
                </a:solidFill>
                <a:effectLst/>
              </a:rPr>
              <a:t> I went up to Jerusalem to visit </a:t>
            </a:r>
            <a:r>
              <a:rPr lang="en-US" sz="1800" dirty="0" err="1" smtClean="0">
                <a:solidFill>
                  <a:srgbClr val="FFFF00"/>
                </a:solidFill>
                <a:effectLst/>
              </a:rPr>
              <a:t>Cephas</a:t>
            </a:r>
            <a:r>
              <a:rPr lang="en-US" sz="1800" dirty="0" smtClean="0">
                <a:solidFill>
                  <a:srgbClr val="FFFF00"/>
                </a:solidFill>
                <a:effectLst/>
              </a:rPr>
              <a:t>, and tarried with him fifteen days.  19 But other of the apostles saw I none, save James the Lord's brother.</a:t>
            </a:r>
          </a:p>
          <a:p>
            <a:pPr marL="0" indent="0">
              <a:buFont typeface="Wingdings" pitchFamily="2" charset="2"/>
              <a:buNone/>
            </a:pPr>
            <a:endParaRPr lang="en-US" sz="1800" dirty="0">
              <a:solidFill>
                <a:srgbClr val="FFFF00"/>
              </a:solidFill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Acts 26-30 –  In Jerusalem and escape to Tarsus</a:t>
            </a:r>
            <a:endParaRPr lang="en-US" sz="1800" dirty="0" smtClean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11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9 Chronology - 3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Gal </a:t>
            </a:r>
            <a:r>
              <a:rPr lang="en-US" sz="2400" dirty="0" smtClean="0">
                <a:effectLst/>
              </a:rPr>
              <a:t>1:20-24 maps to time between 9:30 &amp; 11:25</a:t>
            </a:r>
            <a:endParaRPr lang="en-US" sz="2800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>
                <a:effectLst/>
              </a:rPr>
              <a:t>20 </a:t>
            </a:r>
            <a:r>
              <a:rPr lang="en-US" sz="1800" dirty="0">
                <a:effectLst/>
              </a:rPr>
              <a:t>Now touching the things which I write unto you, behold, before God, I lie </a:t>
            </a:r>
            <a:r>
              <a:rPr lang="en-US" sz="1800" dirty="0" smtClean="0">
                <a:effectLst/>
              </a:rPr>
              <a:t>not.  21 </a:t>
            </a:r>
            <a:r>
              <a:rPr lang="en-US" sz="1800" dirty="0">
                <a:effectLst/>
              </a:rPr>
              <a:t>Then I came unto the regions of </a:t>
            </a:r>
            <a:r>
              <a:rPr lang="en-US" sz="1800" dirty="0" smtClean="0">
                <a:effectLst/>
              </a:rPr>
              <a:t>Syria [Antioch] </a:t>
            </a:r>
            <a:r>
              <a:rPr lang="en-US" sz="1800" dirty="0">
                <a:effectLst/>
              </a:rPr>
              <a:t>and </a:t>
            </a:r>
            <a:r>
              <a:rPr lang="en-US" sz="1800" dirty="0" smtClean="0">
                <a:effectLst/>
              </a:rPr>
              <a:t>Cilicia.  22 </a:t>
            </a:r>
            <a:r>
              <a:rPr lang="en-US" sz="1800" dirty="0">
                <a:effectLst/>
              </a:rPr>
              <a:t>And I was still unknown by face unto the churches of Judaea which were in </a:t>
            </a:r>
            <a:r>
              <a:rPr lang="en-US" sz="1800" dirty="0" smtClean="0">
                <a:effectLst/>
              </a:rPr>
              <a:t>Christ:  23 </a:t>
            </a:r>
            <a:r>
              <a:rPr lang="en-US" sz="1800" dirty="0">
                <a:effectLst/>
              </a:rPr>
              <a:t>but they only heard say, He that once persecuted us now </a:t>
            </a:r>
            <a:r>
              <a:rPr lang="en-US" sz="1800" dirty="0" err="1">
                <a:effectLst/>
              </a:rPr>
              <a:t>preacheth</a:t>
            </a:r>
            <a:r>
              <a:rPr lang="en-US" sz="1800" dirty="0">
                <a:effectLst/>
              </a:rPr>
              <a:t> the faith of which he once made </a:t>
            </a:r>
            <a:r>
              <a:rPr lang="en-US" sz="1800" dirty="0" smtClean="0">
                <a:effectLst/>
              </a:rPr>
              <a:t>havoc;  24 </a:t>
            </a:r>
            <a:r>
              <a:rPr lang="en-US" sz="1800" dirty="0">
                <a:effectLst/>
              </a:rPr>
              <a:t>and they glorified God in </a:t>
            </a:r>
            <a:r>
              <a:rPr lang="en-US" sz="1800" dirty="0" smtClean="0">
                <a:effectLst/>
              </a:rPr>
              <a:t>me.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050" dirty="0" smtClean="0">
                <a:effectLst/>
              </a:rPr>
              <a:t>.</a:t>
            </a:r>
            <a:endParaRPr lang="en-US" sz="18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Gal 2:1-5 maps to Acts 11:27-30 or Acts 15</a:t>
            </a:r>
            <a:endParaRPr lang="en-US" sz="1800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>
                <a:effectLst/>
              </a:rPr>
              <a:t>1 </a:t>
            </a:r>
            <a:r>
              <a:rPr lang="en-US" sz="1800" dirty="0">
                <a:effectLst/>
              </a:rPr>
              <a:t>Then after the space of fourteen years I went up again to Jerusalem with Barnabas, taking Titus also with </a:t>
            </a:r>
            <a:r>
              <a:rPr lang="en-US" sz="1800" dirty="0" smtClean="0">
                <a:effectLst/>
              </a:rPr>
              <a:t>me.  2 </a:t>
            </a:r>
            <a:r>
              <a:rPr lang="en-US" sz="1800" dirty="0">
                <a:effectLst/>
              </a:rPr>
              <a:t>And I went up by revelation; and I laid before them the gospel which I preach among the Gentiles but privately before them who were of repute, lest by any means I should be running, or had run, in </a:t>
            </a:r>
            <a:r>
              <a:rPr lang="en-US" sz="1800" dirty="0" smtClean="0">
                <a:effectLst/>
              </a:rPr>
              <a:t>vain.  3 But </a:t>
            </a:r>
            <a:r>
              <a:rPr lang="en-US" sz="1800" dirty="0">
                <a:effectLst/>
              </a:rPr>
              <a:t>not even Titus who was with me, being a Greek, was compelled to be </a:t>
            </a:r>
            <a:r>
              <a:rPr lang="en-US" sz="1800" dirty="0" smtClean="0">
                <a:effectLst/>
              </a:rPr>
              <a:t>circumcised:  4 </a:t>
            </a:r>
            <a:r>
              <a:rPr lang="en-US" sz="1800" dirty="0">
                <a:effectLst/>
              </a:rPr>
              <a:t>and that because of the false brethren </a:t>
            </a:r>
            <a:r>
              <a:rPr lang="en-US" sz="1800" dirty="0" err="1">
                <a:effectLst/>
              </a:rPr>
              <a:t>privily</a:t>
            </a:r>
            <a:r>
              <a:rPr lang="en-US" sz="1800" dirty="0">
                <a:effectLst/>
              </a:rPr>
              <a:t> brought in, who came in </a:t>
            </a:r>
            <a:r>
              <a:rPr lang="en-US" sz="1800" dirty="0" err="1">
                <a:effectLst/>
              </a:rPr>
              <a:t>privily</a:t>
            </a:r>
            <a:r>
              <a:rPr lang="en-US" sz="1800" dirty="0">
                <a:effectLst/>
              </a:rPr>
              <a:t> to spy out our liberty which we have in Christ Jesus, that they might bring us into </a:t>
            </a:r>
            <a:r>
              <a:rPr lang="en-US" sz="1800" dirty="0" smtClean="0">
                <a:effectLst/>
              </a:rPr>
              <a:t>bondage: 5 </a:t>
            </a:r>
            <a:r>
              <a:rPr lang="en-US" sz="1800" dirty="0">
                <a:effectLst/>
              </a:rPr>
              <a:t>to whom we gave place in the way of subjection, no, not for an hour; that the truth of the gospel might continue with you.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6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Chronology (</a:t>
            </a:r>
            <a:r>
              <a:rPr lang="en-US" dirty="0" smtClean="0">
                <a:solidFill>
                  <a:srgbClr val="FFC000"/>
                </a:solidFill>
              </a:rPr>
              <a:t>Yrs. After Pentecost</a:t>
            </a:r>
            <a:r>
              <a:rPr lang="en-US" dirty="0" smtClean="0"/>
              <a:t>)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6096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Baptized in Damascus – Acts 9 (2-</a:t>
            </a:r>
            <a:r>
              <a:rPr lang="en-US" sz="2800" dirty="0">
                <a:solidFill>
                  <a:srgbClr val="FFC000"/>
                </a:solidFill>
                <a:ea typeface="Gulim" pitchFamily="34" charset="-127"/>
              </a:rPr>
              <a:t>4</a:t>
            </a:r>
            <a:r>
              <a:rPr lang="en-US" sz="2800" dirty="0" smtClean="0">
                <a:ea typeface="Gulim" pitchFamily="34" charset="-127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Preached in/around Damascus – 9:20-22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Preached in Arabia and returned - Gal. 1:17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Damascus on edge of Arabia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ea typeface="Gulim" pitchFamily="34" charset="-127"/>
              </a:rPr>
              <a:t>Returned to Damascus …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a typeface="Gulim" pitchFamily="34" charset="-127"/>
              </a:rPr>
              <a:t>A</a:t>
            </a:r>
            <a:r>
              <a:rPr lang="en-US" sz="2400" dirty="0" smtClean="0">
                <a:ea typeface="Gulim" pitchFamily="34" charset="-127"/>
              </a:rPr>
              <a:t>fter 3 </a:t>
            </a:r>
            <a:r>
              <a:rPr lang="en-US" sz="2400" dirty="0" err="1" smtClean="0">
                <a:ea typeface="Gulim" pitchFamily="34" charset="-127"/>
              </a:rPr>
              <a:t>yrs</a:t>
            </a:r>
            <a:r>
              <a:rPr lang="en-US" sz="2400" dirty="0" smtClean="0">
                <a:ea typeface="Gulim" pitchFamily="34" charset="-127"/>
              </a:rPr>
              <a:t> – Gal. 1:18 (</a:t>
            </a:r>
            <a:r>
              <a:rPr lang="en-US" sz="2400" dirty="0">
                <a:solidFill>
                  <a:srgbClr val="FFC000"/>
                </a:solidFill>
                <a:ea typeface="Gulim" pitchFamily="34" charset="-127"/>
              </a:rPr>
              <a:t>7</a:t>
            </a:r>
            <a:r>
              <a:rPr lang="en-US" sz="2400" dirty="0" smtClean="0">
                <a:ea typeface="Gulim" pitchFamily="34" charset="-127"/>
              </a:rPr>
              <a:t>) … then …</a:t>
            </a:r>
            <a:endParaRPr lang="en-US" sz="260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15 day visit to Jerusalem/Peter-9:26 (</a:t>
            </a:r>
            <a:r>
              <a:rPr lang="en-US" sz="2800" dirty="0">
                <a:solidFill>
                  <a:srgbClr val="FFC000"/>
                </a:solidFill>
                <a:ea typeface="Gulim" pitchFamily="34" charset="-127"/>
              </a:rPr>
              <a:t>7</a:t>
            </a:r>
            <a:r>
              <a:rPr lang="en-US" sz="2800" dirty="0" smtClean="0">
                <a:ea typeface="Gulim" pitchFamily="34" charset="-127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Sent forth to Tarsus – home - Acts 9:30 (</a:t>
            </a:r>
            <a:r>
              <a:rPr lang="en-US" sz="2600" dirty="0">
                <a:solidFill>
                  <a:srgbClr val="FFC000"/>
                </a:solidFill>
                <a:ea typeface="Gulim" pitchFamily="34" charset="-127"/>
              </a:rPr>
              <a:t>7</a:t>
            </a:r>
            <a:r>
              <a:rPr lang="en-US" sz="2600" dirty="0" smtClean="0">
                <a:ea typeface="Gulim" pitchFamily="34" charset="-127"/>
              </a:rPr>
              <a:t>)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Then to regions of Syria and Cilicia – Gal 1:21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Tarsus and Antioch: centered between S &amp; C </a:t>
            </a:r>
            <a:endParaRPr lang="en-US" sz="2600" dirty="0">
              <a:ea typeface="Gulim" pitchFamily="34" charset="-127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Barnabas brought him T to A - Acts 11:25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After 14 yrs. to Jerusalem – Gal 2:1 (</a:t>
            </a: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21</a:t>
            </a:r>
            <a:r>
              <a:rPr lang="en-US" sz="2800" dirty="0" smtClean="0">
                <a:ea typeface="Gulim" pitchFamily="34" charset="-127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Either Acts 11:27-30 or Acts 15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61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9:20-25 Saul in Damascus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Saul preach?  Why? </a:t>
            </a:r>
            <a:r>
              <a:rPr lang="en-US" sz="2400" dirty="0" smtClean="0">
                <a:ea typeface="Gulim" pitchFamily="34" charset="-127"/>
              </a:rPr>
              <a:t>(20)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were his hearers’ amazed? (21)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Saul need to grow in strength? (22)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Do we KNOW he was an apostle at this point?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was the Jews response? (23)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much did they hate Saul?  Why him?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their plot? (24)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the disciples help him? (25)?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9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 Saul Between Acts 9:25 &amp; 9:26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176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C000"/>
                </a:solidFill>
                <a:ea typeface="Gulim" pitchFamily="34" charset="-127"/>
              </a:rPr>
              <a:t>Where did Saul go? </a:t>
            </a:r>
            <a:r>
              <a:rPr lang="en-US" sz="2800" dirty="0" smtClean="0">
                <a:ea typeface="Gulim" pitchFamily="34" charset="-127"/>
              </a:rPr>
              <a:t>(Gal. 1:16-19)</a:t>
            </a:r>
            <a:endParaRPr lang="en-US" sz="2800" b="0" dirty="0"/>
          </a:p>
          <a:p>
            <a:pPr marL="0" indent="0">
              <a:buNone/>
            </a:pPr>
            <a:r>
              <a:rPr lang="en-US" sz="2800" b="0" dirty="0" smtClean="0"/>
              <a:t>…straightway </a:t>
            </a:r>
            <a:r>
              <a:rPr lang="en-US" sz="2800" b="0" dirty="0"/>
              <a:t>I conferred not with flesh and </a:t>
            </a:r>
            <a:r>
              <a:rPr lang="en-US" sz="2800" b="0" dirty="0" smtClean="0"/>
              <a:t>blood: </a:t>
            </a:r>
            <a:r>
              <a:rPr lang="en-US" sz="2800" baseline="30000" dirty="0" smtClean="0"/>
              <a:t>17</a:t>
            </a:r>
            <a:r>
              <a:rPr lang="en-US" sz="2800" dirty="0" smtClean="0"/>
              <a:t> </a:t>
            </a:r>
            <a:r>
              <a:rPr lang="en-US" sz="2800" b="0" dirty="0"/>
              <a:t>neither went I up to Jerusalem to them that were apostles before me: but I went away into </a:t>
            </a:r>
            <a:r>
              <a:rPr lang="en-US" sz="2800" dirty="0">
                <a:solidFill>
                  <a:srgbClr val="FFC000"/>
                </a:solidFill>
              </a:rPr>
              <a:t>Arabia; and again I returned unto </a:t>
            </a:r>
            <a:r>
              <a:rPr lang="en-US" sz="2800" dirty="0" smtClean="0">
                <a:solidFill>
                  <a:srgbClr val="FFC000"/>
                </a:solidFill>
              </a:rPr>
              <a:t>Damascus</a:t>
            </a:r>
            <a:r>
              <a:rPr lang="en-US" sz="2800" b="0" dirty="0" smtClean="0"/>
              <a:t>. 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 </a:t>
            </a:r>
            <a:r>
              <a:rPr lang="en-US" sz="2800" b="0" dirty="0"/>
              <a:t>Then </a:t>
            </a:r>
            <a:r>
              <a:rPr lang="en-US" sz="2800" dirty="0">
                <a:solidFill>
                  <a:srgbClr val="FFFF00"/>
                </a:solidFill>
              </a:rPr>
              <a:t>after three years</a:t>
            </a:r>
            <a:r>
              <a:rPr lang="en-US" sz="2800" b="0" dirty="0"/>
              <a:t> I went up to Jerusalem to visit </a:t>
            </a:r>
            <a:r>
              <a:rPr lang="en-US" sz="2800" b="0" dirty="0" err="1"/>
              <a:t>Cephas</a:t>
            </a:r>
            <a:r>
              <a:rPr lang="en-US" sz="2800" b="0" dirty="0"/>
              <a:t>, and tarried with him fifteen days</a:t>
            </a:r>
            <a:r>
              <a:rPr lang="en-US" sz="2800" b="0" dirty="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050" b="0" dirty="0">
                <a:ea typeface="Gulim" pitchFamily="34" charset="-127"/>
              </a:rPr>
              <a:t>.</a:t>
            </a:r>
            <a:endParaRPr lang="en-US" sz="2800" b="0" dirty="0" smtClean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  <a:ea typeface="Gulim" pitchFamily="34" charset="-127"/>
              </a:rPr>
              <a:t>How many years from Paul’s conversion until Acts 9:26?</a:t>
            </a:r>
            <a:r>
              <a:rPr lang="en-US" sz="2800" b="0" dirty="0" smtClean="0">
                <a:ea typeface="Gulim" pitchFamily="34" charset="-127"/>
              </a:rPr>
              <a:t> </a:t>
            </a:r>
            <a:endParaRPr lang="en-US" sz="28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16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9:26-31 Saul in Jerusalem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7620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does vs. 26 confirm? </a:t>
            </a:r>
            <a:r>
              <a:rPr lang="en-US" sz="2400" dirty="0" smtClean="0">
                <a:ea typeface="Gulim" pitchFamily="34" charset="-127"/>
              </a:rPr>
              <a:t>(Gal. 1:22)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helped Saul? (27)  </a:t>
            </a:r>
            <a:endParaRPr lang="en-US" sz="24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they have fellowship with Saul? (28)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Which race of Jews opposed Saul? (29)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harsh was their animosity against him?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ea typeface="Gulim" pitchFamily="34" charset="-127"/>
              </a:rPr>
              <a:t>H</a:t>
            </a:r>
            <a:r>
              <a:rPr lang="en-US" sz="2800" dirty="0" smtClean="0">
                <a:ea typeface="Gulim" pitchFamily="34" charset="-127"/>
              </a:rPr>
              <a:t>ow did Saul escape this time? (30)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did he go?  How long will be there?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Answer: until sought by Barnabas (Acts 11:26)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How was the church prospering? (31)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positive things were occurring?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839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Acts 9:32-43  Peter’s Miracles 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914400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Looking ahead to Chapter 10 …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Were many churches established? (31)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Where did Peter find disciples (32)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miracle did he perform at </a:t>
            </a:r>
            <a:r>
              <a:rPr lang="en-US" sz="2800" dirty="0" err="1" smtClean="0">
                <a:ea typeface="Gulim" pitchFamily="34" charset="-127"/>
              </a:rPr>
              <a:t>Lydda</a:t>
            </a:r>
            <a:r>
              <a:rPr lang="en-US" sz="2800" dirty="0" smtClean="0">
                <a:ea typeface="Gulim" pitchFamily="34" charset="-127"/>
              </a:rPr>
              <a:t>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Who was Tabitha (</a:t>
            </a:r>
            <a:r>
              <a:rPr lang="en-US" sz="2800" dirty="0" err="1" smtClean="0">
                <a:ea typeface="Gulim" pitchFamily="34" charset="-127"/>
              </a:rPr>
              <a:t>Dorcas</a:t>
            </a:r>
            <a:r>
              <a:rPr lang="en-US" sz="2800" dirty="0" smtClean="0">
                <a:ea typeface="Gulim" pitchFamily="34" charset="-127"/>
              </a:rPr>
              <a:t>)? (36)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severe was her illness? (37)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miracle did Peter perform (38-41)</a:t>
            </a:r>
            <a:endParaRPr lang="en-US" sz="2600" dirty="0">
              <a:ea typeface="Gulim" pitchFamily="34" charset="-127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were these miracles so important?  </a:t>
            </a:r>
          </a:p>
        </p:txBody>
      </p:sp>
    </p:spTree>
    <p:extLst>
      <p:ext uri="{BB962C8B-B14F-4D97-AF65-F5344CB8AC3E}">
        <p14:creationId xmlns:p14="http://schemas.microsoft.com/office/powerpoint/2010/main" val="23174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1447800"/>
            <a:ext cx="63373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 smtClean="0">
                <a:ea typeface="Gulim" pitchFamily="34" charset="-127"/>
              </a:rPr>
              <a:t>The Acts 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sz="4800" dirty="0" smtClean="0">
                <a:ea typeface="Gulim" pitchFamily="34" charset="-127"/>
              </a:rPr>
              <a:t>of the Apostles</a:t>
            </a:r>
            <a:br>
              <a:rPr lang="en-US" altLang="en-US" sz="4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>Chapter 10</a:t>
            </a:r>
            <a:r>
              <a:rPr lang="en-US" altLang="en-US" sz="4800" dirty="0" smtClean="0">
                <a:ea typeface="Gulim" pitchFamily="34" charset="-127"/>
              </a:rPr>
              <a:t> </a:t>
            </a:r>
            <a:endParaRPr lang="ko-KR" altLang="en-US" sz="4800" dirty="0" smtClean="0">
              <a:solidFill>
                <a:schemeClr val="accent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6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10:1-8  Cornelius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What were Cornelius’ …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n</a:t>
            </a:r>
            <a:r>
              <a:rPr lang="en-US" sz="2600" dirty="0" smtClean="0">
                <a:ea typeface="Gulim" pitchFamily="34" charset="-127"/>
              </a:rPr>
              <a:t>ationality &amp; job? (1)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>
                <a:ea typeface="Gulim" pitchFamily="34" charset="-127"/>
              </a:rPr>
              <a:t>m</a:t>
            </a:r>
            <a:r>
              <a:rPr lang="en-US" sz="2600" dirty="0" smtClean="0">
                <a:ea typeface="Gulim" pitchFamily="34" charset="-127"/>
              </a:rPr>
              <a:t>orality and righteousness? (2)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Cornelius’ vision … (3-7)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Who spoke to Cornelius? (3)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Where was Cornelius’ initial reaction? (4)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God have respect for his prayers/alms (4)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he commanded to do? (5-6)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not just preach the gospel to him?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did Cornelius respond? (7-8)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Gulim" pitchFamily="34" charset="-12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301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6513"/>
            <a:ext cx="8207375" cy="692150"/>
          </a:xfrm>
        </p:spPr>
        <p:txBody>
          <a:bodyPr/>
          <a:lstStyle/>
          <a:p>
            <a:pPr algn="ctr" eaLnBrk="1" hangingPunct="1"/>
            <a:r>
              <a:rPr lang="en-US" smtClean="0"/>
              <a:t>Acts 10:9-22  Peter’s Vision   </a:t>
            </a:r>
            <a:endParaRPr lang="en-US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3125"/>
            <a:ext cx="8785225" cy="4521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Gulim" pitchFamily="34" charset="-127"/>
              </a:rPr>
              <a:t>Why was Peter on the housetop? (9)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happened before the trance? (10)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were some others doing?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Gulim" pitchFamily="34" charset="-127"/>
              </a:rPr>
              <a:t>What is a trance?</a:t>
            </a:r>
            <a:endParaRPr lang="en-US" sz="2600" dirty="0" smtClean="0">
              <a:ea typeface="Gulim" pitchFamily="34" charset="-127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he see (behold)? (11-12)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 voice say? (13)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Why did Peter refuse? (14)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was the response of the voice (15)  </a:t>
            </a:r>
          </a:p>
          <a:p>
            <a:pPr lvl="3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Mark 7:19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How many times? (16)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Did Peter “get it?” (17)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ea typeface="Gulim" pitchFamily="34" charset="-127"/>
              </a:rPr>
              <a:t>What did the Spirit say to Peter? (19-20)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endParaRPr lang="en-US" sz="2600" dirty="0" smtClean="0">
              <a:ea typeface="Gulim" pitchFamily="34" charset="-127"/>
            </a:endParaRPr>
          </a:p>
          <a:p>
            <a:pPr marL="914400" lvl="2" indent="0" eaLnBrk="1" hangingPunct="1">
              <a:buNone/>
              <a:defRPr/>
            </a:pPr>
            <a:endParaRPr lang="en-US" sz="26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75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nbin">
  <a:themeElements>
    <a:clrScheme name="sinbin 1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0099FF"/>
      </a:accent1>
      <a:accent2>
        <a:srgbClr val="0068AE"/>
      </a:accent2>
      <a:accent3>
        <a:srgbClr val="FFFFFF"/>
      </a:accent3>
      <a:accent4>
        <a:srgbClr val="000000"/>
      </a:accent4>
      <a:accent5>
        <a:srgbClr val="AACAFF"/>
      </a:accent5>
      <a:accent6>
        <a:srgbClr val="005E9D"/>
      </a:accent6>
      <a:hlink>
        <a:srgbClr val="0099FF"/>
      </a:hlink>
      <a:folHlink>
        <a:srgbClr val="878FA5"/>
      </a:folHlink>
    </a:clrScheme>
    <a:fontScheme name="sinbin">
      <a:majorFont>
        <a:latin typeface="Verdana"/>
        <a:ea typeface="HY견고딕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BottomRight"/>
          <a:lightRig rig="legacyNormal3" dir="b"/>
        </a:scene3d>
        <a:sp3d extrusionH="163500" prstMaterial="legacyMatte">
          <a:bevelT w="13500" h="13500" prst="angle"/>
          <a:bevelB w="13500" h="13500" prst="angle"/>
          <a:extrusionClr>
            <a:schemeClr val="accent2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BottomRight"/>
          <a:lightRig rig="legacyNormal3" dir="b"/>
        </a:scene3d>
        <a:sp3d extrusionH="163500" prstMaterial="legacyMatte">
          <a:bevelT w="13500" h="13500" prst="angle"/>
          <a:bevelB w="13500" h="13500" prst="angle"/>
          <a:extrusionClr>
            <a:schemeClr val="accent2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inbin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99FF"/>
        </a:accent1>
        <a:accent2>
          <a:srgbClr val="0068AE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005E9D"/>
        </a:accent6>
        <a:hlink>
          <a:srgbClr val="0099F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bin 2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91ACC7"/>
        </a:accent1>
        <a:accent2>
          <a:srgbClr val="253C53"/>
        </a:accent2>
        <a:accent3>
          <a:srgbClr val="FFFFFF"/>
        </a:accent3>
        <a:accent4>
          <a:srgbClr val="000000"/>
        </a:accent4>
        <a:accent5>
          <a:srgbClr val="C7D2E0"/>
        </a:accent5>
        <a:accent6>
          <a:srgbClr val="20354A"/>
        </a:accent6>
        <a:hlink>
          <a:srgbClr val="BACBD8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bin 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A28DED"/>
        </a:accent1>
        <a:accent2>
          <a:srgbClr val="390060"/>
        </a:accent2>
        <a:accent3>
          <a:srgbClr val="FFFFFF"/>
        </a:accent3>
        <a:accent4>
          <a:srgbClr val="000000"/>
        </a:accent4>
        <a:accent5>
          <a:srgbClr val="CEC5F4"/>
        </a:accent5>
        <a:accent6>
          <a:srgbClr val="330056"/>
        </a:accent6>
        <a:hlink>
          <a:srgbClr val="BB97E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6552</TotalTime>
  <Words>12518</Words>
  <Application>Microsoft Office PowerPoint</Application>
  <PresentationFormat>On-screen Show (4:3)</PresentationFormat>
  <Paragraphs>1527</Paragraphs>
  <Slides>149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5" baseType="lpstr">
      <vt:lpstr>Gulim</vt:lpstr>
      <vt:lpstr>Arial</vt:lpstr>
      <vt:lpstr>HY견고딕</vt:lpstr>
      <vt:lpstr>Verdana</vt:lpstr>
      <vt:lpstr>Wingdings</vt:lpstr>
      <vt:lpstr>sinbin</vt:lpstr>
      <vt:lpstr>PowerPoint Presentation</vt:lpstr>
      <vt:lpstr>Acts – A Study of Revelation</vt:lpstr>
      <vt:lpstr>Luke 24:44-48  Jesus to Apostles</vt:lpstr>
      <vt:lpstr>Luke 24:48-53</vt:lpstr>
      <vt:lpstr>Acts 1:1-4  Introduction</vt:lpstr>
      <vt:lpstr>Acts 1:4-5  The Promise</vt:lpstr>
      <vt:lpstr>Matt 3:11-12</vt:lpstr>
      <vt:lpstr>Jesus in John 16:7-8; 12-13</vt:lpstr>
      <vt:lpstr>John the Baptist</vt:lpstr>
      <vt:lpstr>Acts 1:6-8  Unanswered Question</vt:lpstr>
      <vt:lpstr>The Power of God Unto Salvation</vt:lpstr>
      <vt:lpstr>Acts 1:9-11  Ascension </vt:lpstr>
      <vt:lpstr>Acts 1:12-14  Apostles Return </vt:lpstr>
      <vt:lpstr>Acts 1:15-26  Judas’ Replacement </vt:lpstr>
      <vt:lpstr>The Acts  of the Apostles Chapter 2 </vt:lpstr>
      <vt:lpstr>Review: John the Baptist</vt:lpstr>
      <vt:lpstr>Acts 2:1-3  Miracles Testify</vt:lpstr>
      <vt:lpstr>Acts 2:4-12  Tongues Testified</vt:lpstr>
      <vt:lpstr>Acts 2:13-18  Joel’s Prophecy</vt:lpstr>
      <vt:lpstr>Acts 2:19-21  Wonders</vt:lpstr>
      <vt:lpstr>Acts 2:22-27   Proof of Resurrection</vt:lpstr>
      <vt:lpstr>Review:  The Promise of the Holy Spirit-1</vt:lpstr>
      <vt:lpstr>Review:  The Promise of the Holy Spirit-2</vt:lpstr>
      <vt:lpstr>Review:  The Promise of the Holy Spirit-3</vt:lpstr>
      <vt:lpstr>Review Up to Acts 2:23</vt:lpstr>
      <vt:lpstr>Acts 2:25-31   Proof of Verse 24</vt:lpstr>
      <vt:lpstr>Ps. 16:8-11 (Acts 2:25-28) </vt:lpstr>
      <vt:lpstr>Acts 2:30-31  David’s Throne</vt:lpstr>
      <vt:lpstr>Acts 2:32-33  Preconditions for HS</vt:lpstr>
      <vt:lpstr>Acts 2:34-35 Added Scriptural Proof</vt:lpstr>
      <vt:lpstr>Acts 2:36-37  Peter’s Conclusion</vt:lpstr>
      <vt:lpstr>Acts 2:38-39 – First Conversions</vt:lpstr>
      <vt:lpstr>Acts 2:38-39 – The Promise</vt:lpstr>
      <vt:lpstr>Compare Acts 2:39 and Joel 2:28</vt:lpstr>
      <vt:lpstr>The Essence of the Holy Spirit</vt:lpstr>
      <vt:lpstr>Christ and the Holy Spirit in You</vt:lpstr>
      <vt:lpstr>Natural Benefits of the Holy Spirit</vt:lpstr>
      <vt:lpstr>Acts 2:40-41  “Save Yourselves …”</vt:lpstr>
      <vt:lpstr>2:42-43  Continued Steadfastly</vt:lpstr>
      <vt:lpstr>2:44-45 – “all things common”</vt:lpstr>
      <vt:lpstr>Acts 2:46-47  Day by Day</vt:lpstr>
      <vt:lpstr>The Acts  of the Apostles Chapter 3 </vt:lpstr>
      <vt:lpstr>Acts 3:1-5  The Lame Man</vt:lpstr>
      <vt:lpstr>Acts 3:7-11  Nature of Bible Miracles</vt:lpstr>
      <vt:lpstr>Acts 3:12-16 Peter’s 2nd Recorded</vt:lpstr>
      <vt:lpstr>Acts 3:17-19 Peter’s Admonition</vt:lpstr>
      <vt:lpstr>Acts 3:19-21 The Promises</vt:lpstr>
      <vt:lpstr>Acts 3:22-26 (Dt. 18:15-19)</vt:lpstr>
      <vt:lpstr>The Acts  of the Apostles Chapter 4 </vt:lpstr>
      <vt:lpstr>Acts 4:1-6  Trial</vt:lpstr>
      <vt:lpstr>Acts 4:7-12  Filled with Holy Spirit</vt:lpstr>
      <vt:lpstr>Acts 4:13-17  Reaction</vt:lpstr>
      <vt:lpstr>Acts 4:18-22  God or Men?</vt:lpstr>
      <vt:lpstr>Acts 4:23-28  Prayer of Faith</vt:lpstr>
      <vt:lpstr>Acts 4:29-31  Their Request</vt:lpstr>
      <vt:lpstr>Acts 4:32-37  Barnabas</vt:lpstr>
      <vt:lpstr>The Acts  of the Apostles Chapter 5 </vt:lpstr>
      <vt:lpstr>Acts 5:1-11  A&amp;S</vt:lpstr>
      <vt:lpstr>Acts 5:12-16  Miracles</vt:lpstr>
      <vt:lpstr>Acts 5:17-21  Persecution</vt:lpstr>
      <vt:lpstr>Acts 5:21-29  Accusation </vt:lpstr>
      <vt:lpstr>Acts 5:30-32  Brief Defense </vt:lpstr>
      <vt:lpstr>Acts 5:33-42  Their Responses </vt:lpstr>
      <vt:lpstr>The Acts  of the Apostles Chapter 6 </vt:lpstr>
      <vt:lpstr>Acts 6:1-4  First Church Problem </vt:lpstr>
      <vt:lpstr>Acts 6:5-7  First Church Solution </vt:lpstr>
      <vt:lpstr>Acts 6:8-9  Stephen </vt:lpstr>
      <vt:lpstr>Acts 6:10-15  Persecution    </vt:lpstr>
      <vt:lpstr>The Acts  of the Apostles Chapter 7 </vt:lpstr>
      <vt:lpstr>Acts 7:1-19  Stephen’s Defense </vt:lpstr>
      <vt:lpstr>Acts 7:20-35   History Continued </vt:lpstr>
      <vt:lpstr>Acts 7:36-43   Moses’ Rejection</vt:lpstr>
      <vt:lpstr>Acts 7:44-50   Temple Accusation</vt:lpstr>
      <vt:lpstr>Acts 7:51-54  Stephens Rebuke  </vt:lpstr>
      <vt:lpstr>Acts 7:55-60   Stephen Martyred </vt:lpstr>
      <vt:lpstr>The Acts  of the Apostles Chapter 8 </vt:lpstr>
      <vt:lpstr>Acts 8:1-3  Scattering </vt:lpstr>
      <vt:lpstr>Acts 8:4-13 Positive Effects</vt:lpstr>
      <vt:lpstr>Acts 8:14-18 “Receive the HS”</vt:lpstr>
      <vt:lpstr>Polyseme</vt:lpstr>
      <vt:lpstr>Acts 8:18-25 Simon’s Error</vt:lpstr>
      <vt:lpstr>Acts 8:26-31 Ethiopian </vt:lpstr>
      <vt:lpstr>Acts 8:34-40  Plan of Salvation</vt:lpstr>
      <vt:lpstr>Isaiah 53:1-8 </vt:lpstr>
      <vt:lpstr>The Acts  of the Apostles Chapter 9 </vt:lpstr>
      <vt:lpstr>Acts 9:1-10  Saul of Tarsus</vt:lpstr>
      <vt:lpstr>Acts 9:11-16  Annias’ Instructions</vt:lpstr>
      <vt:lpstr>Acts 9:17-20  Saul’s Conversion</vt:lpstr>
      <vt:lpstr>Acts 9 Chronology - 1</vt:lpstr>
      <vt:lpstr>Gal. 1 Chronology - 2</vt:lpstr>
      <vt:lpstr>Acts 9 Chronology - 3</vt:lpstr>
      <vt:lpstr>Chronology (Yrs. After Pentecost)</vt:lpstr>
      <vt:lpstr>Acts 9:20-25 Saul in Damascus </vt:lpstr>
      <vt:lpstr> Saul Between Acts 9:25 &amp; 9:26</vt:lpstr>
      <vt:lpstr>Acts 9:26-31 Saul in Jerusalem </vt:lpstr>
      <vt:lpstr>Acts 9:32-43  Peter’s Miracles </vt:lpstr>
      <vt:lpstr>The Acts  of the Apostles Chapter 10 </vt:lpstr>
      <vt:lpstr>Acts 10:1-8  Cornelius   </vt:lpstr>
      <vt:lpstr>Acts 10:9-22  Peter’s Vision   </vt:lpstr>
      <vt:lpstr>Acts 10:17-23  Arrival of the Three  </vt:lpstr>
      <vt:lpstr>Acts 10:24-29  Greetings    </vt:lpstr>
      <vt:lpstr>Acts 10:30-43   Cornelius’ Response</vt:lpstr>
      <vt:lpstr>Acts 10:44-46   Baptism in HS</vt:lpstr>
      <vt:lpstr>Acts 10:47-48  Baptism in Water    </vt:lpstr>
      <vt:lpstr>PowerPoint Presentation</vt:lpstr>
      <vt:lpstr>Review Acts 10:47-48  Baptism in Water    </vt:lpstr>
      <vt:lpstr>Acts 11:1-3  Peter Challenged    </vt:lpstr>
      <vt:lpstr>Acts 11:4-15  Peter’s Explanation    </vt:lpstr>
      <vt:lpstr>Acts 11:16-18  Baptism in the HS    </vt:lpstr>
      <vt:lpstr>Acts 11:19-25  Evangelizing the Gentiles    </vt:lpstr>
      <vt:lpstr>Acts 11:26-30  Antioch Evangelism   </vt:lpstr>
      <vt:lpstr>Acts 11:27-30 Agabas’ Prophecy   </vt:lpstr>
      <vt:lpstr>PowerPoint Presentation</vt:lpstr>
      <vt:lpstr>Herod and the Herodians - 1  </vt:lpstr>
      <vt:lpstr>Herod and the Herodians - 2   </vt:lpstr>
      <vt:lpstr>Acts 12:1-11  Herod’s Wickedness   </vt:lpstr>
      <vt:lpstr>Acts 12:12-17  Rhoda   </vt:lpstr>
      <vt:lpstr>Acts 12:18-23  Herod’s Reaction   </vt:lpstr>
      <vt:lpstr>Acts 12:24-25  Another Contrast   </vt:lpstr>
      <vt:lpstr>PowerPoint Presentation</vt:lpstr>
      <vt:lpstr>Acts 22:16-21  “I will send thee …” </vt:lpstr>
      <vt:lpstr>Acts 13:1-5  “Separate Me …” 46 AD </vt:lpstr>
      <vt:lpstr>PowerPoint Presentation</vt:lpstr>
      <vt:lpstr>Acts 13:6-13  Bar-Jesus </vt:lpstr>
      <vt:lpstr>PowerPoint Presentation</vt:lpstr>
      <vt:lpstr>Acts 13:15-25 At Antioch of Pisidia </vt:lpstr>
      <vt:lpstr>Acts 13:26-36  “to you … salvation” </vt:lpstr>
      <vt:lpstr>Acts 13:33-37  OT Scripture Review </vt:lpstr>
      <vt:lpstr>At Antioch of Pisidia Acts 13:38-46 Plan of Salvation </vt:lpstr>
      <vt:lpstr>Acts 13:46-48 To the Gentiles </vt:lpstr>
      <vt:lpstr>Acts 13:49-52 Closure at Antioch </vt:lpstr>
      <vt:lpstr>PowerPoint Presentation</vt:lpstr>
      <vt:lpstr>PowerPoint Presentation</vt:lpstr>
      <vt:lpstr>Acts 14:1-7  Iconium </vt:lpstr>
      <vt:lpstr>PowerPoint Presentation</vt:lpstr>
      <vt:lpstr>Acts 14:8-10 – Miraculous Healing   </vt:lpstr>
      <vt:lpstr>Acts 14:11-18 – People’s Reaction   </vt:lpstr>
      <vt:lpstr>Acts 14:19-26 – Amazing Reversal   </vt:lpstr>
      <vt:lpstr>PowerPoint Presentation</vt:lpstr>
      <vt:lpstr>Acts 14:22-28 – Confirming   </vt:lpstr>
      <vt:lpstr>PowerPoint Presentation</vt:lpstr>
      <vt:lpstr>Acts 15:1-2 – Call for a Meeting   </vt:lpstr>
      <vt:lpstr>Acts 15:3-5 – On Way to Jerusalem   </vt:lpstr>
      <vt:lpstr>Acts 15:6-10 – Evidence Presented   </vt:lpstr>
      <vt:lpstr>Acts 15:11-18 – Evidence Presented   </vt:lpstr>
      <vt:lpstr>Acts 15:19-22 – Conclusion   </vt:lpstr>
      <vt:lpstr>Acts 15:23-29 – The Letter   </vt:lpstr>
      <vt:lpstr>Acts 15:30-39 – To Antioch   </vt:lpstr>
      <vt:lpstr>Acts 15:39-41 – The Resolution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Dave</cp:lastModifiedBy>
  <cp:revision>275</cp:revision>
  <dcterms:created xsi:type="dcterms:W3CDTF">2013-01-19T23:17:00Z</dcterms:created>
  <dcterms:modified xsi:type="dcterms:W3CDTF">2013-07-23T03:07:41Z</dcterms:modified>
</cp:coreProperties>
</file>